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vsd" ContentType="application/vnd.visio"/>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 id="2147483707" r:id="rId3"/>
  </p:sldMasterIdLst>
  <p:notesMasterIdLst>
    <p:notesMasterId r:id="rId27"/>
  </p:notesMasterIdLst>
  <p:handoutMasterIdLst>
    <p:handoutMasterId r:id="rId28"/>
  </p:handoutMasterIdLst>
  <p:sldIdLst>
    <p:sldId id="257" r:id="rId4"/>
    <p:sldId id="304" r:id="rId5"/>
    <p:sldId id="318" r:id="rId6"/>
    <p:sldId id="315" r:id="rId7"/>
    <p:sldId id="317" r:id="rId8"/>
    <p:sldId id="316" r:id="rId9"/>
    <p:sldId id="310" r:id="rId10"/>
    <p:sldId id="320" r:id="rId11"/>
    <p:sldId id="324" r:id="rId12"/>
    <p:sldId id="302" r:id="rId13"/>
    <p:sldId id="323" r:id="rId14"/>
    <p:sldId id="262" r:id="rId15"/>
    <p:sldId id="321" r:id="rId16"/>
    <p:sldId id="263" r:id="rId17"/>
    <p:sldId id="293" r:id="rId18"/>
    <p:sldId id="288" r:id="rId19"/>
    <p:sldId id="287" r:id="rId20"/>
    <p:sldId id="265" r:id="rId21"/>
    <p:sldId id="266" r:id="rId22"/>
    <p:sldId id="319" r:id="rId23"/>
    <p:sldId id="322" r:id="rId24"/>
    <p:sldId id="291"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mv="urn:schemas-microsoft-com:mac:vml" xmlns:mc="http://schemas.openxmlformats.org/markup-compatibility/2006"/>
    </p:ext>
    <p:ext uri="{2D200454-40CA-4A62-9FC3-DE9A4176ACB9}">
      <p15:notesGuideLst xmlns="" xmlns:p15="http://schemas.microsoft.com/office/powerpoint/2012/main"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4" autoAdjust="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pPr/>
              <a:t>5/7/2015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pPr/>
              <a:t>‹#›</a:t>
            </a:fld>
            <a:endParaRPr lang="en-US"/>
          </a:p>
        </p:txBody>
      </p:sp>
    </p:spTree>
    <p:extLst>
      <p:ext uri="{BB962C8B-B14F-4D97-AF65-F5344CB8AC3E}">
        <p14:creationId xmlns:p14="http://schemas.microsoft.com/office/powerpoint/2010/main" xmlns="" val="100048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pPr/>
              <a:t>5/7/2015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pPr/>
              <a:t>‹#›</a:t>
            </a:fld>
            <a:endParaRPr lang="en-US"/>
          </a:p>
        </p:txBody>
      </p:sp>
    </p:spTree>
    <p:extLst>
      <p:ext uri="{BB962C8B-B14F-4D97-AF65-F5344CB8AC3E}">
        <p14:creationId xmlns:p14="http://schemas.microsoft.com/office/powerpoint/2010/main" xmlns="" val="4301035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A11EAB-687D-4AE4-B775-678A923E9436}" type="slidenum">
              <a:rPr lang="en-US" smtClean="0"/>
              <a:pPr/>
              <a:t>1</a:t>
            </a:fld>
            <a:endParaRPr lang="en-US"/>
          </a:p>
        </p:txBody>
      </p:sp>
    </p:spTree>
    <p:extLst>
      <p:ext uri="{BB962C8B-B14F-4D97-AF65-F5344CB8AC3E}">
        <p14:creationId xmlns:p14="http://schemas.microsoft.com/office/powerpoint/2010/main" xmlns="" val="79833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solidFill>
                <a:schemeClr val="tx1"/>
              </a:solidFill>
              <a:prstDash val="solid"/>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latin typeface="Calibri"/>
                <a:cs typeface="Calibri"/>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latin typeface="Calibri"/>
                <a:cs typeface="Calibri"/>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pic>
        <p:nvPicPr>
          <p:cNvPr id="16" name="Picture 5"/>
          <p:cNvPicPr>
            <a:picLocks noChangeAspect="1"/>
          </p:cNvPicPr>
          <p:nvPr userDrawn="1"/>
        </p:nvPicPr>
        <p:blipFill>
          <a:blip r:embed="rId2" cstate="print"/>
          <a:srcRect r="44740" b="-2143"/>
          <a:stretch>
            <a:fillRect/>
          </a:stretch>
        </p:blipFill>
        <p:spPr>
          <a:xfrm>
            <a:off x="6727052" y="5975462"/>
            <a:ext cx="661603" cy="438038"/>
          </a:xfrm>
          <a:prstGeom prst="rect">
            <a:avLst/>
          </a:prstGeom>
        </p:spPr>
      </p:pic>
      <p:pic>
        <p:nvPicPr>
          <p:cNvPr id="17" name="Picture 2" descr="new_opencubelogo"/>
          <p:cNvPicPr>
            <a:picLocks noChangeAspect="1" noChangeArrowheads="1"/>
          </p:cNvPicPr>
          <p:nvPr userDrawn="1"/>
        </p:nvPicPr>
        <p:blipFill>
          <a:blip r:embed="rId3" cstate="print"/>
          <a:srcRect/>
          <a:stretch>
            <a:fillRect/>
          </a:stretch>
        </p:blipFill>
        <p:spPr bwMode="auto">
          <a:xfrm>
            <a:off x="4614632" y="5888719"/>
            <a:ext cx="2090277" cy="625769"/>
          </a:xfrm>
          <a:prstGeom prst="rect">
            <a:avLst/>
          </a:prstGeom>
          <a:noFill/>
          <a:ln w="9525">
            <a:noFill/>
            <a:miter lim="800000"/>
            <a:headEnd/>
            <a:tailEnd/>
          </a:ln>
        </p:spPr>
      </p:pic>
    </p:spTree>
    <p:extLst>
      <p:ext uri="{BB962C8B-B14F-4D97-AF65-F5344CB8AC3E}">
        <p14:creationId xmlns:p14="http://schemas.microsoft.com/office/powerpoint/2010/main" xmlns="" val="281080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r>
              <a:rPr lang="en-US" dirty="0" smtClean="0"/>
              <a:t>19-20 May 2014</a:t>
            </a:r>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4F7D816-3A83-48D5-8403-5D43705101EC}" type="slidenum">
              <a:rPr lang="en-US" smtClean="0"/>
              <a:pPr/>
              <a:t>‹#›</a:t>
            </a:fld>
            <a:endParaRPr lang="en-US"/>
          </a:p>
        </p:txBody>
      </p:sp>
    </p:spTree>
    <p:extLst>
      <p:ext uri="{BB962C8B-B14F-4D97-AF65-F5344CB8AC3E}">
        <p14:creationId xmlns:p14="http://schemas.microsoft.com/office/powerpoint/2010/main" xmlns="" val="32031580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5741F70-73C0-E04E-BB70-DF51D1948A33}" type="datetimeFigureOut">
              <a:rPr lang="en-US" smtClean="0">
                <a:solidFill>
                  <a:prstClr val="black">
                    <a:tint val="75000"/>
                  </a:prstClr>
                </a:solidFill>
              </a:rPr>
              <a:pPr/>
              <a:t>5/7/2015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935F3A-7384-2B45-A99A-6AC8D14568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470804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28634"/>
            <a:ext cx="10515600" cy="514832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sp>
        <p:nvSpPr>
          <p:cNvPr id="14" name="Title 1"/>
          <p:cNvSpPr>
            <a:spLocks noGrp="1"/>
          </p:cNvSpPr>
          <p:nvPr>
            <p:ph type="title"/>
          </p:nvPr>
        </p:nvSpPr>
        <p:spPr>
          <a:xfrm>
            <a:off x="829292" y="146949"/>
            <a:ext cx="10537488" cy="724242"/>
          </a:xfrm>
          <a:prstGeom prst="rect">
            <a:avLst/>
          </a:prstGeom>
        </p:spPr>
        <p:txBody>
          <a:bodyPr anchor="b"/>
          <a:lstStyle>
            <a:lvl1pPr>
              <a:defRPr sz="3200"/>
            </a:lvl1pPr>
          </a:lstStyle>
          <a:p>
            <a:r>
              <a:rPr lang="en-US" dirty="0" smtClean="0"/>
              <a:t>Click to edit Master title style</a:t>
            </a:r>
            <a:endParaRPr lang="en-US" dirty="0"/>
          </a:p>
        </p:txBody>
      </p:sp>
      <p:pic>
        <p:nvPicPr>
          <p:cNvPr id="10"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
        <p:nvSpPr>
          <p:cNvPr id="11" name="Date Placeholder 3"/>
          <p:cNvSpPr>
            <a:spLocks noGrp="1"/>
          </p:cNvSpPr>
          <p:nvPr>
            <p:ph type="dt" sz="half" idx="2"/>
          </p:nvPr>
        </p:nvSpPr>
        <p:spPr>
          <a:xfrm>
            <a:off x="1144228" y="6356350"/>
            <a:ext cx="2855115" cy="365125"/>
          </a:xfrm>
          <a:prstGeom prst="rect">
            <a:avLst/>
          </a:prstGeom>
        </p:spPr>
        <p:txBody>
          <a:bodyPr vert="horz" lIns="91440" tIns="45720" rIns="91440" bIns="45720" rtlCol="0" anchor="ctr"/>
          <a:lstStyle>
            <a:lvl1pPr algn="l">
              <a:defRPr sz="1200">
                <a:solidFill>
                  <a:schemeClr val="accent3"/>
                </a:solidFill>
                <a:latin typeface="Calibri"/>
                <a:cs typeface="Calibri"/>
              </a:defRPr>
            </a:lvl1pPr>
          </a:lstStyle>
          <a:p>
            <a:r>
              <a:rPr lang="en-US" dirty="0" smtClean="0"/>
              <a:t>19 October 2014, Riva del Garda, Italy</a:t>
            </a:r>
            <a:endParaRPr lang="en-US" dirty="0"/>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latin typeface="Calibri"/>
                <a:cs typeface="Calibri"/>
              </a:defRPr>
            </a:lvl1pPr>
          </a:lstStyle>
          <a:p>
            <a:r>
              <a:rPr lang="en-US" dirty="0" smtClean="0"/>
              <a:t>ISWC 2014 – </a:t>
            </a:r>
            <a:r>
              <a:rPr lang="en-US" dirty="0" err="1" smtClean="0"/>
              <a:t>SemStats</a:t>
            </a:r>
            <a:r>
              <a:rPr lang="en-US" dirty="0" smtClean="0"/>
              <a:t> 2014</a:t>
            </a:r>
            <a:endParaRPr lang="en-US" dirty="0"/>
          </a:p>
        </p:txBody>
      </p:sp>
    </p:spTree>
    <p:extLst>
      <p:ext uri="{BB962C8B-B14F-4D97-AF65-F5344CB8AC3E}">
        <p14:creationId xmlns:p14="http://schemas.microsoft.com/office/powerpoint/2010/main" xmlns="" val="1818076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smtClean="0"/>
              <a:t>Click to edit Master title style</a:t>
            </a:r>
            <a:endParaRPr lang="en-US"/>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10"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9"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3294145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070620"/>
            <a:ext cx="5181600" cy="51063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2"/>
          <p:cNvSpPr>
            <a:spLocks noGrp="1"/>
          </p:cNvSpPr>
          <p:nvPr>
            <p:ph sz="half" idx="1"/>
          </p:nvPr>
        </p:nvSpPr>
        <p:spPr>
          <a:xfrm>
            <a:off x="838200" y="1070619"/>
            <a:ext cx="5181600" cy="510634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13" name="Title 1"/>
          <p:cNvSpPr>
            <a:spLocks noGrp="1"/>
          </p:cNvSpPr>
          <p:nvPr>
            <p:ph type="title"/>
          </p:nvPr>
        </p:nvSpPr>
        <p:spPr>
          <a:xfrm>
            <a:off x="829292" y="146949"/>
            <a:ext cx="10537488" cy="724242"/>
          </a:xfrm>
          <a:prstGeom prst="rect">
            <a:avLst/>
          </a:prstGeom>
        </p:spPr>
        <p:txBody>
          <a:bodyPr anchor="b"/>
          <a:lstStyle>
            <a:lvl1pPr>
              <a:defRPr sz="3200"/>
            </a:lvl1pPr>
          </a:lstStyle>
          <a:p>
            <a:r>
              <a:rPr lang="en-US" dirty="0" smtClean="0"/>
              <a:t>Click to edit Master title style</a:t>
            </a:r>
            <a:endParaRPr lang="en-US" dirty="0"/>
          </a:p>
        </p:txBody>
      </p:sp>
      <p:sp>
        <p:nvSpPr>
          <p:cNvPr id="11"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0"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1717809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1784367"/>
            <a:ext cx="5157787" cy="438783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995763"/>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0" y="1773871"/>
            <a:ext cx="5156200" cy="439833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p:nvPr>
        </p:nvSpPr>
        <p:spPr>
          <a:xfrm>
            <a:off x="831850" y="995763"/>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15" name="Title 1"/>
          <p:cNvSpPr>
            <a:spLocks noGrp="1"/>
          </p:cNvSpPr>
          <p:nvPr>
            <p:ph type="title"/>
          </p:nvPr>
        </p:nvSpPr>
        <p:spPr>
          <a:xfrm>
            <a:off x="829292" y="146949"/>
            <a:ext cx="10537488" cy="724242"/>
          </a:xfrm>
          <a:prstGeom prst="rect">
            <a:avLst/>
          </a:prstGeom>
        </p:spPr>
        <p:txBody>
          <a:bodyPr anchor="b"/>
          <a:lstStyle>
            <a:lvl1pPr>
              <a:defRPr sz="3200"/>
            </a:lvl1pPr>
          </a:lstStyle>
          <a:p>
            <a:r>
              <a:rPr lang="en-US" dirty="0" smtClean="0"/>
              <a:t>Click to edit Master title style</a:t>
            </a:r>
            <a:endParaRPr lang="en-US" dirty="0"/>
          </a:p>
        </p:txBody>
      </p:sp>
      <p:sp>
        <p:nvSpPr>
          <p:cNvPr id="13" name="Slide Number Placeholder 5"/>
          <p:cNvSpPr>
            <a:spLocks noGrp="1"/>
          </p:cNvSpPr>
          <p:nvPr>
            <p:ph type="sldNum" sz="quarter" idx="12"/>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2"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2510624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11" name="Title 1"/>
          <p:cNvSpPr>
            <a:spLocks noGrp="1"/>
          </p:cNvSpPr>
          <p:nvPr>
            <p:ph type="title"/>
          </p:nvPr>
        </p:nvSpPr>
        <p:spPr>
          <a:xfrm>
            <a:off x="829292" y="146949"/>
            <a:ext cx="10537488" cy="724242"/>
          </a:xfrm>
          <a:prstGeom prst="rect">
            <a:avLst/>
          </a:prstGeom>
        </p:spPr>
        <p:txBody>
          <a:bodyPr anchor="b"/>
          <a:lstStyle>
            <a:lvl1pPr>
              <a:defRPr sz="3200"/>
            </a:lvl1pPr>
          </a:lstStyle>
          <a:p>
            <a:r>
              <a:rPr lang="en-US" dirty="0" smtClean="0"/>
              <a:t>Click to edit Master title style</a:t>
            </a:r>
            <a:endParaRPr lang="en-US" dirty="0"/>
          </a:p>
        </p:txBody>
      </p:sp>
      <p:sp>
        <p:nvSpPr>
          <p:cNvPr id="9"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8"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9402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8"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7"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1552341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dirty="0" err="1" smtClean="0"/>
              <a:t>OpenCube</a:t>
            </a:r>
            <a:r>
              <a:rPr lang="en-US" dirty="0" smtClean="0"/>
              <a:t> kick-off meeting</a:t>
            </a:r>
            <a:endParaRPr lang="en-US" dirty="0"/>
          </a:p>
        </p:txBody>
      </p:sp>
      <p:sp>
        <p:nvSpPr>
          <p:cNvPr id="11"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0"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30145924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r>
              <a:rPr lang="en-US" smtClean="0"/>
              <a:t>18-19 November 2013</a:t>
            </a:r>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r>
              <a:rPr lang="en-US" smtClean="0"/>
              <a:t>OpenCube kick-off meeting</a:t>
            </a:r>
            <a:endParaRPr lang="en-US"/>
          </a:p>
        </p:txBody>
      </p:sp>
      <p:sp>
        <p:nvSpPr>
          <p:cNvPr id="11" name="Slide Number Placeholder 5"/>
          <p:cNvSpPr>
            <a:spLocks noGrp="1"/>
          </p:cNvSpPr>
          <p:nvPr>
            <p:ph type="sldNum" sz="quarter" idx="4"/>
          </p:nvPr>
        </p:nvSpPr>
        <p:spPr>
          <a:xfrm>
            <a:off x="8077201" y="6356350"/>
            <a:ext cx="68679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dirty="0"/>
          </a:p>
        </p:txBody>
      </p:sp>
      <p:pic>
        <p:nvPicPr>
          <p:cNvPr id="10" name="Picture 2" descr="new_opencubelogo"/>
          <p:cNvPicPr>
            <a:picLocks noChangeAspect="1" noChangeArrowheads="1"/>
          </p:cNvPicPr>
          <p:nvPr userDrawn="1"/>
        </p:nvPicPr>
        <p:blipFill>
          <a:blip r:embed="rId2" cstate="print"/>
          <a:srcRect/>
          <a:stretch>
            <a:fillRect/>
          </a:stretch>
        </p:blipFill>
        <p:spPr bwMode="auto">
          <a:xfrm>
            <a:off x="8963493" y="6408854"/>
            <a:ext cx="1225532" cy="366889"/>
          </a:xfrm>
          <a:prstGeom prst="rect">
            <a:avLst/>
          </a:prstGeom>
          <a:noFill/>
          <a:ln w="9525">
            <a:noFill/>
            <a:miter lim="800000"/>
            <a:headEnd/>
            <a:tailEnd/>
          </a:ln>
        </p:spPr>
      </p:pic>
    </p:spTree>
    <p:extLst>
      <p:ext uri="{BB962C8B-B14F-4D97-AF65-F5344CB8AC3E}">
        <p14:creationId xmlns:p14="http://schemas.microsoft.com/office/powerpoint/2010/main" xmlns="" val="1595501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34" name="Date Placeholder 3"/>
          <p:cNvSpPr>
            <a:spLocks noGrp="1"/>
          </p:cNvSpPr>
          <p:nvPr>
            <p:ph type="dt" sz="half" idx="2"/>
          </p:nvPr>
        </p:nvSpPr>
        <p:spPr>
          <a:xfrm>
            <a:off x="1144228" y="6356350"/>
            <a:ext cx="2855115" cy="365125"/>
          </a:xfrm>
          <a:prstGeom prst="rect">
            <a:avLst/>
          </a:prstGeom>
        </p:spPr>
        <p:txBody>
          <a:bodyPr vert="horz" lIns="91440" tIns="45720" rIns="91440" bIns="45720" rtlCol="0" anchor="ctr"/>
          <a:lstStyle>
            <a:lvl1pPr algn="l">
              <a:defRPr sz="1200">
                <a:solidFill>
                  <a:schemeClr val="accent3"/>
                </a:solidFill>
                <a:latin typeface="Calibri"/>
                <a:cs typeface="Calibri"/>
              </a:defRPr>
            </a:lvl1pPr>
          </a:lstStyle>
          <a:p>
            <a:r>
              <a:rPr lang="en-US" dirty="0" smtClean="0"/>
              <a:t>19 October 2014, Riva del Garda, Italy</a:t>
            </a:r>
            <a:endParaRPr lang="en-US" dirty="0"/>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latin typeface="Calibri"/>
                <a:cs typeface="Calibri"/>
              </a:defRPr>
            </a:lvl1pPr>
          </a:lstStyle>
          <a:p>
            <a:r>
              <a:rPr lang="en-US" dirty="0" smtClean="0"/>
              <a:t>ISWC 2014 – </a:t>
            </a:r>
            <a:r>
              <a:rPr lang="en-US" dirty="0" err="1" smtClean="0"/>
              <a:t>SemStats</a:t>
            </a:r>
            <a:r>
              <a:rPr lang="en-US" dirty="0" smtClean="0"/>
              <a:t> 2014</a:t>
            </a:r>
            <a:endParaRPr lang="en-US" dirty="0"/>
          </a:p>
        </p:txBody>
      </p:sp>
      <p:sp>
        <p:nvSpPr>
          <p:cNvPr id="36" name="Slide Number Placeholder 5"/>
          <p:cNvSpPr>
            <a:spLocks noGrp="1"/>
          </p:cNvSpPr>
          <p:nvPr>
            <p:ph type="sldNum" sz="quarter" idx="4"/>
          </p:nvPr>
        </p:nvSpPr>
        <p:spPr>
          <a:xfrm>
            <a:off x="8077201" y="6356350"/>
            <a:ext cx="1910944" cy="365125"/>
          </a:xfrm>
          <a:prstGeom prst="rect">
            <a:avLst/>
          </a:prstGeom>
        </p:spPr>
        <p:txBody>
          <a:bodyPr vert="horz" lIns="91440" tIns="45720" rIns="91440" bIns="45720" rtlCol="0" anchor="ctr"/>
          <a:lstStyle>
            <a:lvl1pPr algn="r">
              <a:defRPr sz="1200">
                <a:solidFill>
                  <a:schemeClr val="accent3"/>
                </a:solidFill>
                <a:latin typeface="Calibri"/>
                <a:cs typeface="Calibri"/>
              </a:defRPr>
            </a:lvl1pPr>
          </a:lstStyle>
          <a:p>
            <a:fld id="{10E4A4DB-036F-4816-A98C-42C4167E83C5}" type="slidenum">
              <a:rPr lang="en-US" smtClean="0"/>
              <a:pPr/>
              <a:t>‹#›</a:t>
            </a:fld>
            <a:endParaRPr lang="en-US" dirty="0"/>
          </a:p>
        </p:txBody>
      </p:sp>
      <p:sp>
        <p:nvSpPr>
          <p:cNvPr id="37" name="Text Placeholder 2"/>
          <p:cNvSpPr>
            <a:spLocks noGrp="1"/>
          </p:cNvSpPr>
          <p:nvPr>
            <p:ph type="body" idx="1"/>
          </p:nvPr>
        </p:nvSpPr>
        <p:spPr>
          <a:xfrm>
            <a:off x="838200" y="1039132"/>
            <a:ext cx="10515600" cy="51378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Title Placeholder 1"/>
          <p:cNvSpPr>
            <a:spLocks noGrp="1"/>
          </p:cNvSpPr>
          <p:nvPr>
            <p:ph type="title"/>
          </p:nvPr>
        </p:nvSpPr>
        <p:spPr>
          <a:xfrm>
            <a:off x="848697" y="134217"/>
            <a:ext cx="10486596" cy="7264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9" name="Picture 18"/>
          <p:cNvPicPr>
            <a:picLocks noChangeAspect="1"/>
          </p:cNvPicPr>
          <p:nvPr userDrawn="1"/>
        </p:nvPicPr>
        <p:blipFill>
          <a:blip r:embed="rId13" cstate="print"/>
          <a:srcRect r="45019"/>
          <a:stretch>
            <a:fillRect/>
          </a:stretch>
        </p:blipFill>
        <p:spPr>
          <a:xfrm>
            <a:off x="10252181" y="6347692"/>
            <a:ext cx="622194" cy="405348"/>
          </a:xfrm>
          <a:prstGeom prst="rect">
            <a:avLst/>
          </a:prstGeom>
        </p:spPr>
      </p:pic>
      <p:cxnSp>
        <p:nvCxnSpPr>
          <p:cNvPr id="20" name="Straight Connector 19"/>
          <p:cNvCxnSpPr/>
          <p:nvPr userDrawn="1"/>
        </p:nvCxnSpPr>
        <p:spPr>
          <a:xfrm flipV="1">
            <a:off x="829155" y="6381730"/>
            <a:ext cx="339009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45113" y="887139"/>
            <a:ext cx="10490180" cy="5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4308673" y="6376686"/>
            <a:ext cx="3390092" cy="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7793226" y="6376688"/>
            <a:ext cx="2335068" cy="504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9" r:id="rId1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3600" kern="1200">
          <a:solidFill>
            <a:schemeClr val="tx2"/>
          </a:solidFill>
          <a:latin typeface="Calibri"/>
          <a:ea typeface="+mj-ea"/>
          <a:cs typeface="Calibri"/>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5741F70-73C0-E04E-BB70-DF51D1948A33}" type="datetimeFigureOut">
              <a:rPr lang="en-US" smtClean="0">
                <a:solidFill>
                  <a:prstClr val="black">
                    <a:tint val="75000"/>
                  </a:prstClr>
                </a:solidFill>
              </a:rPr>
              <a:pPr defTabSz="457200"/>
              <a:t>5/7/2015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6935F3A-7384-2B45-A99A-6AC8D14568C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2729687114"/>
      </p:ext>
    </p:extLst>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opencube-toolkit.eu" TargetMode="Externa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kal@uom.gr" TargetMode="External"/><Relationship Id="rId2" Type="http://schemas.openxmlformats.org/officeDocument/2006/relationships/hyperlink" Target="mailto:tambouris@uom.gr" TargetMode="External"/><Relationship Id="rId1" Type="http://schemas.openxmlformats.org/officeDocument/2006/relationships/slideLayout" Target="../slideLayouts/slideLayout2.xml"/><Relationship Id="rId4" Type="http://schemas.openxmlformats.org/officeDocument/2006/relationships/hyperlink" Target="mailto:kat@uom.g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oleObject" Target="Macintosh%20HD:Users:ekal:Papers:Paper%20Classification%20Scheme_IJWET:Final:Table%202.doc!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OLE_LINK1"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gif"/><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l-GR" dirty="0" smtClean="0"/>
              <a:t> 2ο Technology </a:t>
            </a:r>
            <a:r>
              <a:rPr lang="el-GR" dirty="0" err="1" smtClean="0"/>
              <a:t>Forum</a:t>
            </a:r>
            <a:endParaRPr lang="en-US" dirty="0" smtClean="0"/>
          </a:p>
          <a:p>
            <a:r>
              <a:rPr lang="el-GR" dirty="0" smtClean="0"/>
              <a:t>Παρασκευή 8 Μαΐου 2015 </a:t>
            </a:r>
            <a:endParaRPr lang="en-US" dirty="0" smtClean="0"/>
          </a:p>
          <a:p>
            <a:r>
              <a:rPr lang="el-GR" dirty="0" smtClean="0"/>
              <a:t>Πανεπιστήμιο Μακεδονίας</a:t>
            </a:r>
            <a:endParaRPr lang="en-US" dirty="0" smtClean="0"/>
          </a:p>
        </p:txBody>
      </p:sp>
      <p:sp>
        <p:nvSpPr>
          <p:cNvPr id="2" name="Title 1"/>
          <p:cNvSpPr>
            <a:spLocks noGrp="1"/>
          </p:cNvSpPr>
          <p:nvPr>
            <p:ph type="ctrTitle"/>
          </p:nvPr>
        </p:nvSpPr>
        <p:spPr>
          <a:xfrm>
            <a:off x="1081051" y="571939"/>
            <a:ext cx="9834417" cy="2870507"/>
          </a:xfrm>
        </p:spPr>
        <p:txBody>
          <a:bodyPr>
            <a:normAutofit fontScale="90000"/>
          </a:bodyPr>
          <a:lstStyle/>
          <a:p>
            <a:r>
              <a:rPr lang="el-GR" sz="3600" dirty="0" smtClean="0"/>
              <a:t/>
            </a:r>
            <a:br>
              <a:rPr lang="el-GR" sz="3600" dirty="0" smtClean="0"/>
            </a:br>
            <a:r>
              <a:rPr lang="el-GR" sz="3600" dirty="0" smtClean="0"/>
              <a:t> Τεχνολογίες διαχείρισης ανοικτών στατιστικών δεδομένων </a:t>
            </a:r>
            <a:r>
              <a:rPr lang="en-US" sz="2600" dirty="0"/>
              <a:t/>
            </a:r>
            <a:br>
              <a:rPr lang="en-US" sz="2600" dirty="0"/>
            </a:br>
            <a:r>
              <a:rPr lang="en-US" sz="2600" dirty="0" smtClean="0"/>
              <a:t/>
            </a:r>
            <a:br>
              <a:rPr lang="en-US" sz="2600" dirty="0" smtClean="0"/>
            </a:br>
            <a:r>
              <a:rPr lang="el-GR" sz="2600" dirty="0" smtClean="0"/>
              <a:t>Ευθύμιος Ταμπούρης, Αν. Καθηγητής </a:t>
            </a:r>
            <a:r>
              <a:rPr lang="el-GR" sz="2600" dirty="0" err="1" smtClean="0"/>
              <a:t>ΠαΜακ</a:t>
            </a:r>
            <a:r>
              <a:rPr lang="el-GR" sz="2600" dirty="0" smtClean="0"/>
              <a:t>, </a:t>
            </a:r>
            <a:r>
              <a:rPr lang="en-US" sz="2600" dirty="0" smtClean="0"/>
              <a:t>tambouris@uom.gr</a:t>
            </a:r>
            <a:br>
              <a:rPr lang="en-US" sz="2600" dirty="0" smtClean="0"/>
            </a:br>
            <a:r>
              <a:rPr lang="el-GR" sz="2600" dirty="0" smtClean="0"/>
              <a:t>Ευάγγελος </a:t>
            </a:r>
            <a:r>
              <a:rPr lang="el-GR" sz="2600" dirty="0" err="1" smtClean="0"/>
              <a:t>Καλαμπόκης</a:t>
            </a:r>
            <a:r>
              <a:rPr lang="el-GR" sz="2600" dirty="0" smtClean="0"/>
              <a:t>, Υπ. Διδάκτορας </a:t>
            </a:r>
            <a:r>
              <a:rPr lang="el-GR" sz="2600" dirty="0" err="1" smtClean="0"/>
              <a:t>ΠαΜακ</a:t>
            </a:r>
            <a:r>
              <a:rPr lang="el-GR" sz="2600" dirty="0" smtClean="0"/>
              <a:t>, </a:t>
            </a:r>
            <a:r>
              <a:rPr lang="en-US" sz="2600" dirty="0" smtClean="0"/>
              <a:t>ekal@uom.gr</a:t>
            </a:r>
            <a:br>
              <a:rPr lang="en-US" sz="2600" dirty="0" smtClean="0"/>
            </a:br>
            <a:r>
              <a:rPr lang="el-GR" sz="2600" dirty="0" smtClean="0"/>
              <a:t>Κωνσταντίνος Ταραμπάνης, Καθηγητής </a:t>
            </a:r>
            <a:r>
              <a:rPr lang="el-GR" sz="2600" dirty="0" err="1" smtClean="0"/>
              <a:t>ΠαΜακ</a:t>
            </a:r>
            <a:r>
              <a:rPr lang="el-GR" sz="2600" dirty="0" smtClean="0"/>
              <a:t>, </a:t>
            </a:r>
            <a:r>
              <a:rPr lang="en-US" sz="2600" dirty="0" smtClean="0"/>
              <a:t>kat@uom.gr</a:t>
            </a:r>
            <a:endParaRPr lang="en-US" sz="2600" dirty="0"/>
          </a:p>
        </p:txBody>
      </p:sp>
    </p:spTree>
    <p:extLst>
      <p:ext uri="{BB962C8B-B14F-4D97-AF65-F5344CB8AC3E}">
        <p14:creationId xmlns:p14="http://schemas.microsoft.com/office/powerpoint/2010/main" xmlns="" val="821985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0E4A4DB-036F-4816-A98C-42C4167E83C5}" type="slidenum">
              <a:rPr lang="en-US" smtClean="0"/>
              <a:pPr/>
              <a:t>10</a:t>
            </a:fld>
            <a:endParaRPr lang="en-US" dirty="0"/>
          </a:p>
        </p:txBody>
      </p:sp>
      <p:sp>
        <p:nvSpPr>
          <p:cNvPr id="6" name="Title 5"/>
          <p:cNvSpPr>
            <a:spLocks noGrp="1"/>
          </p:cNvSpPr>
          <p:nvPr>
            <p:ph type="title"/>
          </p:nvPr>
        </p:nvSpPr>
        <p:spPr/>
        <p:txBody>
          <a:bodyPr/>
          <a:lstStyle/>
          <a:p>
            <a:r>
              <a:rPr lang="el-GR" dirty="0" smtClean="0"/>
              <a:t>Στόχος</a:t>
            </a:r>
            <a:endParaRPr lang="en-US" dirty="0"/>
          </a:p>
        </p:txBody>
      </p:sp>
      <p:pic>
        <p:nvPicPr>
          <p:cNvPr id="7" name="Picture 6"/>
          <p:cNvPicPr>
            <a:picLocks noChangeAspect="1"/>
          </p:cNvPicPr>
          <p:nvPr/>
        </p:nvPicPr>
        <p:blipFill>
          <a:blip r:embed="rId2" cstate="print"/>
          <a:srcRect t="29761" b="26320"/>
          <a:stretch>
            <a:fillRect/>
          </a:stretch>
        </p:blipFill>
        <p:spPr>
          <a:xfrm>
            <a:off x="1364365" y="4311468"/>
            <a:ext cx="7241753" cy="2121417"/>
          </a:xfrm>
          <a:prstGeom prst="rect">
            <a:avLst/>
          </a:prstGeom>
        </p:spPr>
      </p:pic>
      <p:sp>
        <p:nvSpPr>
          <p:cNvPr id="8" name="Content Placeholder 1"/>
          <p:cNvSpPr txBox="1">
            <a:spLocks/>
          </p:cNvSpPr>
          <p:nvPr/>
        </p:nvSpPr>
        <p:spPr>
          <a:xfrm>
            <a:off x="838200" y="948311"/>
            <a:ext cx="10442418" cy="34689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lnSpc>
                <a:spcPct val="110000"/>
              </a:lnSpc>
            </a:pPr>
            <a:r>
              <a:rPr lang="el-GR" sz="2400" dirty="0" smtClean="0"/>
              <a:t>Ο στόχος είναι η ανάπτυξη και χρήση διαδικασιών και εργαλείων για τη διαχείριση στατιστικών ανοιχτών συνδεδεμένων δεδομένων. </a:t>
            </a:r>
            <a:endParaRPr lang="en-GB" sz="2400" dirty="0" smtClean="0"/>
          </a:p>
          <a:p>
            <a:pPr>
              <a:lnSpc>
                <a:spcPct val="110000"/>
              </a:lnSpc>
            </a:pPr>
            <a:r>
              <a:rPr lang="el-GR" sz="2400" dirty="0" smtClean="0"/>
              <a:t>Τα αποτελέσματα θα</a:t>
            </a:r>
            <a:r>
              <a:rPr lang="en-GB" sz="2400" dirty="0" smtClean="0"/>
              <a:t>: </a:t>
            </a:r>
          </a:p>
          <a:p>
            <a:pPr lvl="1">
              <a:lnSpc>
                <a:spcPct val="110000"/>
              </a:lnSpc>
            </a:pPr>
            <a:r>
              <a:rPr lang="el-GR" sz="2000" dirty="0" smtClean="0"/>
              <a:t>Διευκολύνουν τους </a:t>
            </a:r>
            <a:r>
              <a:rPr lang="en-GB" sz="2000" b="1" dirty="0" smtClean="0">
                <a:solidFill>
                  <a:schemeClr val="accent4"/>
                </a:solidFill>
              </a:rPr>
              <a:t>publishers</a:t>
            </a:r>
            <a:r>
              <a:rPr lang="en-GB" sz="2000" dirty="0" smtClean="0"/>
              <a:t> </a:t>
            </a:r>
            <a:r>
              <a:rPr lang="el-GR" sz="2000" dirty="0" smtClean="0"/>
              <a:t>να δημιουργήσουν κύβους συνδεμένων δεδομένων από παλαιότερες τεχνικές μορφοποιήσεις. </a:t>
            </a:r>
            <a:endParaRPr lang="en-GB" sz="2000" dirty="0" smtClean="0"/>
          </a:p>
          <a:p>
            <a:pPr lvl="1">
              <a:lnSpc>
                <a:spcPct val="110000"/>
              </a:lnSpc>
            </a:pPr>
            <a:r>
              <a:rPr lang="el-GR" sz="2000" dirty="0" smtClean="0"/>
              <a:t>Ενισχύσει τους </a:t>
            </a:r>
            <a:r>
              <a:rPr lang="el-GR" sz="2000" b="1" dirty="0">
                <a:solidFill>
                  <a:schemeClr val="accent4"/>
                </a:solidFill>
              </a:rPr>
              <a:t>χρήστες</a:t>
            </a:r>
            <a:r>
              <a:rPr lang="el-GR" sz="2000" dirty="0" smtClean="0"/>
              <a:t> των δεδομένων έτσι ώστε να εξερευνήσουν, οπτικοποιήσουν, συνδέσουν, επεκτείνουν και αναλύσουν κύβους δεδομένων. </a:t>
            </a:r>
            <a:endParaRPr lang="en-GB" sz="2000" dirty="0" smtClean="0"/>
          </a:p>
          <a:p>
            <a:pPr lvl="1">
              <a:lnSpc>
                <a:spcPct val="110000"/>
              </a:lnSpc>
            </a:pPr>
            <a:r>
              <a:rPr lang="el-GR" sz="2000" dirty="0" smtClean="0"/>
              <a:t>Επιτρέψουν </a:t>
            </a:r>
            <a:r>
              <a:rPr lang="el-GR" sz="2000" dirty="0" smtClean="0"/>
              <a:t>αναλύσεις </a:t>
            </a:r>
            <a:r>
              <a:rPr lang="el-GR" sz="2000" dirty="0" smtClean="0"/>
              <a:t>που ήταν μη </a:t>
            </a:r>
            <a:r>
              <a:rPr lang="el-GR" sz="2000" dirty="0" smtClean="0"/>
              <a:t>εφικτές </a:t>
            </a:r>
            <a:r>
              <a:rPr lang="el-GR" sz="2000" dirty="0" smtClean="0"/>
              <a:t>έως τώρα </a:t>
            </a:r>
            <a:r>
              <a:rPr lang="en-GB" sz="2000" b="1" dirty="0" smtClean="0">
                <a:solidFill>
                  <a:srgbClr val="FFC000"/>
                </a:solidFill>
              </a:rPr>
              <a:t>(</a:t>
            </a:r>
            <a:r>
              <a:rPr lang="el-GR" sz="2000" b="1" dirty="0">
                <a:solidFill>
                  <a:srgbClr val="FFC000"/>
                </a:solidFill>
              </a:rPr>
              <a:t>σύνθεση κύβων στον Ιστό</a:t>
            </a:r>
            <a:r>
              <a:rPr lang="el-GR" sz="2000" b="1" dirty="0" smtClean="0">
                <a:solidFill>
                  <a:srgbClr val="FFC000"/>
                </a:solidFill>
              </a:rPr>
              <a:t>)</a:t>
            </a:r>
            <a:endParaRPr lang="en-GB" sz="2000" dirty="0" smtClean="0"/>
          </a:p>
          <a:p>
            <a:pPr lvl="1">
              <a:lnSpc>
                <a:spcPct val="110000"/>
              </a:lnSpc>
            </a:pPr>
            <a:endParaRPr lang="en-GB" sz="2000" dirty="0" smtClean="0"/>
          </a:p>
        </p:txBody>
      </p:sp>
      <p:sp>
        <p:nvSpPr>
          <p:cNvPr id="10"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1631287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l-GR" dirty="0" smtClean="0"/>
              <a:t>Στοιχεία</a:t>
            </a:r>
            <a:r>
              <a:rPr lang="en-US" dirty="0" smtClean="0"/>
              <a:t>) </a:t>
            </a:r>
            <a:r>
              <a:rPr lang="el-GR" dirty="0" smtClean="0"/>
              <a:t>Ανοιχτών Δεδομένων</a:t>
            </a:r>
            <a:endParaRPr lang="en-US" dirty="0" smtClean="0"/>
          </a:p>
          <a:p>
            <a:r>
              <a:rPr lang="el-GR" dirty="0" smtClean="0"/>
              <a:t>Στατιστικά Δεδομένα και Τεχνολογίες Ανοιχτών Συνδεδεμένων Δεδομένων (</a:t>
            </a:r>
            <a:r>
              <a:rPr lang="en-US" dirty="0" smtClean="0"/>
              <a:t>Linked Open Data</a:t>
            </a:r>
            <a:r>
              <a:rPr lang="el-GR" dirty="0" smtClean="0"/>
              <a:t>)</a:t>
            </a:r>
            <a:r>
              <a:rPr lang="en-US" dirty="0" smtClean="0"/>
              <a:t> </a:t>
            </a:r>
          </a:p>
          <a:p>
            <a:r>
              <a:rPr lang="el-GR" dirty="0" smtClean="0"/>
              <a:t>Κύκλος Ζωής Συνδεδεμένων Στατιστικών Δεδομένων</a:t>
            </a:r>
            <a:endParaRPr lang="en-US" dirty="0" smtClean="0"/>
          </a:p>
          <a:p>
            <a:r>
              <a:rPr lang="el-GR" dirty="0" smtClean="0"/>
              <a:t>Εργαλεία για Στατιστικά Συνδεδεμένα Δεδομένα</a:t>
            </a:r>
            <a:endParaRPr lang="en-US" dirty="0" smtClean="0"/>
          </a:p>
          <a:p>
            <a:r>
              <a:rPr lang="el-GR" dirty="0" smtClean="0"/>
              <a:t>Συμπεράσματα</a:t>
            </a:r>
            <a:endParaRPr lang="en-US" dirty="0"/>
          </a:p>
          <a:p>
            <a:endParaRPr lang="en-US"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11</a:t>
            </a:fld>
            <a:endParaRPr lang="en-US" dirty="0"/>
          </a:p>
        </p:txBody>
      </p:sp>
      <p:sp>
        <p:nvSpPr>
          <p:cNvPr id="4" name="Title 3"/>
          <p:cNvSpPr>
            <a:spLocks noGrp="1"/>
          </p:cNvSpPr>
          <p:nvPr>
            <p:ph type="title"/>
          </p:nvPr>
        </p:nvSpPr>
        <p:spPr/>
        <p:txBody>
          <a:bodyPr/>
          <a:lstStyle/>
          <a:p>
            <a:r>
              <a:rPr lang="el-GR" dirty="0" smtClean="0"/>
              <a:t>Πίνακας Περιεχομένων</a:t>
            </a:r>
            <a:endParaRPr lang="el-GR" dirty="0"/>
          </a:p>
        </p:txBody>
      </p:sp>
      <p:sp>
        <p:nvSpPr>
          <p:cNvPr id="9" name="Rounded Rectangle 8"/>
          <p:cNvSpPr/>
          <p:nvPr/>
        </p:nvSpPr>
        <p:spPr>
          <a:xfrm>
            <a:off x="944417" y="2410692"/>
            <a:ext cx="10744200" cy="581890"/>
          </a:xfrm>
          <a:prstGeom prst="roundRect">
            <a:avLst/>
          </a:prstGeom>
          <a:solidFill>
            <a:srgbClr val="FFC000">
              <a:alpha val="36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213823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916416" y="1326310"/>
            <a:ext cx="5181600" cy="4097345"/>
          </a:xfrm>
        </p:spPr>
        <p:txBody>
          <a:bodyPr>
            <a:normAutofit lnSpcReduction="10000"/>
          </a:bodyPr>
          <a:lstStyle/>
          <a:p>
            <a:r>
              <a:rPr lang="el-GR" sz="2400" dirty="0" smtClean="0"/>
              <a:t>Προτείνουμε ένα </a:t>
            </a:r>
            <a:r>
              <a:rPr lang="el-GR" sz="2400" b="1" dirty="0" smtClean="0">
                <a:solidFill>
                  <a:srgbClr val="FFC000"/>
                </a:solidFill>
              </a:rPr>
              <a:t>κύκλο ζωής</a:t>
            </a:r>
            <a:r>
              <a:rPr lang="en-US" sz="2400" dirty="0" smtClean="0"/>
              <a:t> </a:t>
            </a:r>
            <a:r>
              <a:rPr lang="el-GR" sz="2400" dirty="0" smtClean="0"/>
              <a:t>για στατιστικά ΣΔ</a:t>
            </a:r>
            <a:endParaRPr lang="en-US" sz="2400" dirty="0" smtClean="0"/>
          </a:p>
          <a:p>
            <a:r>
              <a:rPr lang="el-GR" sz="2400" dirty="0" smtClean="0"/>
              <a:t>Ο κύκλος ζωής χωρίζεται σε δυο φάσεις</a:t>
            </a:r>
            <a:r>
              <a:rPr lang="en-US" sz="2400" dirty="0" smtClean="0"/>
              <a:t>: </a:t>
            </a:r>
            <a:r>
              <a:rPr lang="el-GR" sz="2400" b="1" dirty="0" smtClean="0">
                <a:solidFill>
                  <a:srgbClr val="FFC000"/>
                </a:solidFill>
              </a:rPr>
              <a:t>δημοσίευση</a:t>
            </a:r>
            <a:r>
              <a:rPr lang="en-US" sz="2400" dirty="0" smtClean="0"/>
              <a:t> and </a:t>
            </a:r>
            <a:r>
              <a:rPr lang="el-GR" sz="2400" b="1" dirty="0" smtClean="0">
                <a:solidFill>
                  <a:srgbClr val="FFC000"/>
                </a:solidFill>
              </a:rPr>
              <a:t>επαναχρησιμοποίηση</a:t>
            </a:r>
            <a:r>
              <a:rPr lang="en-US" sz="2400" b="1" dirty="0" smtClean="0">
                <a:solidFill>
                  <a:srgbClr val="FFC000"/>
                </a:solidFill>
              </a:rPr>
              <a:t> </a:t>
            </a:r>
            <a:r>
              <a:rPr lang="en-US" sz="2400" dirty="0" smtClean="0"/>
              <a:t>(</a:t>
            </a:r>
            <a:r>
              <a:rPr lang="el-GR" sz="2400" dirty="0" smtClean="0"/>
              <a:t>ή</a:t>
            </a:r>
            <a:r>
              <a:rPr lang="en-US" sz="2400" b="1" dirty="0" smtClean="0">
                <a:solidFill>
                  <a:srgbClr val="FFC000"/>
                </a:solidFill>
              </a:rPr>
              <a:t> </a:t>
            </a:r>
            <a:r>
              <a:rPr lang="el-GR" sz="2400" b="1" dirty="0" smtClean="0">
                <a:solidFill>
                  <a:srgbClr val="FFC000"/>
                </a:solidFill>
              </a:rPr>
              <a:t>κατανάλωση</a:t>
            </a:r>
            <a:r>
              <a:rPr lang="en-US" sz="2400" dirty="0" smtClean="0"/>
              <a:t>) </a:t>
            </a:r>
            <a:r>
              <a:rPr lang="el-GR" sz="2400" dirty="0" smtClean="0"/>
              <a:t>δεδομένων</a:t>
            </a:r>
            <a:r>
              <a:rPr lang="en-US" sz="2400" dirty="0" smtClean="0"/>
              <a:t>*</a:t>
            </a:r>
            <a:r>
              <a:rPr lang="el-GR" sz="2400" dirty="0" smtClean="0"/>
              <a:t> </a:t>
            </a:r>
            <a:endParaRPr lang="en-US" sz="2400" dirty="0" smtClean="0"/>
          </a:p>
          <a:p>
            <a:r>
              <a:rPr lang="el-GR" sz="2400" dirty="0" smtClean="0"/>
              <a:t>Ο κύκλος ζωής περιγράφει τα </a:t>
            </a:r>
            <a:r>
              <a:rPr lang="el-GR" sz="2400" dirty="0" smtClean="0"/>
              <a:t>σχετικά βήματα</a:t>
            </a:r>
            <a:endParaRPr lang="el-GR" sz="2400" dirty="0" smtClean="0"/>
          </a:p>
          <a:p>
            <a:r>
              <a:rPr lang="el-GR" sz="2400" dirty="0" smtClean="0"/>
              <a:t>Επίσης αναπτύσσουμε </a:t>
            </a:r>
            <a:r>
              <a:rPr lang="el-GR" sz="2400" b="1" dirty="0" smtClean="0">
                <a:solidFill>
                  <a:srgbClr val="FFC000"/>
                </a:solidFill>
              </a:rPr>
              <a:t>εργαλεία</a:t>
            </a:r>
            <a:r>
              <a:rPr lang="en-US" sz="2400" b="1" dirty="0" smtClean="0">
                <a:solidFill>
                  <a:srgbClr val="FFC000"/>
                </a:solidFill>
              </a:rPr>
              <a:t> </a:t>
            </a:r>
            <a:r>
              <a:rPr lang="el-GR" sz="2400" dirty="0" smtClean="0"/>
              <a:t>για να </a:t>
            </a:r>
            <a:r>
              <a:rPr lang="el-GR" sz="2400" dirty="0" smtClean="0"/>
              <a:t>υποστηρίξουμε όλο </a:t>
            </a:r>
            <a:r>
              <a:rPr lang="el-GR" sz="2400" dirty="0" smtClean="0"/>
              <a:t>τον κύκλο ζωής των συνδεδεμένων στατιστικών δεδομένων</a:t>
            </a:r>
            <a:r>
              <a:rPr lang="en-US" sz="2400" dirty="0" smtClean="0"/>
              <a:t>.</a:t>
            </a:r>
          </a:p>
        </p:txBody>
      </p:sp>
      <p:pic>
        <p:nvPicPr>
          <p:cNvPr id="7" name="Content Placeholder 6" descr="LifeCycle.gif"/>
          <p:cNvPicPr>
            <a:picLocks noGrp="1" noChangeAspect="1"/>
          </p:cNvPicPr>
          <p:nvPr>
            <p:ph sz="half" idx="1"/>
          </p:nvPr>
        </p:nvPicPr>
        <p:blipFill>
          <a:blip r:embed="rId2" cstate="print"/>
          <a:srcRect t="-3076" b="-3076"/>
          <a:stretch>
            <a:fillRect/>
          </a:stretch>
        </p:blipFill>
        <p:spPr>
          <a:xfrm>
            <a:off x="6565058" y="756155"/>
            <a:ext cx="5626942" cy="5545218"/>
          </a:xfrm>
        </p:spPr>
      </p:pic>
      <p:sp>
        <p:nvSpPr>
          <p:cNvPr id="4" name="Title 3"/>
          <p:cNvSpPr>
            <a:spLocks noGrp="1"/>
          </p:cNvSpPr>
          <p:nvPr>
            <p:ph type="title"/>
          </p:nvPr>
        </p:nvSpPr>
        <p:spPr/>
        <p:txBody>
          <a:bodyPr/>
          <a:lstStyle/>
          <a:p>
            <a:r>
              <a:rPr lang="el-GR" dirty="0" smtClean="0"/>
              <a:t>Κύκλος Ζωής Συνδεδεμένων Στατιστικών Δεδομένων</a:t>
            </a:r>
            <a:endParaRPr lang="en-US"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12</a:t>
            </a:fld>
            <a:endParaRPr lang="en-US" dirty="0"/>
          </a:p>
        </p:txBody>
      </p:sp>
      <p:sp>
        <p:nvSpPr>
          <p:cNvPr id="9" name="8 - Ορθογώνιο"/>
          <p:cNvSpPr/>
          <p:nvPr/>
        </p:nvSpPr>
        <p:spPr>
          <a:xfrm>
            <a:off x="860609" y="5746920"/>
            <a:ext cx="6499415" cy="338554"/>
          </a:xfrm>
          <a:prstGeom prst="rect">
            <a:avLst/>
          </a:prstGeom>
        </p:spPr>
        <p:txBody>
          <a:bodyPr wrap="square">
            <a:spAutoFit/>
          </a:bodyPr>
          <a:lstStyle/>
          <a:p>
            <a:pPr>
              <a:buNone/>
            </a:pPr>
            <a:r>
              <a:rPr lang="en-US" sz="1600" dirty="0" smtClean="0"/>
              <a:t>*</a:t>
            </a:r>
            <a:r>
              <a:rPr lang="el-GR" sz="1600" dirty="0" smtClean="0"/>
              <a:t> </a:t>
            </a:r>
            <a:r>
              <a:rPr lang="el-GR" sz="1600" dirty="0" smtClean="0">
                <a:latin typeface="Calibri"/>
                <a:cs typeface="Calibri"/>
              </a:rPr>
              <a:t>Υποθέτουμε ότι τα στατιστικά δεδομένα δομούνται ως κύβοι</a:t>
            </a:r>
            <a:endParaRPr lang="en-US" sz="2400" dirty="0">
              <a:latin typeface="Calibri"/>
              <a:cs typeface="Calibri"/>
            </a:endParaRPr>
          </a:p>
        </p:txBody>
      </p:sp>
      <p:sp>
        <p:nvSpPr>
          <p:cNvPr id="8"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l-GR" dirty="0" smtClean="0"/>
              <a:t>Στοιχεία</a:t>
            </a:r>
            <a:r>
              <a:rPr lang="en-US" dirty="0" smtClean="0"/>
              <a:t>) </a:t>
            </a:r>
            <a:r>
              <a:rPr lang="el-GR" dirty="0" smtClean="0"/>
              <a:t>Ανοιχτών Δεδομένων</a:t>
            </a:r>
            <a:endParaRPr lang="en-US" dirty="0" smtClean="0"/>
          </a:p>
          <a:p>
            <a:r>
              <a:rPr lang="el-GR" dirty="0" smtClean="0"/>
              <a:t>Στατιστικά Δεδομένα και Τεχνολογίες Ανοιχτών Συνδεδεμένων Δεδομένων (</a:t>
            </a:r>
            <a:r>
              <a:rPr lang="en-US" dirty="0" smtClean="0"/>
              <a:t>Linked Open Data</a:t>
            </a:r>
            <a:r>
              <a:rPr lang="el-GR" dirty="0" smtClean="0"/>
              <a:t>)</a:t>
            </a:r>
            <a:r>
              <a:rPr lang="en-US" dirty="0" smtClean="0"/>
              <a:t> </a:t>
            </a:r>
          </a:p>
          <a:p>
            <a:r>
              <a:rPr lang="el-GR" dirty="0" smtClean="0"/>
              <a:t>Κύκλος Ζωής Συνδεδεμένων Στατιστικών Δεδομένων</a:t>
            </a:r>
            <a:endParaRPr lang="en-US" dirty="0" smtClean="0"/>
          </a:p>
          <a:p>
            <a:r>
              <a:rPr lang="el-GR" dirty="0" smtClean="0"/>
              <a:t>Εργαλεία για Στατιστικά Συνδεδεμένα Δεδομένα</a:t>
            </a:r>
            <a:endParaRPr lang="en-US" dirty="0" smtClean="0"/>
          </a:p>
          <a:p>
            <a:r>
              <a:rPr lang="el-GR" dirty="0" smtClean="0"/>
              <a:t>Συμπεράσματα</a:t>
            </a:r>
            <a:endParaRPr lang="en-US" dirty="0"/>
          </a:p>
          <a:p>
            <a:endParaRPr lang="en-US"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13</a:t>
            </a:fld>
            <a:endParaRPr lang="en-US" dirty="0"/>
          </a:p>
        </p:txBody>
      </p:sp>
      <p:sp>
        <p:nvSpPr>
          <p:cNvPr id="4" name="Title 3"/>
          <p:cNvSpPr>
            <a:spLocks noGrp="1"/>
          </p:cNvSpPr>
          <p:nvPr>
            <p:ph type="title"/>
          </p:nvPr>
        </p:nvSpPr>
        <p:spPr/>
        <p:txBody>
          <a:bodyPr/>
          <a:lstStyle/>
          <a:p>
            <a:r>
              <a:rPr lang="el-GR" dirty="0" smtClean="0"/>
              <a:t>Πίνακας Περιεχομένων</a:t>
            </a:r>
            <a:endParaRPr lang="el-GR" dirty="0"/>
          </a:p>
        </p:txBody>
      </p:sp>
      <p:sp>
        <p:nvSpPr>
          <p:cNvPr id="9" name="Rounded Rectangle 8"/>
          <p:cNvSpPr/>
          <p:nvPr/>
        </p:nvSpPr>
        <p:spPr>
          <a:xfrm>
            <a:off x="889000" y="2951018"/>
            <a:ext cx="10744200" cy="443346"/>
          </a:xfrm>
          <a:prstGeom prst="roundRect">
            <a:avLst/>
          </a:prstGeom>
          <a:solidFill>
            <a:srgbClr val="FFC000">
              <a:alpha val="36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213823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028634"/>
            <a:ext cx="4110318" cy="5148329"/>
          </a:xfrm>
        </p:spPr>
        <p:txBody>
          <a:bodyPr>
            <a:normAutofit/>
          </a:bodyPr>
          <a:lstStyle/>
          <a:p>
            <a:r>
              <a:rPr lang="el-GR" sz="2400" dirty="0" smtClean="0"/>
              <a:t>Δημιουργία κύβων (εργαλεία)</a:t>
            </a:r>
            <a:endParaRPr lang="en-US" sz="2400" dirty="0" smtClean="0"/>
          </a:p>
          <a:p>
            <a:pPr lvl="1"/>
            <a:r>
              <a:rPr lang="en-US" sz="2000" dirty="0" smtClean="0"/>
              <a:t>TARQL extension</a:t>
            </a:r>
          </a:p>
          <a:p>
            <a:pPr lvl="1"/>
            <a:r>
              <a:rPr lang="en-US" sz="2000" dirty="0" smtClean="0"/>
              <a:t>D2RQ /R2RML-QB extension</a:t>
            </a:r>
          </a:p>
          <a:p>
            <a:pPr lvl="1"/>
            <a:r>
              <a:rPr lang="en-US" sz="2000" dirty="0" smtClean="0"/>
              <a:t>JSON-stat</a:t>
            </a:r>
          </a:p>
          <a:p>
            <a:pPr lvl="1"/>
            <a:r>
              <a:rPr lang="en-US" sz="2000" dirty="0" smtClean="0"/>
              <a:t>Grafter</a:t>
            </a:r>
          </a:p>
          <a:p>
            <a:r>
              <a:rPr lang="el-GR" sz="2400" dirty="0" smtClean="0"/>
              <a:t>Αξιοποίηση κύβων (εργαλεία)</a:t>
            </a:r>
            <a:endParaRPr lang="en-US" sz="2400" dirty="0" smtClean="0"/>
          </a:p>
          <a:p>
            <a:pPr lvl="1"/>
            <a:r>
              <a:rPr lang="en-US" sz="2000" dirty="0" err="1" smtClean="0"/>
              <a:t>OpenCube</a:t>
            </a:r>
            <a:r>
              <a:rPr lang="en-US" sz="2000" dirty="0" smtClean="0"/>
              <a:t> Browser</a:t>
            </a:r>
          </a:p>
          <a:p>
            <a:pPr lvl="1"/>
            <a:r>
              <a:rPr lang="en-US" sz="2000" dirty="0" err="1" smtClean="0"/>
              <a:t>OpenCube</a:t>
            </a:r>
            <a:r>
              <a:rPr lang="en-US" sz="2000" dirty="0" smtClean="0"/>
              <a:t> </a:t>
            </a:r>
            <a:r>
              <a:rPr lang="en-US" sz="2000" dirty="0" err="1" smtClean="0"/>
              <a:t>MapView</a:t>
            </a:r>
            <a:endParaRPr lang="en-US" sz="2000" dirty="0" smtClean="0"/>
          </a:p>
          <a:p>
            <a:pPr lvl="1"/>
            <a:r>
              <a:rPr lang="en-US" sz="2000" dirty="0" smtClean="0"/>
              <a:t>R Analysis Chart</a:t>
            </a:r>
          </a:p>
          <a:p>
            <a:r>
              <a:rPr lang="en-US" sz="2400" dirty="0" smtClean="0"/>
              <a:t> </a:t>
            </a:r>
            <a:r>
              <a:rPr lang="el-GR" sz="2400" dirty="0" smtClean="0"/>
              <a:t>Διασύνδεση και Ενίσχυση </a:t>
            </a:r>
            <a:r>
              <a:rPr lang="el-GR" sz="2400" dirty="0" smtClean="0"/>
              <a:t>κύβων</a:t>
            </a:r>
            <a:endParaRPr lang="en-US" sz="2400" dirty="0" smtClean="0"/>
          </a:p>
          <a:p>
            <a:pPr lvl="1"/>
            <a:endParaRPr lang="en-US" sz="2000" dirty="0"/>
          </a:p>
        </p:txBody>
      </p:sp>
      <p:sp>
        <p:nvSpPr>
          <p:cNvPr id="3" name="Slide Number Placeholder 2"/>
          <p:cNvSpPr>
            <a:spLocks noGrp="1"/>
          </p:cNvSpPr>
          <p:nvPr>
            <p:ph type="sldNum" sz="quarter" idx="4"/>
          </p:nvPr>
        </p:nvSpPr>
        <p:spPr/>
        <p:txBody>
          <a:bodyPr/>
          <a:lstStyle/>
          <a:p>
            <a:fld id="{10E4A4DB-036F-4816-A98C-42C4167E83C5}" type="slidenum">
              <a:rPr lang="en-US" smtClean="0"/>
              <a:pPr/>
              <a:t>14</a:t>
            </a:fld>
            <a:endParaRPr lang="en-US" dirty="0"/>
          </a:p>
        </p:txBody>
      </p:sp>
      <p:sp>
        <p:nvSpPr>
          <p:cNvPr id="4" name="Title 3"/>
          <p:cNvSpPr>
            <a:spLocks noGrp="1"/>
          </p:cNvSpPr>
          <p:nvPr>
            <p:ph type="title"/>
          </p:nvPr>
        </p:nvSpPr>
        <p:spPr/>
        <p:txBody>
          <a:bodyPr/>
          <a:lstStyle/>
          <a:p>
            <a:r>
              <a:rPr lang="en-US" dirty="0" err="1" smtClean="0"/>
              <a:t>OpenCube</a:t>
            </a:r>
            <a:r>
              <a:rPr lang="en-US" dirty="0" smtClean="0"/>
              <a:t> Toolkit</a:t>
            </a:r>
            <a:endParaRPr lang="en-US" dirty="0"/>
          </a:p>
        </p:txBody>
      </p:sp>
      <p:sp>
        <p:nvSpPr>
          <p:cNvPr id="7" name="Content Placeholder 1"/>
          <p:cNvSpPr txBox="1">
            <a:spLocks/>
          </p:cNvSpPr>
          <p:nvPr/>
        </p:nvSpPr>
        <p:spPr>
          <a:xfrm>
            <a:off x="6907500" y="1028629"/>
            <a:ext cx="4979931" cy="5148329"/>
          </a:xfrm>
          <a:prstGeom prst="rect">
            <a:avLst/>
          </a:prstGeom>
        </p:spPr>
        <p:txBody>
          <a:bodyPr vert="horz" lIns="91440" tIns="45720" rIns="91440" bIns="45720" rtlCol="0">
            <a:normAutofit/>
          </a:bodyPr>
          <a:lstStyle/>
          <a:p>
            <a:pPr marL="228600" indent="-228600">
              <a:lnSpc>
                <a:spcPct val="90000"/>
              </a:lnSpc>
              <a:spcBef>
                <a:spcPct val="30000"/>
              </a:spcBef>
              <a:buClr>
                <a:schemeClr val="accent2"/>
              </a:buClr>
              <a:buFont typeface="Wingdings" panose="05000000000000000000" pitchFamily="2" charset="2"/>
              <a:buChar char="§"/>
            </a:pPr>
            <a:r>
              <a:rPr lang="el-GR" sz="2400" dirty="0" smtClean="0">
                <a:latin typeface="Calibri"/>
                <a:cs typeface="Calibri"/>
              </a:rPr>
              <a:t>Αναπτύχθηκαν </a:t>
            </a:r>
            <a:r>
              <a:rPr lang="el-GR" sz="2400" dirty="0" smtClean="0">
                <a:latin typeface="Calibri"/>
                <a:cs typeface="Calibri"/>
              </a:rPr>
              <a:t>χρησιμοποιώντας </a:t>
            </a:r>
            <a:r>
              <a:rPr lang="el-GR" sz="2400" dirty="0" smtClean="0">
                <a:latin typeface="Calibri"/>
                <a:cs typeface="Calibri"/>
              </a:rPr>
              <a:t>το </a:t>
            </a:r>
            <a:r>
              <a:rPr lang="en-US" sz="2400" dirty="0" smtClean="0">
                <a:latin typeface="Calibri"/>
                <a:cs typeface="Calibri"/>
              </a:rPr>
              <a:t>Information Workbench open source </a:t>
            </a:r>
            <a:r>
              <a:rPr lang="el-GR" sz="2400" dirty="0" smtClean="0">
                <a:latin typeface="Calibri"/>
                <a:cs typeface="Calibri"/>
              </a:rPr>
              <a:t>ως πλατφόρμα διαχείρισης συνδεδεμένων δεδομένων</a:t>
            </a:r>
            <a:endParaRPr lang="el-GR" sz="2400" dirty="0">
              <a:latin typeface="Calibri"/>
              <a:cs typeface="Calibri"/>
            </a:endParaRPr>
          </a:p>
          <a:p>
            <a:pPr marL="228600" indent="-228600">
              <a:lnSpc>
                <a:spcPct val="90000"/>
              </a:lnSpc>
              <a:spcBef>
                <a:spcPct val="30000"/>
              </a:spcBef>
              <a:buClr>
                <a:schemeClr val="accent2"/>
              </a:buClr>
              <a:buFont typeface="Wingdings" panose="05000000000000000000" pitchFamily="2" charset="2"/>
              <a:buChar char="§"/>
            </a:pPr>
            <a:r>
              <a:rPr lang="el-GR" sz="2400" dirty="0" smtClean="0">
                <a:latin typeface="Calibri"/>
                <a:cs typeface="Calibri"/>
              </a:rPr>
              <a:t>Άδειες χρήσης</a:t>
            </a:r>
            <a:endParaRPr kumimoji="0" lang="en-US" sz="2400" b="0" i="0" u="none" strike="noStrike" kern="1200" cap="none" spc="0" normalizeH="0" baseline="0" noProof="0" dirty="0" smtClean="0">
              <a:ln>
                <a:noFill/>
              </a:ln>
              <a:solidFill>
                <a:schemeClr val="tx1"/>
              </a:solidFill>
              <a:effectLst/>
              <a:uLnTx/>
              <a:uFillTx/>
              <a:latin typeface="Calibri"/>
              <a:ea typeface="+mn-ea"/>
              <a:cs typeface="Calibri"/>
            </a:endParaRPr>
          </a:p>
          <a:p>
            <a:pPr marL="685800" marR="0" lvl="1" indent="-228600" algn="l" defTabSz="914400" rtl="0" eaLnBrk="1" fontAlgn="auto" latinLnBrk="0" hangingPunct="1">
              <a:lnSpc>
                <a:spcPct val="90000"/>
              </a:lnSpc>
              <a:spcBef>
                <a:spcPct val="30000"/>
              </a:spcBef>
              <a:spcAft>
                <a:spcPts val="0"/>
              </a:spcAft>
              <a:buClr>
                <a:schemeClr val="accent2"/>
              </a:buClr>
              <a:buSzTx/>
              <a:buFont typeface="Wingdings" panose="05000000000000000000" pitchFamily="2" charset="2"/>
              <a:buChar char="§"/>
              <a:tabLst/>
              <a:defRPr/>
            </a:pPr>
            <a:r>
              <a:rPr kumimoji="0" lang="el-GR" sz="2200" b="0" i="0" u="none" strike="noStrike" kern="1200" cap="none" spc="0" normalizeH="0" baseline="0" noProof="0" dirty="0" smtClean="0">
                <a:ln>
                  <a:noFill/>
                </a:ln>
                <a:solidFill>
                  <a:schemeClr val="tx1"/>
                </a:solidFill>
                <a:effectLst/>
                <a:uLnTx/>
                <a:uFillTx/>
                <a:latin typeface="Calibri"/>
                <a:ea typeface="+mn-ea"/>
                <a:cs typeface="Calibri"/>
              </a:rPr>
              <a:t>Τα εργαλεία παρέχονται ως</a:t>
            </a:r>
            <a:r>
              <a:rPr kumimoji="0" lang="el-GR" sz="2200" b="0" i="0" u="none" strike="noStrike" kern="1200" cap="none" spc="0" normalizeH="0" noProof="0" dirty="0" smtClean="0">
                <a:ln>
                  <a:noFill/>
                </a:ln>
                <a:solidFill>
                  <a:schemeClr val="tx1"/>
                </a:solidFill>
                <a:effectLst/>
                <a:uLnTx/>
                <a:uFillTx/>
                <a:latin typeface="Calibri"/>
                <a:ea typeface="+mn-ea"/>
                <a:cs typeface="Calibri"/>
              </a:rPr>
              <a:t> ανοιχτό λογισμικό</a:t>
            </a:r>
          </a:p>
          <a:p>
            <a:pPr marL="685800" marR="0" lvl="1" indent="-228600" algn="l" defTabSz="914400" rtl="0" eaLnBrk="1" fontAlgn="auto" latinLnBrk="0" hangingPunct="1">
              <a:lnSpc>
                <a:spcPct val="90000"/>
              </a:lnSpc>
              <a:spcBef>
                <a:spcPct val="30000"/>
              </a:spcBef>
              <a:spcAft>
                <a:spcPts val="0"/>
              </a:spcAft>
              <a:buClr>
                <a:schemeClr val="accent2"/>
              </a:buClr>
              <a:buSzTx/>
              <a:buFont typeface="Wingdings" panose="05000000000000000000" pitchFamily="2" charset="2"/>
              <a:buChar char="§"/>
              <a:tabLst/>
              <a:defRPr/>
            </a:pPr>
            <a:r>
              <a:rPr lang="en-US" sz="2200" dirty="0" smtClean="0">
                <a:latin typeface="Calibri"/>
                <a:cs typeface="Calibri"/>
              </a:rPr>
              <a:t> </a:t>
            </a:r>
            <a:r>
              <a:rPr lang="en-US" sz="2200" dirty="0" smtClean="0">
                <a:latin typeface="Calibri"/>
                <a:cs typeface="Calibri"/>
                <a:hlinkClick r:id="rId2"/>
              </a:rPr>
              <a:t>http://opencube-toolkit.eu</a:t>
            </a:r>
            <a:endParaRPr lang="en-US" sz="2200" dirty="0" smtClean="0">
              <a:latin typeface="Calibri"/>
              <a:cs typeface="Calibri"/>
            </a:endParaRPr>
          </a:p>
          <a:p>
            <a:pPr marL="685800" lvl="1" indent="-228600">
              <a:lnSpc>
                <a:spcPct val="90000"/>
              </a:lnSpc>
              <a:spcBef>
                <a:spcPct val="30000"/>
              </a:spcBef>
              <a:buClr>
                <a:schemeClr val="accent2"/>
              </a:buClr>
              <a:buFont typeface="Wingdings" panose="05000000000000000000" pitchFamily="2" charset="2"/>
              <a:buChar char="§"/>
              <a:defRPr/>
            </a:pPr>
            <a:r>
              <a:rPr lang="el-GR" sz="2200" dirty="0" smtClean="0">
                <a:latin typeface="Calibri"/>
                <a:cs typeface="Calibri"/>
              </a:rPr>
              <a:t>Επίσης</a:t>
            </a:r>
            <a:r>
              <a:rPr lang="en-US" sz="2200" baseline="0" dirty="0" smtClean="0">
                <a:latin typeface="Calibri"/>
                <a:cs typeface="Calibri"/>
              </a:rPr>
              <a:t> </a:t>
            </a:r>
            <a:r>
              <a:rPr lang="el-GR" sz="2200" dirty="0" smtClean="0">
                <a:latin typeface="Calibri"/>
                <a:cs typeface="Calibri"/>
              </a:rPr>
              <a:t>παρέχονται εμπορικές </a:t>
            </a:r>
            <a:r>
              <a:rPr lang="el-GR" sz="2200" dirty="0" smtClean="0">
                <a:latin typeface="Calibri"/>
                <a:cs typeface="Calibri"/>
              </a:rPr>
              <a:t>λύσεις</a:t>
            </a:r>
            <a:endParaRPr kumimoji="0" lang="en-US" sz="2200" b="0" i="0" u="none" strike="noStrike" kern="1200" cap="none" spc="0" normalizeH="0" baseline="0" noProof="0" dirty="0">
              <a:ln>
                <a:noFill/>
              </a:ln>
              <a:solidFill>
                <a:schemeClr val="tx1"/>
              </a:solidFill>
              <a:effectLst/>
              <a:uLnTx/>
              <a:uFillTx/>
              <a:latin typeface="Calibri"/>
              <a:ea typeface="+mn-ea"/>
              <a:cs typeface="Calibri"/>
            </a:endParaRPr>
          </a:p>
        </p:txBody>
      </p:sp>
      <p:pic>
        <p:nvPicPr>
          <p:cNvPr id="8" name="Picture 6" descr="Screen Shot 2014-10-19 at 7.42.03 AM.png"/>
          <p:cNvPicPr>
            <a:picLocks noChangeAspect="1"/>
          </p:cNvPicPr>
          <p:nvPr/>
        </p:nvPicPr>
        <p:blipFill>
          <a:blip r:embed="rId3" cstate="print"/>
          <a:srcRect l="6417" t="13029" r="6207"/>
          <a:stretch>
            <a:fillRect/>
          </a:stretch>
        </p:blipFill>
        <p:spPr>
          <a:xfrm>
            <a:off x="4293930" y="2841811"/>
            <a:ext cx="2752366" cy="1712259"/>
          </a:xfrm>
          <a:prstGeom prst="rect">
            <a:avLst/>
          </a:prstGeom>
        </p:spPr>
      </p:pic>
      <p:pic>
        <p:nvPicPr>
          <p:cNvPr id="9" name="Picture 7" descr="Screen Shot 2014-10-18 at 7.29.44 PM.png"/>
          <p:cNvPicPr>
            <a:picLocks noChangeAspect="1"/>
          </p:cNvPicPr>
          <p:nvPr/>
        </p:nvPicPr>
        <p:blipFill>
          <a:blip r:embed="rId4" cstate="print"/>
          <a:srcRect l="10475" t="22096" r="63198" b="56256"/>
          <a:stretch>
            <a:fillRect/>
          </a:stretch>
        </p:blipFill>
        <p:spPr>
          <a:xfrm>
            <a:off x="4688398" y="1046427"/>
            <a:ext cx="2037342" cy="1047051"/>
          </a:xfrm>
          <a:prstGeom prst="rect">
            <a:avLst/>
          </a:prstGeom>
        </p:spPr>
      </p:pic>
      <p:pic>
        <p:nvPicPr>
          <p:cNvPr id="10" name="Picture 8"/>
          <p:cNvPicPr>
            <a:picLocks noChangeAspect="1"/>
          </p:cNvPicPr>
          <p:nvPr/>
        </p:nvPicPr>
        <p:blipFill>
          <a:blip r:embed="rId5" cstate="print"/>
          <a:srcRect t="6044" r="3766" b="57787"/>
          <a:stretch>
            <a:fillRect/>
          </a:stretch>
        </p:blipFill>
        <p:spPr>
          <a:xfrm>
            <a:off x="8943240" y="4408186"/>
            <a:ext cx="3248760" cy="803293"/>
          </a:xfrm>
          <a:prstGeom prst="rect">
            <a:avLst/>
          </a:prstGeom>
        </p:spPr>
      </p:pic>
      <p:pic>
        <p:nvPicPr>
          <p:cNvPr id="11" name="Picture 6"/>
          <p:cNvPicPr>
            <a:picLocks noChangeAspect="1"/>
          </p:cNvPicPr>
          <p:nvPr/>
        </p:nvPicPr>
        <p:blipFill>
          <a:blip r:embed="rId6" cstate="print"/>
          <a:stretch>
            <a:fillRect/>
          </a:stretch>
        </p:blipFill>
        <p:spPr>
          <a:xfrm>
            <a:off x="4546091" y="2380550"/>
            <a:ext cx="2258120" cy="451624"/>
          </a:xfrm>
          <a:prstGeom prst="rect">
            <a:avLst/>
          </a:prstGeom>
        </p:spPr>
      </p:pic>
      <p:sp>
        <p:nvSpPr>
          <p:cNvPr id="13" name="12 - Ορθογώνιο"/>
          <p:cNvSpPr/>
          <p:nvPr/>
        </p:nvSpPr>
        <p:spPr>
          <a:xfrm>
            <a:off x="801858" y="5808016"/>
            <a:ext cx="11183815" cy="600164"/>
          </a:xfrm>
          <a:prstGeom prst="rect">
            <a:avLst/>
          </a:prstGeom>
        </p:spPr>
        <p:txBody>
          <a:bodyPr wrap="square">
            <a:spAutoFit/>
          </a:bodyPr>
          <a:lstStyle/>
          <a:p>
            <a:r>
              <a:rPr lang="en-GB" sz="1100" dirty="0" smtClean="0"/>
              <a:t>E. Kalampokis, A. </a:t>
            </a:r>
            <a:r>
              <a:rPr lang="en-GB" sz="1100" dirty="0" err="1" smtClean="0"/>
              <a:t>Karamanou</a:t>
            </a:r>
            <a:r>
              <a:rPr lang="en-GB" sz="1100" dirty="0" smtClean="0"/>
              <a:t>, A. Nikolov, P. Haase, R. Cyganiak, B. Roberts, P. </a:t>
            </a:r>
            <a:r>
              <a:rPr lang="en-GB" sz="1100" dirty="0" err="1" smtClean="0"/>
              <a:t>Hermans</a:t>
            </a:r>
            <a:r>
              <a:rPr lang="en-GB" sz="1100" dirty="0" smtClean="0"/>
              <a:t>, E. Tambouris, K. Tarabanis (2014) Creating and Utilizing Linked Open Statistical Data for the Development of Advanced Analytics Services, Proc. of the 2nd International Workshop on Semantic Statistics (SemStats2014) in conjunction with the 13th International Semantic Web </a:t>
            </a:r>
            <a:r>
              <a:rPr lang="en-GB" sz="1100" dirty="0" err="1" smtClean="0"/>
              <a:t>Confeerence</a:t>
            </a:r>
            <a:r>
              <a:rPr lang="en-GB" sz="1100" dirty="0" smtClean="0"/>
              <a:t> (ISWC2014), 19-23 October 2014, Riva del Garda, Italy, CEUR-WS proceedings</a:t>
            </a:r>
            <a:endParaRPr lang="el-GR" sz="1100" dirty="0"/>
          </a:p>
        </p:txBody>
      </p:sp>
      <p:sp>
        <p:nvSpPr>
          <p:cNvPr id="14"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458535" y="1214905"/>
            <a:ext cx="3078195" cy="3216737"/>
          </a:xfrm>
          <a:prstGeom prst="rect">
            <a:avLst/>
          </a:prstGeom>
          <a:gradFill flip="none" rotWithShape="1">
            <a:gsLst>
              <a:gs pos="0">
                <a:schemeClr val="accent3">
                  <a:tint val="90000"/>
                  <a:alpha val="0"/>
                </a:schemeClr>
              </a:gs>
              <a:gs pos="48000">
                <a:schemeClr val="accent3">
                  <a:tint val="54000"/>
                  <a:satMod val="140000"/>
                  <a:alpha val="0"/>
                </a:schemeClr>
              </a:gs>
              <a:gs pos="100000">
                <a:schemeClr val="accent3">
                  <a:tint val="24000"/>
                  <a:satMod val="260000"/>
                  <a:alpha val="0"/>
                </a:schemeClr>
              </a:gs>
            </a:gsLst>
            <a:lin ang="162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10E4A4DB-036F-4816-A98C-42C4167E83C5}" type="slidenum">
              <a:rPr lang="en-US" smtClean="0"/>
              <a:pPr/>
              <a:t>15</a:t>
            </a:fld>
            <a:endParaRPr lang="en-US" dirty="0"/>
          </a:p>
        </p:txBody>
      </p:sp>
      <p:sp>
        <p:nvSpPr>
          <p:cNvPr id="4" name="Title 3"/>
          <p:cNvSpPr>
            <a:spLocks noGrp="1"/>
          </p:cNvSpPr>
          <p:nvPr>
            <p:ph type="title"/>
          </p:nvPr>
        </p:nvSpPr>
        <p:spPr/>
        <p:txBody>
          <a:bodyPr/>
          <a:lstStyle/>
          <a:p>
            <a:r>
              <a:rPr lang="el-GR" dirty="0" smtClean="0"/>
              <a:t>Εργαλεία δημιουργίας κύβων</a:t>
            </a:r>
            <a:endParaRPr lang="en-US" dirty="0"/>
          </a:p>
        </p:txBody>
      </p:sp>
      <p:pic>
        <p:nvPicPr>
          <p:cNvPr id="8" name="Picture 7"/>
          <p:cNvPicPr>
            <a:picLocks noChangeAspect="1"/>
          </p:cNvPicPr>
          <p:nvPr/>
        </p:nvPicPr>
        <p:blipFill>
          <a:blip r:embed="rId2" cstate="print"/>
          <a:stretch>
            <a:fillRect/>
          </a:stretch>
        </p:blipFill>
        <p:spPr>
          <a:xfrm>
            <a:off x="955352" y="1297730"/>
            <a:ext cx="1408185" cy="1408185"/>
          </a:xfrm>
          <a:prstGeom prst="rect">
            <a:avLst/>
          </a:prstGeom>
        </p:spPr>
      </p:pic>
      <p:pic>
        <p:nvPicPr>
          <p:cNvPr id="10" name="Picture 9"/>
          <p:cNvPicPr>
            <a:picLocks noChangeAspect="1"/>
          </p:cNvPicPr>
          <p:nvPr/>
        </p:nvPicPr>
        <p:blipFill>
          <a:blip r:embed="rId3" cstate="print"/>
          <a:stretch>
            <a:fillRect/>
          </a:stretch>
        </p:blipFill>
        <p:spPr>
          <a:xfrm>
            <a:off x="1084130" y="3075137"/>
            <a:ext cx="1676583" cy="1558037"/>
          </a:xfrm>
          <a:prstGeom prst="rect">
            <a:avLst/>
          </a:prstGeom>
        </p:spPr>
      </p:pic>
      <p:sp>
        <p:nvSpPr>
          <p:cNvPr id="12" name="TextBox 11"/>
          <p:cNvSpPr txBox="1"/>
          <p:nvPr/>
        </p:nvSpPr>
        <p:spPr>
          <a:xfrm>
            <a:off x="1435558" y="3810381"/>
            <a:ext cx="956174" cy="369332"/>
          </a:xfrm>
          <a:prstGeom prst="rect">
            <a:avLst/>
          </a:prstGeom>
          <a:solidFill>
            <a:schemeClr val="tx1"/>
          </a:solidFill>
          <a:ln>
            <a:solidFill>
              <a:schemeClr val="tx2">
                <a:lumMod val="20000"/>
                <a:lumOff val="80000"/>
              </a:schemeClr>
            </a:solidFill>
          </a:ln>
        </p:spPr>
        <p:txBody>
          <a:bodyPr wrap="none" rtlCol="0">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RDBMS</a:t>
            </a:r>
          </a:p>
        </p:txBody>
      </p:sp>
      <p:pic>
        <p:nvPicPr>
          <p:cNvPr id="14" name="Picture 13"/>
          <p:cNvPicPr>
            <a:picLocks noChangeAspect="1"/>
          </p:cNvPicPr>
          <p:nvPr/>
        </p:nvPicPr>
        <p:blipFill>
          <a:blip r:embed="rId4" cstate="print"/>
          <a:stretch>
            <a:fillRect/>
          </a:stretch>
        </p:blipFill>
        <p:spPr>
          <a:xfrm>
            <a:off x="1176684" y="4804392"/>
            <a:ext cx="1496637" cy="1496637"/>
          </a:xfrm>
          <a:prstGeom prst="rect">
            <a:avLst/>
          </a:prstGeom>
        </p:spPr>
      </p:pic>
      <p:sp>
        <p:nvSpPr>
          <p:cNvPr id="15" name="TextBox 14"/>
          <p:cNvSpPr txBox="1"/>
          <p:nvPr/>
        </p:nvSpPr>
        <p:spPr>
          <a:xfrm>
            <a:off x="1643174" y="5536665"/>
            <a:ext cx="644864" cy="369332"/>
          </a:xfrm>
          <a:prstGeom prst="rect">
            <a:avLst/>
          </a:prstGeom>
          <a:solidFill>
            <a:schemeClr val="tx1"/>
          </a:solidFill>
          <a:ln>
            <a:solidFill>
              <a:schemeClr val="tx1"/>
            </a:solidFill>
          </a:ln>
        </p:spPr>
        <p:txBody>
          <a:bodyPr wrap="none" rtlCol="0">
            <a:spAutoFit/>
          </a:bodyPr>
          <a:lstStyle/>
          <a:p>
            <a:r>
              <a:rPr lang="en-US"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a:t>
            </a:r>
          </a:p>
        </p:txBody>
      </p:sp>
      <p:pic>
        <p:nvPicPr>
          <p:cNvPr id="17" name="Picture 16"/>
          <p:cNvPicPr>
            <a:picLocks noChangeAspect="1"/>
          </p:cNvPicPr>
          <p:nvPr/>
        </p:nvPicPr>
        <p:blipFill>
          <a:blip r:embed="rId5" cstate="print"/>
          <a:stretch>
            <a:fillRect/>
          </a:stretch>
        </p:blipFill>
        <p:spPr>
          <a:xfrm>
            <a:off x="4872639" y="3905017"/>
            <a:ext cx="2332791" cy="466558"/>
          </a:xfrm>
          <a:prstGeom prst="rect">
            <a:avLst/>
          </a:prstGeom>
        </p:spPr>
      </p:pic>
      <p:pic>
        <p:nvPicPr>
          <p:cNvPr id="18" name="Picture 17" descr="Screen Shot 2014-10-17 at 12.12.17.png"/>
          <p:cNvPicPr>
            <a:picLocks noChangeAspect="1"/>
          </p:cNvPicPr>
          <p:nvPr/>
        </p:nvPicPr>
        <p:blipFill>
          <a:blip r:embed="rId6" cstate="print">
            <a:extLst>
              <a:ext uri="{28A0092B-C50C-407E-A947-70E740481C1C}">
                <a14:useLocalDpi xmlns:a14="http://schemas.microsoft.com/office/drawing/2010/main" xmlns="" val="0"/>
              </a:ext>
            </a:extLst>
          </a:blip>
          <a:srcRect b="18894"/>
          <a:stretch>
            <a:fillRect/>
          </a:stretch>
        </p:blipFill>
        <p:spPr>
          <a:xfrm>
            <a:off x="4949251" y="4762976"/>
            <a:ext cx="2105055" cy="1354081"/>
          </a:xfrm>
          <a:prstGeom prst="rect">
            <a:avLst/>
          </a:prstGeom>
        </p:spPr>
      </p:pic>
      <p:pic>
        <p:nvPicPr>
          <p:cNvPr id="19" name="Picture 18"/>
          <p:cNvPicPr>
            <a:picLocks noChangeAspect="1"/>
          </p:cNvPicPr>
          <p:nvPr/>
        </p:nvPicPr>
        <p:blipFill>
          <a:blip r:embed="rId7" cstate="print"/>
          <a:stretch>
            <a:fillRect/>
          </a:stretch>
        </p:blipFill>
        <p:spPr>
          <a:xfrm>
            <a:off x="1668275" y="1789594"/>
            <a:ext cx="1192445" cy="1192445"/>
          </a:xfrm>
          <a:prstGeom prst="rect">
            <a:avLst/>
          </a:prstGeom>
        </p:spPr>
      </p:pic>
      <p:sp>
        <p:nvSpPr>
          <p:cNvPr id="20" name="TextBox 19"/>
          <p:cNvSpPr txBox="1"/>
          <p:nvPr/>
        </p:nvSpPr>
        <p:spPr>
          <a:xfrm>
            <a:off x="4983596" y="1629610"/>
            <a:ext cx="2111415" cy="461665"/>
          </a:xfrm>
          <a:prstGeom prst="rect">
            <a:avLst/>
          </a:prstGeom>
          <a:solidFill>
            <a:schemeClr val="accent6">
              <a:lumMod val="60000"/>
              <a:lumOff val="40000"/>
            </a:schemeClr>
          </a:solidFill>
          <a:ln>
            <a:solidFill>
              <a:schemeClr val="tx2">
                <a:lumMod val="20000"/>
                <a:lumOff val="80000"/>
              </a:schemeClr>
            </a:solidFill>
          </a:ln>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TARQL</a:t>
            </a:r>
          </a:p>
        </p:txBody>
      </p:sp>
      <p:sp>
        <p:nvSpPr>
          <p:cNvPr id="22" name="TextBox 21"/>
          <p:cNvSpPr txBox="1"/>
          <p:nvPr/>
        </p:nvSpPr>
        <p:spPr>
          <a:xfrm>
            <a:off x="4997956" y="2251414"/>
            <a:ext cx="2110524" cy="461665"/>
          </a:xfrm>
          <a:prstGeom prst="rect">
            <a:avLst/>
          </a:prstGeom>
          <a:solidFill>
            <a:schemeClr val="accent1">
              <a:lumMod val="60000"/>
              <a:lumOff val="40000"/>
            </a:schemeClr>
          </a:solidFill>
          <a:ln>
            <a:solidFill>
              <a:schemeClr val="tx2">
                <a:lumMod val="20000"/>
                <a:lumOff val="80000"/>
              </a:schemeClr>
            </a:solidFill>
          </a:ln>
        </p:spPr>
        <p:txBody>
          <a:bodyPr wrap="none" rtlCol="0">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D2RQ-R2RML</a:t>
            </a:r>
          </a:p>
        </p:txBody>
      </p:sp>
      <p:sp>
        <p:nvSpPr>
          <p:cNvPr id="23" name="TextBox 22"/>
          <p:cNvSpPr txBox="1"/>
          <p:nvPr/>
        </p:nvSpPr>
        <p:spPr>
          <a:xfrm>
            <a:off x="4983048" y="2873218"/>
            <a:ext cx="2111963" cy="461665"/>
          </a:xfrm>
          <a:prstGeom prst="rect">
            <a:avLst/>
          </a:prstGeom>
          <a:solidFill>
            <a:schemeClr val="accent4">
              <a:lumMod val="60000"/>
              <a:lumOff val="40000"/>
            </a:schemeClr>
          </a:solidFill>
          <a:ln>
            <a:solidFill>
              <a:schemeClr val="tx2">
                <a:lumMod val="20000"/>
                <a:lumOff val="80000"/>
              </a:schemeClr>
            </a:solidFill>
          </a:ln>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JSON-stat</a:t>
            </a:r>
          </a:p>
        </p:txBody>
      </p:sp>
      <p:cxnSp>
        <p:nvCxnSpPr>
          <p:cNvPr id="25" name="Straight Arrow Connector 24"/>
          <p:cNvCxnSpPr>
            <a:stCxn id="19" idx="3"/>
            <a:endCxn id="18" idx="1"/>
          </p:cNvCxnSpPr>
          <p:nvPr/>
        </p:nvCxnSpPr>
        <p:spPr>
          <a:xfrm>
            <a:off x="2860720" y="2385817"/>
            <a:ext cx="2088531" cy="3054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3"/>
            <a:endCxn id="20" idx="1"/>
          </p:cNvCxnSpPr>
          <p:nvPr/>
        </p:nvCxnSpPr>
        <p:spPr>
          <a:xfrm flipV="1">
            <a:off x="2860720" y="1860443"/>
            <a:ext cx="2122876" cy="525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a:endCxn id="22" idx="1"/>
          </p:cNvCxnSpPr>
          <p:nvPr/>
        </p:nvCxnSpPr>
        <p:spPr>
          <a:xfrm flipV="1">
            <a:off x="2760713" y="2482247"/>
            <a:ext cx="2237243" cy="13719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a:endCxn id="23" idx="1"/>
          </p:cNvCxnSpPr>
          <p:nvPr/>
        </p:nvCxnSpPr>
        <p:spPr>
          <a:xfrm flipV="1">
            <a:off x="2673321" y="3104051"/>
            <a:ext cx="2309727" cy="24486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8" cstate="print"/>
          <a:stretch>
            <a:fillRect/>
          </a:stretch>
        </p:blipFill>
        <p:spPr>
          <a:xfrm>
            <a:off x="9579675" y="2151873"/>
            <a:ext cx="1377477" cy="1489013"/>
          </a:xfrm>
          <a:prstGeom prst="rect">
            <a:avLst/>
          </a:prstGeom>
        </p:spPr>
      </p:pic>
      <p:sp>
        <p:nvSpPr>
          <p:cNvPr id="33" name="TextBox 32"/>
          <p:cNvSpPr txBox="1"/>
          <p:nvPr/>
        </p:nvSpPr>
        <p:spPr>
          <a:xfrm>
            <a:off x="9593478" y="3632010"/>
            <a:ext cx="1357613" cy="338554"/>
          </a:xfrm>
          <a:prstGeom prst="rect">
            <a:avLst/>
          </a:prstGeom>
          <a:solidFill>
            <a:schemeClr val="tx1"/>
          </a:solidFill>
          <a:ln>
            <a:solidFill>
              <a:schemeClr val="tx1"/>
            </a:solidFill>
          </a:ln>
        </p:spPr>
        <p:txBody>
          <a:bodyPr wrap="square" rtlCol="0">
            <a:spAutoFit/>
          </a:bodyPr>
          <a:lstStyle/>
          <a:p>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Data Cube</a:t>
            </a:r>
          </a:p>
        </p:txBody>
      </p:sp>
      <p:pic>
        <p:nvPicPr>
          <p:cNvPr id="34" name="Picture 33"/>
          <p:cNvPicPr>
            <a:picLocks noChangeAspect="1"/>
          </p:cNvPicPr>
          <p:nvPr/>
        </p:nvPicPr>
        <p:blipFill rotWithShape="1">
          <a:blip r:embed="rId5" cstate="print"/>
          <a:srcRect r="31976" b="7954"/>
          <a:stretch/>
        </p:blipFill>
        <p:spPr>
          <a:xfrm>
            <a:off x="9386967" y="1682831"/>
            <a:ext cx="1586869" cy="429448"/>
          </a:xfrm>
          <a:prstGeom prst="rect">
            <a:avLst/>
          </a:prstGeom>
        </p:spPr>
      </p:pic>
      <p:cxnSp>
        <p:nvCxnSpPr>
          <p:cNvPr id="36" name="Straight Arrow Connector 35"/>
          <p:cNvCxnSpPr>
            <a:stCxn id="20" idx="3"/>
            <a:endCxn id="32" idx="1"/>
          </p:cNvCxnSpPr>
          <p:nvPr/>
        </p:nvCxnSpPr>
        <p:spPr>
          <a:xfrm>
            <a:off x="7095011" y="1860443"/>
            <a:ext cx="2484664" cy="1035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2" idx="3"/>
            <a:endCxn id="32" idx="1"/>
          </p:cNvCxnSpPr>
          <p:nvPr/>
        </p:nvCxnSpPr>
        <p:spPr>
          <a:xfrm>
            <a:off x="7108480" y="2482247"/>
            <a:ext cx="2471195" cy="414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3" idx="3"/>
            <a:endCxn id="32" idx="1"/>
          </p:cNvCxnSpPr>
          <p:nvPr/>
        </p:nvCxnSpPr>
        <p:spPr>
          <a:xfrm flipV="1">
            <a:off x="7095011" y="2896380"/>
            <a:ext cx="2484664" cy="207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3"/>
            <a:endCxn id="32" idx="1"/>
          </p:cNvCxnSpPr>
          <p:nvPr/>
        </p:nvCxnSpPr>
        <p:spPr>
          <a:xfrm flipV="1">
            <a:off x="7054306" y="2896380"/>
            <a:ext cx="2525369" cy="25436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28518799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10E4A4DB-036F-4816-A98C-42C4167E83C5}" type="slidenum">
              <a:rPr lang="en-US" smtClean="0"/>
              <a:pPr/>
              <a:t>16</a:t>
            </a:fld>
            <a:endParaRPr lang="en-US" dirty="0"/>
          </a:p>
        </p:txBody>
      </p:sp>
      <p:sp>
        <p:nvSpPr>
          <p:cNvPr id="4" name="Title 3"/>
          <p:cNvSpPr>
            <a:spLocks noGrp="1"/>
          </p:cNvSpPr>
          <p:nvPr>
            <p:ph type="title"/>
          </p:nvPr>
        </p:nvSpPr>
        <p:spPr/>
        <p:txBody>
          <a:bodyPr/>
          <a:lstStyle/>
          <a:p>
            <a:r>
              <a:rPr lang="el-GR" dirty="0" smtClean="0"/>
              <a:t>Αξιοποίηση</a:t>
            </a:r>
            <a:r>
              <a:rPr lang="en-US" dirty="0" smtClean="0"/>
              <a:t>: </a:t>
            </a:r>
            <a:r>
              <a:rPr lang="en-US" dirty="0" err="1" smtClean="0"/>
              <a:t>OpenCube</a:t>
            </a:r>
            <a:r>
              <a:rPr lang="en-US" dirty="0" smtClean="0"/>
              <a:t> browser</a:t>
            </a:r>
            <a:endParaRPr lang="en-US" dirty="0"/>
          </a:p>
        </p:txBody>
      </p:sp>
      <p:pic>
        <p:nvPicPr>
          <p:cNvPr id="6" name="Picture 5" descr=":::Desktop:Screen Shot 2014-09-04 at 5.49.02 PM (2).png"/>
          <p:cNvPicPr>
            <a:picLocks noChangeAspect="1"/>
          </p:cNvPicPr>
          <p:nvPr/>
        </p:nvPicPr>
        <p:blipFill>
          <a:blip r:embed="rId2" cstate="print"/>
          <a:srcRect l="4731" t="3662" r="42258" b="15736"/>
          <a:stretch>
            <a:fillRect/>
          </a:stretch>
        </p:blipFill>
        <p:spPr bwMode="auto">
          <a:xfrm>
            <a:off x="4050606" y="1102655"/>
            <a:ext cx="7702273" cy="4957481"/>
          </a:xfrm>
          <a:prstGeom prst="rect">
            <a:avLst/>
          </a:prstGeom>
          <a:noFill/>
          <a:ln w="9525">
            <a:noFill/>
            <a:miter lim="800000"/>
            <a:headEnd/>
            <a:tailEnd/>
          </a:ln>
        </p:spPr>
      </p:pic>
      <p:sp>
        <p:nvSpPr>
          <p:cNvPr id="7" name="Rounded Rectangular Callout 6"/>
          <p:cNvSpPr/>
          <p:nvPr/>
        </p:nvSpPr>
        <p:spPr>
          <a:xfrm>
            <a:off x="6863485" y="73840"/>
            <a:ext cx="2693440" cy="1144581"/>
          </a:xfrm>
          <a:prstGeom prst="wedgeRoundRectCallout">
            <a:avLst>
              <a:gd name="adj1" fmla="val -107854"/>
              <a:gd name="adj2" fmla="val 11608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smtClean="0">
                <a:solidFill>
                  <a:prstClr val="black"/>
                </a:solidFill>
                <a:latin typeface="Calibri"/>
                <a:cs typeface="Calibri"/>
              </a:rPr>
              <a:t>Άθροιση τιμών σε μία διάσταση (αφαίρεση διάστασης)</a:t>
            </a:r>
            <a:endParaRPr lang="en-US" dirty="0"/>
          </a:p>
        </p:txBody>
      </p:sp>
      <p:sp>
        <p:nvSpPr>
          <p:cNvPr id="8" name="Rounded Rectangular Callout 7"/>
          <p:cNvSpPr/>
          <p:nvPr/>
        </p:nvSpPr>
        <p:spPr>
          <a:xfrm>
            <a:off x="2143400" y="5422775"/>
            <a:ext cx="2107718" cy="787369"/>
          </a:xfrm>
          <a:prstGeom prst="wedgeRoundRectCallout">
            <a:avLst>
              <a:gd name="adj1" fmla="val 96063"/>
              <a:gd name="adj2" fmla="val 827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l-GR" dirty="0">
                <a:solidFill>
                  <a:prstClr val="black"/>
                </a:solidFill>
                <a:latin typeface="Calibri"/>
                <a:cs typeface="Calibri"/>
              </a:rPr>
              <a:t>Αλλαγή </a:t>
            </a:r>
            <a:r>
              <a:rPr lang="el-GR" dirty="0" smtClean="0">
                <a:solidFill>
                  <a:prstClr val="black"/>
                </a:solidFill>
                <a:latin typeface="Calibri"/>
                <a:cs typeface="Calibri"/>
              </a:rPr>
              <a:t>των αξόνων του πίνακα</a:t>
            </a:r>
            <a:endParaRPr lang="en-US" dirty="0"/>
          </a:p>
        </p:txBody>
      </p:sp>
      <p:sp>
        <p:nvSpPr>
          <p:cNvPr id="9" name="Rounded Rectangular Callout 8"/>
          <p:cNvSpPr/>
          <p:nvPr/>
        </p:nvSpPr>
        <p:spPr>
          <a:xfrm>
            <a:off x="10129116" y="1335741"/>
            <a:ext cx="1498108" cy="606043"/>
          </a:xfrm>
          <a:prstGeom prst="wedgeRoundRectCallout">
            <a:avLst>
              <a:gd name="adj1" fmla="val -111836"/>
              <a:gd name="adj2" fmla="val 4770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solidFill>
                  <a:prstClr val="black"/>
                </a:solidFill>
                <a:latin typeface="Calibri"/>
                <a:cs typeface="Calibri"/>
              </a:rPr>
              <a:t>Αλλαγή γλώσσας</a:t>
            </a:r>
            <a:endParaRPr lang="en-US" dirty="0"/>
          </a:p>
        </p:txBody>
      </p:sp>
      <p:sp>
        <p:nvSpPr>
          <p:cNvPr id="10" name="Rounded Rectangular Callout 9"/>
          <p:cNvSpPr/>
          <p:nvPr/>
        </p:nvSpPr>
        <p:spPr>
          <a:xfrm>
            <a:off x="9728707" y="4231055"/>
            <a:ext cx="2335928" cy="739309"/>
          </a:xfrm>
          <a:prstGeom prst="wedgeRoundRectCallout">
            <a:avLst>
              <a:gd name="adj1" fmla="val -45705"/>
              <a:gd name="adj2" fmla="val 11259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solidFill>
                  <a:prstClr val="black"/>
                </a:solidFill>
                <a:latin typeface="Calibri"/>
                <a:cs typeface="Calibri"/>
              </a:rPr>
              <a:t>Αλλαγή </a:t>
            </a:r>
            <a:r>
              <a:rPr lang="el-GR" dirty="0" smtClean="0">
                <a:solidFill>
                  <a:prstClr val="black"/>
                </a:solidFill>
                <a:latin typeface="Calibri"/>
                <a:cs typeface="Calibri"/>
              </a:rPr>
              <a:t>σταθερών τιμών στις διαστάσεις</a:t>
            </a:r>
            <a:endParaRPr lang="en-US" dirty="0"/>
          </a:p>
        </p:txBody>
      </p:sp>
      <p:sp>
        <p:nvSpPr>
          <p:cNvPr id="11" name="Content Placeholder 7"/>
          <p:cNvSpPr>
            <a:spLocks noGrp="1"/>
          </p:cNvSpPr>
          <p:nvPr>
            <p:ph idx="1"/>
          </p:nvPr>
        </p:nvSpPr>
        <p:spPr>
          <a:xfrm>
            <a:off x="838200" y="1165412"/>
            <a:ext cx="3285565" cy="4903692"/>
          </a:xfrm>
        </p:spPr>
        <p:txBody>
          <a:bodyPr>
            <a:normAutofit/>
          </a:bodyPr>
          <a:lstStyle/>
          <a:p>
            <a:r>
              <a:rPr lang="el-GR" sz="2400" dirty="0" smtClean="0"/>
              <a:t>Επιτρέπει τη περιήγηση </a:t>
            </a:r>
            <a:r>
              <a:rPr lang="en-US" sz="2400" dirty="0" smtClean="0"/>
              <a:t>RDF </a:t>
            </a:r>
            <a:r>
              <a:rPr lang="el-GR" sz="2400" dirty="0" smtClean="0"/>
              <a:t>κύβων με τη παρουσίαση μίας φέτας </a:t>
            </a:r>
            <a:r>
              <a:rPr lang="el-GR" sz="2400" dirty="0" smtClean="0"/>
              <a:t>(</a:t>
            </a:r>
            <a:r>
              <a:rPr lang="en-GB" sz="2400" dirty="0" smtClean="0"/>
              <a:t>slice) </a:t>
            </a:r>
            <a:r>
              <a:rPr lang="el-GR" sz="2400" dirty="0" smtClean="0"/>
              <a:t>δύο </a:t>
            </a:r>
            <a:r>
              <a:rPr lang="el-GR" sz="2400" dirty="0" smtClean="0"/>
              <a:t>διαστάσεων σε πίνακα</a:t>
            </a:r>
            <a:r>
              <a:rPr lang="en-US" sz="2400" dirty="0" smtClean="0"/>
              <a:t>.</a:t>
            </a:r>
          </a:p>
          <a:p>
            <a:r>
              <a:rPr lang="el-GR" sz="2400" dirty="0" smtClean="0"/>
              <a:t>Η φέτα δημιουργείται θέτοντας σταθερές τιμές σε κάποιες διαστάσεις</a:t>
            </a:r>
            <a:r>
              <a:rPr lang="en-US" sz="2400" dirty="0" smtClean="0"/>
              <a:t>.</a:t>
            </a:r>
          </a:p>
        </p:txBody>
      </p:sp>
      <p:sp>
        <p:nvSpPr>
          <p:cNvPr id="13"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028634"/>
            <a:ext cx="3706906" cy="5148329"/>
          </a:xfrm>
        </p:spPr>
        <p:txBody>
          <a:bodyPr>
            <a:normAutofit/>
          </a:bodyPr>
          <a:lstStyle/>
          <a:p>
            <a:r>
              <a:rPr lang="el-GR" sz="2400" dirty="0" smtClean="0"/>
              <a:t>Οπτικοποίηση</a:t>
            </a:r>
            <a:r>
              <a:rPr lang="en-US" sz="2400" dirty="0" smtClean="0"/>
              <a:t> RDF </a:t>
            </a:r>
            <a:r>
              <a:rPr lang="el-GR" sz="2400" dirty="0" smtClean="0"/>
              <a:t>κύβων σε χάρτες</a:t>
            </a:r>
            <a:r>
              <a:rPr lang="en-US" sz="2400" dirty="0" smtClean="0"/>
              <a:t>.</a:t>
            </a:r>
          </a:p>
          <a:p>
            <a:r>
              <a:rPr lang="el-GR" sz="2400" dirty="0" smtClean="0"/>
              <a:t>Υποστηρίζει</a:t>
            </a:r>
            <a:r>
              <a:rPr lang="en-US" sz="2400" dirty="0" smtClean="0"/>
              <a:t>:</a:t>
            </a:r>
          </a:p>
          <a:p>
            <a:pPr lvl="1"/>
            <a:r>
              <a:rPr lang="en-US" sz="2000" dirty="0" smtClean="0"/>
              <a:t>Markers</a:t>
            </a:r>
          </a:p>
          <a:p>
            <a:pPr lvl="1"/>
            <a:r>
              <a:rPr lang="en-US" sz="2000" dirty="0" smtClean="0"/>
              <a:t>Bubble</a:t>
            </a:r>
          </a:p>
          <a:p>
            <a:pPr lvl="1"/>
            <a:r>
              <a:rPr lang="en-US" sz="2000" dirty="0" err="1" smtClean="0"/>
              <a:t>Choropleth</a:t>
            </a:r>
            <a:r>
              <a:rPr lang="en-US" sz="2000" dirty="0" smtClean="0"/>
              <a:t> maps</a:t>
            </a:r>
            <a:endParaRPr lang="el-GR" sz="2000"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17</a:t>
            </a:fld>
            <a:endParaRPr lang="en-US" dirty="0"/>
          </a:p>
        </p:txBody>
      </p:sp>
      <p:sp>
        <p:nvSpPr>
          <p:cNvPr id="4" name="Title 3"/>
          <p:cNvSpPr>
            <a:spLocks noGrp="1"/>
          </p:cNvSpPr>
          <p:nvPr>
            <p:ph type="title"/>
          </p:nvPr>
        </p:nvSpPr>
        <p:spPr/>
        <p:txBody>
          <a:bodyPr/>
          <a:lstStyle/>
          <a:p>
            <a:r>
              <a:rPr lang="el-GR" dirty="0" smtClean="0"/>
              <a:t>Αξιοποίηση</a:t>
            </a:r>
            <a:r>
              <a:rPr lang="en-US" dirty="0" smtClean="0"/>
              <a:t>: </a:t>
            </a:r>
            <a:r>
              <a:rPr lang="en-US" dirty="0" err="1" smtClean="0"/>
              <a:t>OpenCube</a:t>
            </a:r>
            <a:r>
              <a:rPr lang="en-US" dirty="0" smtClean="0"/>
              <a:t> </a:t>
            </a:r>
            <a:r>
              <a:rPr lang="en-US" dirty="0" err="1" smtClean="0"/>
              <a:t>MapView</a:t>
            </a:r>
            <a:endParaRPr lang="en-US" dirty="0"/>
          </a:p>
        </p:txBody>
      </p:sp>
      <p:pic>
        <p:nvPicPr>
          <p:cNvPr id="7" name="Picture 6" descr=":::Desktop:Screen Shot 2014-09-04 at 6.08.54 PM (2).png"/>
          <p:cNvPicPr>
            <a:picLocks noChangeAspect="1"/>
          </p:cNvPicPr>
          <p:nvPr/>
        </p:nvPicPr>
        <p:blipFill>
          <a:blip r:embed="rId2" cstate="print"/>
          <a:srcRect l="4739" t="3747" r="42075" b="13169"/>
          <a:stretch>
            <a:fillRect/>
          </a:stretch>
        </p:blipFill>
        <p:spPr bwMode="auto">
          <a:xfrm>
            <a:off x="4536141" y="973670"/>
            <a:ext cx="4592287" cy="4138058"/>
          </a:xfrm>
          <a:prstGeom prst="rect">
            <a:avLst/>
          </a:prstGeom>
          <a:noFill/>
          <a:ln w="9525">
            <a:noFill/>
            <a:miter lim="800000"/>
            <a:headEnd/>
            <a:tailEnd/>
          </a:ln>
        </p:spPr>
      </p:pic>
      <p:pic>
        <p:nvPicPr>
          <p:cNvPr id="8" name="Picture 7" descr="choropleth.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55809" y="2994212"/>
            <a:ext cx="4250802" cy="3242897"/>
          </a:xfrm>
          <a:prstGeom prst="rect">
            <a:avLst/>
          </a:prstGeom>
        </p:spPr>
      </p:pic>
      <p:sp>
        <p:nvSpPr>
          <p:cNvPr id="10"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l-GR" sz="2400" dirty="0" smtClean="0"/>
              <a:t>Οπτικοποιήσεις αναλύσεων </a:t>
            </a:r>
            <a:r>
              <a:rPr lang="de-DE" sz="2400" dirty="0" smtClean="0"/>
              <a:t>(</a:t>
            </a:r>
            <a:r>
              <a:rPr lang="de-DE" sz="2400" dirty="0" err="1" smtClean="0"/>
              <a:t>charts</a:t>
            </a:r>
            <a:r>
              <a:rPr lang="de-DE" sz="2400" dirty="0" smtClean="0"/>
              <a:t> &amp; </a:t>
            </a:r>
            <a:r>
              <a:rPr lang="de-DE" sz="2400" dirty="0" err="1" smtClean="0"/>
              <a:t>tables</a:t>
            </a:r>
            <a:r>
              <a:rPr lang="de-DE" sz="2400" dirty="0" smtClean="0"/>
              <a:t>)</a:t>
            </a:r>
          </a:p>
          <a:p>
            <a:r>
              <a:rPr lang="el-GR" sz="2400" dirty="0" smtClean="0"/>
              <a:t>Επαναχρησιμοποίηση </a:t>
            </a:r>
            <a:r>
              <a:rPr lang="el-GR" sz="2400" dirty="0" smtClean="0"/>
              <a:t>αναλύσεων</a:t>
            </a:r>
            <a:r>
              <a:rPr lang="de-DE" sz="2400" dirty="0" smtClean="0"/>
              <a:t>: </a:t>
            </a:r>
            <a:r>
              <a:rPr lang="el-GR" sz="2400" dirty="0" smtClean="0"/>
              <a:t>αρχειοθέτηση</a:t>
            </a:r>
            <a:r>
              <a:rPr lang="de-DE" sz="2400" dirty="0" smtClean="0"/>
              <a:t> R </a:t>
            </a:r>
            <a:r>
              <a:rPr lang="el-GR" sz="2400" dirty="0" smtClean="0"/>
              <a:t>αποτελεσμάτων ως </a:t>
            </a:r>
            <a:r>
              <a:rPr lang="el-GR" sz="2400" dirty="0" smtClean="0"/>
              <a:t>διασυνδεδεμένα δεδομένα</a:t>
            </a:r>
            <a:endParaRPr lang="de-DE" sz="2400" dirty="0" smtClean="0"/>
          </a:p>
          <a:p>
            <a:pPr lvl="1"/>
            <a:endParaRPr lang="en-US" sz="2000" dirty="0"/>
          </a:p>
        </p:txBody>
      </p:sp>
      <p:sp>
        <p:nvSpPr>
          <p:cNvPr id="5" name="Foliennummernplatzhalter 4"/>
          <p:cNvSpPr>
            <a:spLocks noGrp="1"/>
          </p:cNvSpPr>
          <p:nvPr>
            <p:ph type="sldNum" sz="quarter" idx="4"/>
          </p:nvPr>
        </p:nvSpPr>
        <p:spPr/>
        <p:txBody>
          <a:bodyPr/>
          <a:lstStyle/>
          <a:p>
            <a:fld id="{10E4A4DB-036F-4816-A98C-42C4167E83C5}" type="slidenum">
              <a:rPr lang="en-US" smtClean="0"/>
              <a:pPr/>
              <a:t>18</a:t>
            </a:fld>
            <a:endParaRPr lang="en-US"/>
          </a:p>
        </p:txBody>
      </p:sp>
      <p:sp>
        <p:nvSpPr>
          <p:cNvPr id="6" name="Titel 5"/>
          <p:cNvSpPr>
            <a:spLocks noGrp="1"/>
          </p:cNvSpPr>
          <p:nvPr>
            <p:ph type="title"/>
          </p:nvPr>
        </p:nvSpPr>
        <p:spPr/>
        <p:txBody>
          <a:bodyPr/>
          <a:lstStyle/>
          <a:p>
            <a:r>
              <a:rPr lang="el-GR" dirty="0" smtClean="0"/>
              <a:t>Αξιοποίηση</a:t>
            </a:r>
            <a:r>
              <a:rPr lang="en-US" dirty="0" smtClean="0"/>
              <a:t>: </a:t>
            </a:r>
            <a:r>
              <a:rPr lang="el-GR" dirty="0" smtClean="0"/>
              <a:t>Σύνδεση με </a:t>
            </a:r>
            <a:r>
              <a:rPr lang="de-DE" dirty="0" smtClean="0"/>
              <a:t>R</a:t>
            </a: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26540" y="2298765"/>
            <a:ext cx="6575415" cy="3812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29411412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4"/>
          </p:nvPr>
        </p:nvSpPr>
        <p:spPr/>
        <p:txBody>
          <a:bodyPr/>
          <a:lstStyle/>
          <a:p>
            <a:fld id="{10E4A4DB-036F-4816-A98C-42C4167E83C5}" type="slidenum">
              <a:rPr lang="en-US" smtClean="0"/>
              <a:pPr/>
              <a:t>19</a:t>
            </a:fld>
            <a:endParaRPr lang="en-US"/>
          </a:p>
        </p:txBody>
      </p:sp>
      <p:sp>
        <p:nvSpPr>
          <p:cNvPr id="6" name="Titel 5"/>
          <p:cNvSpPr>
            <a:spLocks noGrp="1"/>
          </p:cNvSpPr>
          <p:nvPr>
            <p:ph type="title"/>
          </p:nvPr>
        </p:nvSpPr>
        <p:spPr/>
        <p:txBody>
          <a:bodyPr/>
          <a:lstStyle/>
          <a:p>
            <a:r>
              <a:rPr lang="el-GR" dirty="0" smtClean="0"/>
              <a:t>Αξιοποίηση</a:t>
            </a:r>
            <a:r>
              <a:rPr lang="en-US" dirty="0" smtClean="0"/>
              <a:t>: </a:t>
            </a:r>
            <a:r>
              <a:rPr lang="el-GR" dirty="0" smtClean="0"/>
              <a:t>Άλλες οπτικοποιήσεις</a:t>
            </a:r>
            <a:endParaRPr lang="en-US" dirty="0"/>
          </a:p>
        </p:txBody>
      </p:sp>
      <p:sp>
        <p:nvSpPr>
          <p:cNvPr id="7" name="Text Box 4"/>
          <p:cNvSpPr txBox="1">
            <a:spLocks noChangeArrowheads="1"/>
          </p:cNvSpPr>
          <p:nvPr/>
        </p:nvSpPr>
        <p:spPr bwMode="auto">
          <a:xfrm>
            <a:off x="6892432" y="1262822"/>
            <a:ext cx="388778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1pPr>
            <a:lvl2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2pPr>
            <a:lvl3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3pPr>
            <a:lvl4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4pPr>
            <a:lvl5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9pPr>
          </a:lstStyle>
          <a:p>
            <a:pPr eaLnBrk="1" fontAlgn="auto">
              <a:lnSpc>
                <a:spcPct val="102000"/>
              </a:lnSpc>
              <a:spcBef>
                <a:spcPts val="0"/>
              </a:spcBef>
              <a:spcAft>
                <a:spcPts val="1425"/>
              </a:spcAft>
            </a:pPr>
            <a:r>
              <a:rPr lang="en-US" sz="2000" b="1" dirty="0">
                <a:solidFill>
                  <a:srgbClr val="000000"/>
                </a:solidFill>
                <a:latin typeface="Calibri" pitchFamily="34" charset="0"/>
              </a:rPr>
              <a:t>Analytics and Reporting</a:t>
            </a:r>
          </a:p>
        </p:txBody>
      </p:sp>
      <p:sp>
        <p:nvSpPr>
          <p:cNvPr id="8" name="Text Box 5"/>
          <p:cNvSpPr txBox="1">
            <a:spLocks noChangeArrowheads="1"/>
          </p:cNvSpPr>
          <p:nvPr/>
        </p:nvSpPr>
        <p:spPr bwMode="auto">
          <a:xfrm>
            <a:off x="816535" y="1169353"/>
            <a:ext cx="3673475"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1pPr>
            <a:lvl2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2pPr>
            <a:lvl3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3pPr>
            <a:lvl4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4pPr>
            <a:lvl5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9pPr>
          </a:lstStyle>
          <a:p>
            <a:pPr eaLnBrk="1" fontAlgn="auto">
              <a:lnSpc>
                <a:spcPct val="102000"/>
              </a:lnSpc>
              <a:spcBef>
                <a:spcPts val="0"/>
              </a:spcBef>
              <a:spcAft>
                <a:spcPts val="1425"/>
              </a:spcAft>
            </a:pPr>
            <a:r>
              <a:rPr lang="en-US" sz="2000" b="1" dirty="0">
                <a:solidFill>
                  <a:srgbClr val="000000"/>
                </a:solidFill>
                <a:latin typeface="Calibri" pitchFamily="34" charset="0"/>
              </a:rPr>
              <a:t>Visualization and Exploration</a:t>
            </a:r>
          </a:p>
          <a:p>
            <a:pPr eaLnBrk="1" fontAlgn="auto">
              <a:lnSpc>
                <a:spcPct val="102000"/>
              </a:lnSpc>
              <a:spcBef>
                <a:spcPts val="0"/>
              </a:spcBef>
              <a:spcAft>
                <a:spcPts val="1425"/>
              </a:spcAft>
            </a:pPr>
            <a:endParaRPr lang="en-US" sz="2200" dirty="0">
              <a:solidFill>
                <a:srgbClr val="000000"/>
              </a:solidFill>
              <a:latin typeface="Calibri" pitchFamily="34" charset="0"/>
            </a:endParaRPr>
          </a:p>
        </p:txBody>
      </p:sp>
      <p:pic>
        <p:nvPicPr>
          <p:cNvPr id="9"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60857" y="1739072"/>
            <a:ext cx="2514600" cy="1373187"/>
          </a:xfrm>
          <a:prstGeom prst="rect">
            <a:avLst/>
          </a:prstGeom>
          <a:noFill/>
          <a:ln w="9525">
            <a:solidFill>
              <a:schemeClr val="tx1"/>
            </a:solidFill>
            <a:miter lim="800000"/>
            <a:headEnd/>
            <a:tailEnd/>
          </a:ln>
          <a:effectLst>
            <a:outerShdw dist="38100" dir="2700000" sx="103999" sy="103999"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pic>
        <p:nvPicPr>
          <p:cNvPr id="10"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32070" y="2674109"/>
            <a:ext cx="3498850" cy="954088"/>
          </a:xfrm>
          <a:prstGeom prst="rect">
            <a:avLst/>
          </a:prstGeom>
          <a:noFill/>
          <a:ln w="9525">
            <a:solidFill>
              <a:schemeClr val="tx1"/>
            </a:solidFill>
            <a:miter lim="800000"/>
            <a:headEnd/>
            <a:tailEnd/>
          </a:ln>
          <a:effectLst>
            <a:outerShdw dist="38100" dir="2700000" sx="103999" sy="103999"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pic>
        <p:nvPicPr>
          <p:cNvPr id="11"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29422" y="1674178"/>
            <a:ext cx="1804988" cy="1103312"/>
          </a:xfrm>
          <a:prstGeom prst="rect">
            <a:avLst/>
          </a:prstGeom>
          <a:noFill/>
          <a:ln w="9525">
            <a:solidFill>
              <a:schemeClr val="tx1"/>
            </a:solidFill>
            <a:miter lim="800000"/>
            <a:headEnd/>
            <a:tailEnd/>
          </a:ln>
          <a:effectLst>
            <a:outerShdw dist="38100" dir="2700000" sx="103999" sy="103999"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92797" y="2464753"/>
            <a:ext cx="2679700" cy="1427162"/>
          </a:xfrm>
          <a:prstGeom prst="rect">
            <a:avLst/>
          </a:prstGeom>
          <a:noFill/>
          <a:ln w="9525">
            <a:solidFill>
              <a:schemeClr val="tx1"/>
            </a:solidFill>
            <a:miter lim="800000"/>
            <a:headEnd/>
            <a:tailEnd/>
          </a:ln>
          <a:effectLst>
            <a:outerShdw dist="38100" dir="2700000" sx="103999" sy="103999"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pic>
        <p:nvPicPr>
          <p:cNvPr id="13" name="Picture 1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60997" y="1672590"/>
            <a:ext cx="1241425" cy="1060450"/>
          </a:xfrm>
          <a:prstGeom prst="rect">
            <a:avLst/>
          </a:prstGeom>
          <a:noFill/>
          <a:ln w="9525">
            <a:solidFill>
              <a:schemeClr val="tx1"/>
            </a:solidFill>
            <a:miter lim="800000"/>
            <a:headEnd/>
            <a:tailEnd/>
          </a:ln>
          <a:effectLst>
            <a:outerShdw dist="38100" dir="2700000" sx="103999" sy="103999"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pic>
        <p:nvPicPr>
          <p:cNvPr id="14"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819407" y="1804159"/>
            <a:ext cx="1296988" cy="942975"/>
          </a:xfrm>
          <a:prstGeom prst="rect">
            <a:avLst/>
          </a:prstGeom>
          <a:noFill/>
          <a:ln w="9525">
            <a:solidFill>
              <a:schemeClr val="tx1"/>
            </a:solidFill>
            <a:miter lim="800000"/>
            <a:headEnd/>
            <a:tailEnd/>
          </a:ln>
          <a:effectLst>
            <a:outerShdw dist="38100" dir="2700000" sx="103999" sy="103999" algn="tl" rotWithShape="0">
              <a:srgbClr val="808080">
                <a:alpha val="42998"/>
              </a:srgbClr>
            </a:outerShdw>
          </a:effectLst>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412379" y="4555154"/>
            <a:ext cx="4709646" cy="16491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 Box 4"/>
          <p:cNvSpPr txBox="1">
            <a:spLocks noChangeArrowheads="1"/>
          </p:cNvSpPr>
          <p:nvPr/>
        </p:nvSpPr>
        <p:spPr bwMode="auto">
          <a:xfrm>
            <a:off x="3521703" y="4149457"/>
            <a:ext cx="3887788"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5000" rIns="90000" bIns="45000"/>
          <a:lstStyle>
            <a:lvl1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1pPr>
            <a:lvl2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2pPr>
            <a:lvl3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3pPr>
            <a:lvl4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4pPr>
            <a:lvl5pPr eaLnBrk="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defRPr sz="2400">
                <a:solidFill>
                  <a:schemeClr val="bg1"/>
                </a:solidFill>
                <a:latin typeface="Arial" pitchFamily="34" charset="0"/>
                <a:ea typeface="ＭＳ Ｐゴシック" pitchFamily="34" charset="-128"/>
              </a:defRPr>
            </a:lvl9pPr>
          </a:lstStyle>
          <a:p>
            <a:pPr eaLnBrk="1" fontAlgn="auto">
              <a:lnSpc>
                <a:spcPct val="102000"/>
              </a:lnSpc>
              <a:spcBef>
                <a:spcPts val="0"/>
              </a:spcBef>
              <a:spcAft>
                <a:spcPts val="1425"/>
              </a:spcAft>
            </a:pPr>
            <a:r>
              <a:rPr lang="en-US" sz="2000" b="1" dirty="0" smtClean="0">
                <a:solidFill>
                  <a:srgbClr val="000000"/>
                </a:solidFill>
                <a:latin typeface="Calibri" pitchFamily="34" charset="0"/>
              </a:rPr>
              <a:t>Stock chart</a:t>
            </a:r>
            <a:endParaRPr lang="en-US" sz="2000" b="1" dirty="0">
              <a:solidFill>
                <a:srgbClr val="000000"/>
              </a:solidFill>
              <a:latin typeface="Calibri" pitchFamily="34" charset="0"/>
            </a:endParaRPr>
          </a:p>
        </p:txBody>
      </p:sp>
      <p:sp>
        <p:nvSpPr>
          <p:cNvPr id="15"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3311452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l-GR" dirty="0" smtClean="0"/>
              <a:t>Στοιχεία</a:t>
            </a:r>
            <a:r>
              <a:rPr lang="en-US" dirty="0" smtClean="0"/>
              <a:t>) </a:t>
            </a:r>
            <a:r>
              <a:rPr lang="el-GR" dirty="0" smtClean="0"/>
              <a:t>Ανοιχτών Δεδομένων</a:t>
            </a:r>
            <a:endParaRPr lang="en-US" dirty="0" smtClean="0"/>
          </a:p>
          <a:p>
            <a:r>
              <a:rPr lang="el-GR" dirty="0" smtClean="0"/>
              <a:t>Στατιστικά Δεδομένα και Τεχνολογίες Ανοιχτών Συνδεδεμένων Δεδομένων (</a:t>
            </a:r>
            <a:r>
              <a:rPr lang="en-US" dirty="0" smtClean="0"/>
              <a:t>Linked Open Data</a:t>
            </a:r>
            <a:r>
              <a:rPr lang="el-GR" dirty="0" smtClean="0"/>
              <a:t>)</a:t>
            </a:r>
            <a:r>
              <a:rPr lang="en-US" dirty="0" smtClean="0"/>
              <a:t> </a:t>
            </a:r>
          </a:p>
          <a:p>
            <a:r>
              <a:rPr lang="el-GR" dirty="0" smtClean="0"/>
              <a:t>Κύκλος Ζωής Συνδεδεμένων Στατιστικών Δεδομένων</a:t>
            </a:r>
            <a:endParaRPr lang="en-US" dirty="0" smtClean="0"/>
          </a:p>
          <a:p>
            <a:r>
              <a:rPr lang="el-GR" dirty="0" smtClean="0"/>
              <a:t>Εργαλεία για Στατιστικά Συνδεδεμένα Δεδομένα</a:t>
            </a:r>
            <a:endParaRPr lang="en-US" dirty="0" smtClean="0"/>
          </a:p>
          <a:p>
            <a:r>
              <a:rPr lang="el-GR" dirty="0" smtClean="0"/>
              <a:t>Συμπεράσματα</a:t>
            </a:r>
            <a:endParaRPr lang="en-US" dirty="0"/>
          </a:p>
          <a:p>
            <a:endParaRPr lang="en-US"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2</a:t>
            </a:fld>
            <a:endParaRPr lang="en-US" dirty="0"/>
          </a:p>
        </p:txBody>
      </p:sp>
      <p:sp>
        <p:nvSpPr>
          <p:cNvPr id="4" name="Title 3"/>
          <p:cNvSpPr>
            <a:spLocks noGrp="1"/>
          </p:cNvSpPr>
          <p:nvPr>
            <p:ph type="title"/>
          </p:nvPr>
        </p:nvSpPr>
        <p:spPr/>
        <p:txBody>
          <a:bodyPr/>
          <a:lstStyle/>
          <a:p>
            <a:r>
              <a:rPr lang="el-GR" dirty="0" smtClean="0"/>
              <a:t>Πίνακας Περιεχομένων</a:t>
            </a:r>
            <a:endParaRPr lang="el-GR" dirty="0"/>
          </a:p>
        </p:txBody>
      </p:sp>
      <p:sp>
        <p:nvSpPr>
          <p:cNvPr id="8"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
        <p:nvSpPr>
          <p:cNvPr id="9" name="Rounded Rectangle 8"/>
          <p:cNvSpPr/>
          <p:nvPr/>
        </p:nvSpPr>
        <p:spPr>
          <a:xfrm>
            <a:off x="847436" y="992909"/>
            <a:ext cx="10744200" cy="571500"/>
          </a:xfrm>
          <a:prstGeom prst="roundRect">
            <a:avLst/>
          </a:prstGeom>
          <a:solidFill>
            <a:srgbClr val="FFC000">
              <a:alpha val="36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213823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l-GR" dirty="0" smtClean="0"/>
              <a:t>Μπορεί να είναι από </a:t>
            </a:r>
            <a:r>
              <a:rPr lang="el-GR" dirty="0" smtClean="0"/>
              <a:t>διαφορετικά πεδ</a:t>
            </a:r>
            <a:r>
              <a:rPr lang="el-GR" dirty="0" smtClean="0"/>
              <a:t>ία</a:t>
            </a:r>
            <a:r>
              <a:rPr lang="en-US" dirty="0" smtClean="0"/>
              <a:t>, </a:t>
            </a:r>
            <a:r>
              <a:rPr lang="el-GR" dirty="0" err="1" smtClean="0"/>
              <a:t>π.χ</a:t>
            </a:r>
            <a:r>
              <a:rPr lang="en-US" dirty="0" smtClean="0"/>
              <a:t>. </a:t>
            </a:r>
            <a:r>
              <a:rPr lang="el-GR" dirty="0" smtClean="0"/>
              <a:t>ελεγχόμενη πρόσβαση </a:t>
            </a:r>
            <a:r>
              <a:rPr lang="el-GR" dirty="0" smtClean="0"/>
              <a:t>σε ιατρικά </a:t>
            </a:r>
            <a:r>
              <a:rPr lang="el-GR" dirty="0" smtClean="0"/>
              <a:t>δεδομένα</a:t>
            </a:r>
            <a:endParaRPr lang="el-GR" dirty="0"/>
          </a:p>
        </p:txBody>
      </p:sp>
      <p:sp>
        <p:nvSpPr>
          <p:cNvPr id="3" name="Slide Number Placeholder 2"/>
          <p:cNvSpPr>
            <a:spLocks noGrp="1"/>
          </p:cNvSpPr>
          <p:nvPr>
            <p:ph type="sldNum" sz="quarter" idx="4"/>
          </p:nvPr>
        </p:nvSpPr>
        <p:spPr/>
        <p:txBody>
          <a:bodyPr/>
          <a:lstStyle/>
          <a:p>
            <a:fld id="{10E4A4DB-036F-4816-A98C-42C4167E83C5}" type="slidenum">
              <a:rPr lang="en-US" smtClean="0"/>
              <a:pPr/>
              <a:t>20</a:t>
            </a:fld>
            <a:endParaRPr lang="en-US" dirty="0"/>
          </a:p>
        </p:txBody>
      </p:sp>
      <p:sp>
        <p:nvSpPr>
          <p:cNvPr id="4" name="Title 3"/>
          <p:cNvSpPr>
            <a:spLocks noGrp="1"/>
          </p:cNvSpPr>
          <p:nvPr>
            <p:ph type="title"/>
          </p:nvPr>
        </p:nvSpPr>
        <p:spPr/>
        <p:txBody>
          <a:bodyPr/>
          <a:lstStyle/>
          <a:p>
            <a:r>
              <a:rPr lang="el-GR" dirty="0" smtClean="0"/>
              <a:t>Εφαρμογές</a:t>
            </a:r>
            <a:endParaRPr lang="el-GR" dirty="0"/>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xmlns="" val="261778526"/>
              </p:ext>
            </p:extLst>
          </p:nvPr>
        </p:nvGraphicFramePr>
        <p:xfrm>
          <a:off x="1028700" y="1970562"/>
          <a:ext cx="9198512" cy="3572636"/>
        </p:xfrm>
        <a:graphic>
          <a:graphicData uri="http://schemas.openxmlformats.org/presentationml/2006/ole">
            <p:oleObj spid="_x0000_s3087" r:id="rId3" imgW="7263299" imgH="2819726" progId="Visio.Drawing.11">
              <p:embed/>
            </p:oleObj>
          </a:graphicData>
        </a:graphic>
      </p:graphicFrame>
      <p:sp>
        <p:nvSpPr>
          <p:cNvPr id="9" name="Rectangle 8"/>
          <p:cNvSpPr/>
          <p:nvPr/>
        </p:nvSpPr>
        <p:spPr>
          <a:xfrm>
            <a:off x="635000" y="5802596"/>
            <a:ext cx="10629900" cy="523220"/>
          </a:xfrm>
          <a:prstGeom prst="rect">
            <a:avLst/>
          </a:prstGeom>
        </p:spPr>
        <p:txBody>
          <a:bodyPr wrap="square">
            <a:spAutoFit/>
          </a:bodyPr>
          <a:lstStyle/>
          <a:p>
            <a:r>
              <a:rPr lang="en-US" sz="1400" dirty="0"/>
              <a:t>E. </a:t>
            </a:r>
            <a:r>
              <a:rPr lang="en-US" sz="1400" dirty="0" err="1"/>
              <a:t>Kamateri</a:t>
            </a:r>
            <a:r>
              <a:rPr lang="en-US" sz="1400" dirty="0"/>
              <a:t>, E. </a:t>
            </a:r>
            <a:r>
              <a:rPr lang="en-US" sz="1400" dirty="0" err="1"/>
              <a:t>Kalampokis</a:t>
            </a:r>
            <a:r>
              <a:rPr lang="en-US" sz="1400" dirty="0"/>
              <a:t>, E. Tambouris, and K. </a:t>
            </a:r>
            <a:r>
              <a:rPr lang="en-US" sz="1400" dirty="0" err="1"/>
              <a:t>Tarabanis</a:t>
            </a:r>
            <a:r>
              <a:rPr lang="en-US" sz="1400" dirty="0"/>
              <a:t> (2014) The Linked Medical Data Access Control Framework, Journal of Biomedical Informatics, Vol.5, pp. 213-225</a:t>
            </a:r>
            <a:endParaRPr lang="el-GR" sz="1400" dirty="0"/>
          </a:p>
        </p:txBody>
      </p:sp>
      <p:sp>
        <p:nvSpPr>
          <p:cNvPr id="10"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335947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l-GR" dirty="0" smtClean="0"/>
              <a:t>Στοιχεία</a:t>
            </a:r>
            <a:r>
              <a:rPr lang="en-US" dirty="0" smtClean="0"/>
              <a:t>) </a:t>
            </a:r>
            <a:r>
              <a:rPr lang="el-GR" dirty="0" smtClean="0"/>
              <a:t>Ανοιχτών Δεδομένων</a:t>
            </a:r>
            <a:endParaRPr lang="en-US" dirty="0" smtClean="0"/>
          </a:p>
          <a:p>
            <a:r>
              <a:rPr lang="el-GR" dirty="0" smtClean="0"/>
              <a:t>Στατιστικά Δεδομένα και Τεχνολογίες Ανοιχτών Συνδεδεμένων Δεδομένων (</a:t>
            </a:r>
            <a:r>
              <a:rPr lang="en-US" dirty="0" smtClean="0"/>
              <a:t>Linked Open Data</a:t>
            </a:r>
            <a:r>
              <a:rPr lang="el-GR" dirty="0" smtClean="0"/>
              <a:t>)</a:t>
            </a:r>
            <a:r>
              <a:rPr lang="en-US" dirty="0" smtClean="0"/>
              <a:t> </a:t>
            </a:r>
          </a:p>
          <a:p>
            <a:r>
              <a:rPr lang="el-GR" dirty="0" smtClean="0"/>
              <a:t>Κύκλος Ζωής Συνδεδεμένων Στατιστικών Δεδομένων</a:t>
            </a:r>
            <a:endParaRPr lang="en-US" dirty="0" smtClean="0"/>
          </a:p>
          <a:p>
            <a:r>
              <a:rPr lang="el-GR" dirty="0" smtClean="0"/>
              <a:t>Εργαλεία για Στατιστικά Συνδεδεμένα Δεδομένα</a:t>
            </a:r>
            <a:endParaRPr lang="en-US" dirty="0" smtClean="0"/>
          </a:p>
          <a:p>
            <a:r>
              <a:rPr lang="el-GR" dirty="0" smtClean="0"/>
              <a:t>Συμπεράσματα</a:t>
            </a:r>
            <a:endParaRPr lang="en-US" dirty="0"/>
          </a:p>
          <a:p>
            <a:endParaRPr lang="en-US"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21</a:t>
            </a:fld>
            <a:endParaRPr lang="en-US" dirty="0"/>
          </a:p>
        </p:txBody>
      </p:sp>
      <p:sp>
        <p:nvSpPr>
          <p:cNvPr id="4" name="Title 3"/>
          <p:cNvSpPr>
            <a:spLocks noGrp="1"/>
          </p:cNvSpPr>
          <p:nvPr>
            <p:ph type="title"/>
          </p:nvPr>
        </p:nvSpPr>
        <p:spPr/>
        <p:txBody>
          <a:bodyPr/>
          <a:lstStyle/>
          <a:p>
            <a:r>
              <a:rPr lang="el-GR" dirty="0" smtClean="0"/>
              <a:t>Πίνακας Περιεχομένων</a:t>
            </a:r>
            <a:endParaRPr lang="el-GR" dirty="0"/>
          </a:p>
        </p:txBody>
      </p:sp>
      <p:sp>
        <p:nvSpPr>
          <p:cNvPr id="8"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
        <p:nvSpPr>
          <p:cNvPr id="9" name="Rounded Rectangle 8"/>
          <p:cNvSpPr/>
          <p:nvPr/>
        </p:nvSpPr>
        <p:spPr>
          <a:xfrm>
            <a:off x="764308" y="3491345"/>
            <a:ext cx="10744200" cy="498764"/>
          </a:xfrm>
          <a:prstGeom prst="roundRect">
            <a:avLst/>
          </a:prstGeom>
          <a:solidFill>
            <a:srgbClr val="FFC000">
              <a:alpha val="36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Tree>
    <p:extLst>
      <p:ext uri="{BB962C8B-B14F-4D97-AF65-F5344CB8AC3E}">
        <p14:creationId xmlns:p14="http://schemas.microsoft.com/office/powerpoint/2010/main" xmlns="" val="213823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l-GR" sz="2400" b="1" dirty="0" smtClean="0">
                <a:solidFill>
                  <a:srgbClr val="FFC000"/>
                </a:solidFill>
              </a:rPr>
              <a:t>Τα </a:t>
            </a:r>
            <a:r>
              <a:rPr lang="el-GR" sz="2400" b="1" dirty="0" smtClean="0">
                <a:solidFill>
                  <a:srgbClr val="FFC000"/>
                </a:solidFill>
              </a:rPr>
              <a:t>ανοικτά</a:t>
            </a:r>
            <a:r>
              <a:rPr lang="en-US" dirty="0" smtClean="0"/>
              <a:t> </a:t>
            </a:r>
            <a:r>
              <a:rPr lang="el-GR" sz="2400" dirty="0" smtClean="0"/>
              <a:t>Στατιστικά Δεδομένα είναι ταχέως </a:t>
            </a:r>
            <a:r>
              <a:rPr lang="el-GR" sz="2400" b="1" dirty="0" smtClean="0">
                <a:solidFill>
                  <a:srgbClr val="FFC000"/>
                </a:solidFill>
              </a:rPr>
              <a:t>αυξανόμενα</a:t>
            </a:r>
            <a:r>
              <a:rPr lang="en-US" dirty="0" smtClean="0"/>
              <a:t> </a:t>
            </a:r>
            <a:r>
              <a:rPr lang="el-GR" sz="2400" dirty="0" smtClean="0"/>
              <a:t>λόγω </a:t>
            </a:r>
            <a:r>
              <a:rPr lang="el-GR" sz="2400" dirty="0" smtClean="0"/>
              <a:t>των πολιτικών </a:t>
            </a:r>
            <a:r>
              <a:rPr lang="el-GR" sz="2400" dirty="0" smtClean="0"/>
              <a:t>Ανοιχτών Δεδομένων</a:t>
            </a:r>
            <a:endParaRPr lang="en-US" sz="2400" dirty="0" smtClean="0"/>
          </a:p>
          <a:p>
            <a:r>
              <a:rPr lang="el-GR" sz="2400" dirty="0" smtClean="0"/>
              <a:t>Οι τεχνολογίες</a:t>
            </a:r>
            <a:r>
              <a:rPr lang="el-GR" sz="2400" b="1" dirty="0" smtClean="0">
                <a:solidFill>
                  <a:srgbClr val="FFC000"/>
                </a:solidFill>
              </a:rPr>
              <a:t> </a:t>
            </a:r>
            <a:r>
              <a:rPr lang="el-GR" sz="2400" b="1" dirty="0" smtClean="0">
                <a:solidFill>
                  <a:srgbClr val="FFC000"/>
                </a:solidFill>
              </a:rPr>
              <a:t>Διασυνδεδεμένων </a:t>
            </a:r>
            <a:r>
              <a:rPr lang="el-GR" sz="2400" b="1" dirty="0" smtClean="0">
                <a:solidFill>
                  <a:srgbClr val="FFC000"/>
                </a:solidFill>
              </a:rPr>
              <a:t>Ανοιχτών Δεδομένων</a:t>
            </a:r>
            <a:r>
              <a:rPr lang="en-US" sz="2400" dirty="0" smtClean="0"/>
              <a:t> </a:t>
            </a:r>
            <a:r>
              <a:rPr lang="el-GR" sz="2400" dirty="0" smtClean="0"/>
              <a:t>μπορούν να παρέχουν </a:t>
            </a:r>
            <a:r>
              <a:rPr lang="en-US" sz="2400" dirty="0" smtClean="0"/>
              <a:t>web-scale </a:t>
            </a:r>
            <a:r>
              <a:rPr lang="el-GR" sz="2400" dirty="0" smtClean="0"/>
              <a:t>διασύνδεση και </a:t>
            </a:r>
            <a:r>
              <a:rPr lang="el-GR" sz="2400" dirty="0" smtClean="0"/>
              <a:t>ανάλυση στατιστικών δεδομένων</a:t>
            </a:r>
            <a:endParaRPr lang="en-US" sz="2400" dirty="0" smtClean="0"/>
          </a:p>
          <a:p>
            <a:r>
              <a:rPr lang="el-GR" sz="2400" dirty="0" smtClean="0"/>
              <a:t>Στην έρευνα μας αναπτύσσουμε</a:t>
            </a:r>
            <a:r>
              <a:rPr lang="en-US" sz="2400" dirty="0" smtClean="0"/>
              <a:t> </a:t>
            </a:r>
            <a:r>
              <a:rPr lang="el-GR" sz="2400" b="1" dirty="0" smtClean="0">
                <a:solidFill>
                  <a:srgbClr val="FFC000"/>
                </a:solidFill>
              </a:rPr>
              <a:t>διαδικασίες</a:t>
            </a:r>
            <a:r>
              <a:rPr lang="en-US" sz="2400" dirty="0" smtClean="0"/>
              <a:t> </a:t>
            </a:r>
            <a:r>
              <a:rPr lang="el-GR" sz="2400" dirty="0" smtClean="0"/>
              <a:t>και</a:t>
            </a:r>
            <a:r>
              <a:rPr lang="en-US" sz="2400" dirty="0" smtClean="0"/>
              <a:t> </a:t>
            </a:r>
            <a:r>
              <a:rPr lang="el-GR" sz="2400" b="1" dirty="0" smtClean="0">
                <a:solidFill>
                  <a:srgbClr val="FFC000"/>
                </a:solidFill>
              </a:rPr>
              <a:t>εργαλεία</a:t>
            </a:r>
            <a:r>
              <a:rPr lang="en-US" sz="2400" dirty="0" smtClean="0"/>
              <a:t> </a:t>
            </a:r>
            <a:r>
              <a:rPr lang="el-GR" sz="2400" dirty="0" smtClean="0"/>
              <a:t>για διαχείριση στατιστικών δεδομένων</a:t>
            </a:r>
            <a:endParaRPr lang="en-US" sz="2400" dirty="0" smtClean="0"/>
          </a:p>
          <a:p>
            <a:r>
              <a:rPr lang="el-GR" sz="2400" dirty="0" smtClean="0"/>
              <a:t>Αυτά χωρίζονται σε</a:t>
            </a:r>
            <a:r>
              <a:rPr lang="en-US" sz="2400" dirty="0" smtClean="0"/>
              <a:t>: </a:t>
            </a:r>
          </a:p>
          <a:p>
            <a:pPr lvl="1"/>
            <a:r>
              <a:rPr lang="el-GR" sz="2200" dirty="0" smtClean="0"/>
              <a:t>Εργαλεία για την </a:t>
            </a:r>
            <a:r>
              <a:rPr lang="el-GR" sz="2200" b="1" dirty="0" smtClean="0">
                <a:solidFill>
                  <a:srgbClr val="FFC000"/>
                </a:solidFill>
              </a:rPr>
              <a:t>παραγωγή</a:t>
            </a:r>
            <a:r>
              <a:rPr lang="en-US" sz="2200" dirty="0" smtClean="0"/>
              <a:t> </a:t>
            </a:r>
            <a:r>
              <a:rPr lang="el-GR" sz="2200" dirty="0" smtClean="0"/>
              <a:t>ανοιχτών στατιστικών δεδομένων</a:t>
            </a:r>
            <a:endParaRPr lang="en-US" sz="2200" dirty="0" smtClean="0"/>
          </a:p>
          <a:p>
            <a:pPr lvl="1"/>
            <a:r>
              <a:rPr lang="el-GR" sz="2200" dirty="0" smtClean="0"/>
              <a:t>Εργαλεία για την </a:t>
            </a:r>
            <a:r>
              <a:rPr lang="el-GR" sz="2200" b="1" dirty="0" smtClean="0">
                <a:solidFill>
                  <a:srgbClr val="FFC000"/>
                </a:solidFill>
              </a:rPr>
              <a:t>σύνδεση</a:t>
            </a:r>
            <a:r>
              <a:rPr lang="en-US" sz="2200" dirty="0" smtClean="0"/>
              <a:t> (</a:t>
            </a:r>
            <a:r>
              <a:rPr lang="el-GR" sz="2200" b="1" dirty="0" smtClean="0">
                <a:solidFill>
                  <a:srgbClr val="FFC000"/>
                </a:solidFill>
              </a:rPr>
              <a:t>επέκταση</a:t>
            </a:r>
            <a:r>
              <a:rPr lang="en-US" sz="2200" dirty="0" smtClean="0"/>
              <a:t>) </a:t>
            </a:r>
            <a:r>
              <a:rPr lang="el-GR" sz="2200" dirty="0" smtClean="0"/>
              <a:t>ανοιχτών στατιστικών δεδομένων</a:t>
            </a:r>
            <a:endParaRPr lang="en-US" sz="2200" dirty="0" smtClean="0"/>
          </a:p>
          <a:p>
            <a:pPr lvl="1"/>
            <a:r>
              <a:rPr lang="el-GR" sz="2200" dirty="0" smtClean="0"/>
              <a:t>Εργαλεία για την </a:t>
            </a:r>
            <a:r>
              <a:rPr lang="el-GR" sz="2200" b="1" dirty="0" smtClean="0">
                <a:solidFill>
                  <a:srgbClr val="FFC000"/>
                </a:solidFill>
              </a:rPr>
              <a:t>κατανάλωση</a:t>
            </a:r>
            <a:r>
              <a:rPr lang="en-US" sz="2200" dirty="0" smtClean="0"/>
              <a:t> </a:t>
            </a:r>
            <a:r>
              <a:rPr lang="el-GR" sz="2200" dirty="0" smtClean="0"/>
              <a:t>συνδεδεμένων ανοιχτών στατιστικών δεδομένων</a:t>
            </a:r>
            <a:endParaRPr lang="en-US" sz="2200" dirty="0" smtClean="0"/>
          </a:p>
          <a:p>
            <a:endParaRPr lang="en-US" sz="2400"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22</a:t>
            </a:fld>
            <a:endParaRPr lang="en-US" dirty="0"/>
          </a:p>
        </p:txBody>
      </p:sp>
      <p:sp>
        <p:nvSpPr>
          <p:cNvPr id="4" name="Title 3"/>
          <p:cNvSpPr>
            <a:spLocks noGrp="1"/>
          </p:cNvSpPr>
          <p:nvPr>
            <p:ph type="title"/>
          </p:nvPr>
        </p:nvSpPr>
        <p:spPr/>
        <p:txBody>
          <a:bodyPr/>
          <a:lstStyle/>
          <a:p>
            <a:r>
              <a:rPr lang="el-GR" dirty="0" smtClean="0"/>
              <a:t>Συμπεράσματα</a:t>
            </a:r>
            <a:endParaRPr lang="en-US" dirty="0"/>
          </a:p>
        </p:txBody>
      </p:sp>
      <p:sp>
        <p:nvSpPr>
          <p:cNvPr id="6"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199" y="3488791"/>
            <a:ext cx="9775371" cy="2236763"/>
          </a:xfrm>
        </p:spPr>
        <p:txBody>
          <a:bodyPr>
            <a:normAutofit/>
          </a:bodyPr>
          <a:lstStyle/>
          <a:p>
            <a:endParaRPr lang="el-GR" sz="2400" dirty="0" smtClean="0"/>
          </a:p>
          <a:p>
            <a:r>
              <a:rPr lang="el-GR" sz="2400" dirty="0" smtClean="0"/>
              <a:t>Στοιχεία </a:t>
            </a:r>
            <a:r>
              <a:rPr lang="el-GR" sz="2400" dirty="0" smtClean="0"/>
              <a:t>επικοινωνίας</a:t>
            </a:r>
            <a:r>
              <a:rPr lang="en-US" sz="2400" dirty="0" smtClean="0"/>
              <a:t>: </a:t>
            </a:r>
          </a:p>
          <a:p>
            <a:pPr lvl="1"/>
            <a:r>
              <a:rPr lang="el-GR" sz="2000" dirty="0" smtClean="0"/>
              <a:t>Ευθύμιος Ταμπούρης, Αν. Καθηγητής </a:t>
            </a:r>
            <a:r>
              <a:rPr lang="el-GR" sz="2000" dirty="0" err="1" smtClean="0"/>
              <a:t>ΠαΜακ</a:t>
            </a:r>
            <a:r>
              <a:rPr lang="el-GR" sz="2000" dirty="0" smtClean="0"/>
              <a:t>, </a:t>
            </a:r>
            <a:r>
              <a:rPr lang="en-US" sz="2000" dirty="0" smtClean="0">
                <a:hlinkClick r:id="rId2"/>
              </a:rPr>
              <a:t>tambouris@uom.gr</a:t>
            </a:r>
            <a:r>
              <a:rPr lang="el-GR" sz="2000" dirty="0" smtClean="0"/>
              <a:t> </a:t>
            </a:r>
            <a:r>
              <a:rPr lang="en-US" sz="2000" dirty="0" smtClean="0"/>
              <a:t/>
            </a:r>
            <a:br>
              <a:rPr lang="en-US" sz="2000" dirty="0" smtClean="0"/>
            </a:br>
            <a:r>
              <a:rPr lang="el-GR" sz="2000" dirty="0" smtClean="0"/>
              <a:t>Ευάγγελος </a:t>
            </a:r>
            <a:r>
              <a:rPr lang="el-GR" sz="2000" dirty="0" err="1" smtClean="0"/>
              <a:t>Καλαμπόκης</a:t>
            </a:r>
            <a:r>
              <a:rPr lang="el-GR" sz="2000" dirty="0" smtClean="0"/>
              <a:t>, Υπ. Διδάκτορας </a:t>
            </a:r>
            <a:r>
              <a:rPr lang="el-GR" sz="2000" dirty="0" err="1" smtClean="0"/>
              <a:t>ΠαΜακ</a:t>
            </a:r>
            <a:r>
              <a:rPr lang="el-GR" sz="2000" dirty="0" smtClean="0"/>
              <a:t>, </a:t>
            </a:r>
            <a:r>
              <a:rPr lang="en-US" sz="2000" dirty="0" smtClean="0">
                <a:hlinkClick r:id="rId3"/>
              </a:rPr>
              <a:t>ekal@uom.gr</a:t>
            </a:r>
            <a:r>
              <a:rPr lang="el-GR" sz="2000" dirty="0" smtClean="0"/>
              <a:t> </a:t>
            </a:r>
            <a:r>
              <a:rPr lang="en-US" sz="2000" dirty="0" smtClean="0"/>
              <a:t/>
            </a:r>
            <a:br>
              <a:rPr lang="en-US" sz="2000" dirty="0" smtClean="0"/>
            </a:br>
            <a:r>
              <a:rPr lang="el-GR" sz="2000" dirty="0" smtClean="0"/>
              <a:t>Κωνσταντίνος Ταραμπάνης, Καθηγητής </a:t>
            </a:r>
            <a:r>
              <a:rPr lang="el-GR" sz="2000" dirty="0" err="1" smtClean="0"/>
              <a:t>ΠαΜακ</a:t>
            </a:r>
            <a:r>
              <a:rPr lang="el-GR" sz="2000" dirty="0" smtClean="0"/>
              <a:t>, </a:t>
            </a:r>
            <a:r>
              <a:rPr lang="en-US" sz="2000" dirty="0" smtClean="0">
                <a:hlinkClick r:id="rId4"/>
              </a:rPr>
              <a:t>kat@uom.gr</a:t>
            </a:r>
            <a:r>
              <a:rPr lang="el-GR" sz="2000" dirty="0" smtClean="0"/>
              <a:t> </a:t>
            </a:r>
            <a:endParaRPr lang="en-US" sz="2000" dirty="0" smtClean="0"/>
          </a:p>
          <a:p>
            <a:endParaRPr lang="en-US" sz="2400"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23</a:t>
            </a:fld>
            <a:endParaRPr lang="en-US" dirty="0"/>
          </a:p>
        </p:txBody>
      </p:sp>
      <p:sp>
        <p:nvSpPr>
          <p:cNvPr id="4" name="Title 3"/>
          <p:cNvSpPr>
            <a:spLocks noGrp="1"/>
          </p:cNvSpPr>
          <p:nvPr>
            <p:ph type="title"/>
          </p:nvPr>
        </p:nvSpPr>
        <p:spPr>
          <a:xfrm>
            <a:off x="716750" y="2144577"/>
            <a:ext cx="10537488" cy="724242"/>
          </a:xfrm>
        </p:spPr>
        <p:txBody>
          <a:bodyPr>
            <a:normAutofit/>
          </a:bodyPr>
          <a:lstStyle/>
          <a:p>
            <a:pPr algn="ctr"/>
            <a:r>
              <a:rPr lang="el-GR" sz="3600" b="1" dirty="0" smtClean="0"/>
              <a:t>Σας ευχαριστώ για την προσοχή σας!!</a:t>
            </a:r>
            <a:endParaRPr lang="en-US" sz="3600" b="1" dirty="0"/>
          </a:p>
        </p:txBody>
      </p:sp>
      <p:sp>
        <p:nvSpPr>
          <p:cNvPr id="6"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1850389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l-GR" sz="2400" dirty="0" smtClean="0"/>
              <a:t>Πάνω από 180 πύλες (</a:t>
            </a:r>
            <a:r>
              <a:rPr lang="en-US" sz="2400" dirty="0" smtClean="0"/>
              <a:t>portals) </a:t>
            </a:r>
            <a:r>
              <a:rPr lang="el-GR" sz="2400" dirty="0" smtClean="0"/>
              <a:t>Ανοιχτών Κυβερνητικών Δεδομένων </a:t>
            </a:r>
            <a:r>
              <a:rPr lang="el-GR" sz="2400" dirty="0" smtClean="0"/>
              <a:t>(ΑΚΔ) στον </a:t>
            </a:r>
            <a:r>
              <a:rPr lang="el-GR" sz="2400" dirty="0" smtClean="0"/>
              <a:t>κόσμο παρέχουν στοιχεία που «μπορούν ελεύθερα να χρησιμοποιηθούν, επαναχρησιμοποιηθούν και αναδιανεμηθούν από τον καθένα».</a:t>
            </a:r>
            <a:endParaRPr lang="en-US" sz="2400" i="1" dirty="0" smtClean="0"/>
          </a:p>
          <a:p>
            <a:endParaRPr lang="en-US" sz="2400" dirty="0"/>
          </a:p>
        </p:txBody>
      </p:sp>
      <p:sp>
        <p:nvSpPr>
          <p:cNvPr id="5" name="Slide Number Placeholder 4"/>
          <p:cNvSpPr>
            <a:spLocks noGrp="1"/>
          </p:cNvSpPr>
          <p:nvPr>
            <p:ph type="sldNum" sz="quarter" idx="4"/>
          </p:nvPr>
        </p:nvSpPr>
        <p:spPr/>
        <p:txBody>
          <a:bodyPr/>
          <a:lstStyle/>
          <a:p>
            <a:fld id="{10E4A4DB-036F-4816-A98C-42C4167E83C5}" type="slidenum">
              <a:rPr lang="en-US" smtClean="0"/>
              <a:pPr/>
              <a:t>3</a:t>
            </a:fld>
            <a:endParaRPr lang="en-US"/>
          </a:p>
        </p:txBody>
      </p:sp>
      <p:sp>
        <p:nvSpPr>
          <p:cNvPr id="6" name="Title 5"/>
          <p:cNvSpPr>
            <a:spLocks noGrp="1"/>
          </p:cNvSpPr>
          <p:nvPr>
            <p:ph type="title"/>
          </p:nvPr>
        </p:nvSpPr>
        <p:spPr/>
        <p:txBody>
          <a:bodyPr>
            <a:normAutofit/>
          </a:bodyPr>
          <a:lstStyle/>
          <a:p>
            <a:r>
              <a:rPr lang="el-GR" dirty="0" smtClean="0"/>
              <a:t>Ανοιχτά Κυβερνητικά Δεδομένα (</a:t>
            </a:r>
            <a:r>
              <a:rPr lang="en-US" dirty="0" smtClean="0"/>
              <a:t>Open Government Data</a:t>
            </a:r>
            <a:r>
              <a:rPr lang="el-GR" dirty="0" smtClean="0"/>
              <a:t>)</a:t>
            </a:r>
            <a:endParaRPr lang="en-US" dirty="0"/>
          </a:p>
        </p:txBody>
      </p:sp>
      <p:pic>
        <p:nvPicPr>
          <p:cNvPr id="7" name="Picture 6"/>
          <p:cNvPicPr>
            <a:picLocks noChangeAspect="1"/>
          </p:cNvPicPr>
          <p:nvPr/>
        </p:nvPicPr>
        <p:blipFill>
          <a:blip r:embed="rId2" cstate="print"/>
          <a:stretch>
            <a:fillRect/>
          </a:stretch>
        </p:blipFill>
        <p:spPr>
          <a:xfrm>
            <a:off x="1160657" y="3906863"/>
            <a:ext cx="1990070" cy="430112"/>
          </a:xfrm>
          <a:prstGeom prst="rect">
            <a:avLst/>
          </a:prstGeom>
        </p:spPr>
      </p:pic>
      <p:pic>
        <p:nvPicPr>
          <p:cNvPr id="8" name="Picture 7"/>
          <p:cNvPicPr>
            <a:picLocks noChangeAspect="1"/>
          </p:cNvPicPr>
          <p:nvPr/>
        </p:nvPicPr>
        <p:blipFill>
          <a:blip r:embed="rId3" cstate="print"/>
          <a:stretch>
            <a:fillRect/>
          </a:stretch>
        </p:blipFill>
        <p:spPr>
          <a:xfrm>
            <a:off x="5865034" y="4103428"/>
            <a:ext cx="1633972" cy="387364"/>
          </a:xfrm>
          <a:prstGeom prst="rect">
            <a:avLst/>
          </a:prstGeom>
        </p:spPr>
      </p:pic>
      <p:pic>
        <p:nvPicPr>
          <p:cNvPr id="9" name="Picture 8"/>
          <p:cNvPicPr>
            <a:picLocks noChangeAspect="1"/>
          </p:cNvPicPr>
          <p:nvPr/>
        </p:nvPicPr>
        <p:blipFill>
          <a:blip r:embed="rId4" cstate="print"/>
          <a:stretch>
            <a:fillRect/>
          </a:stretch>
        </p:blipFill>
        <p:spPr>
          <a:xfrm>
            <a:off x="7274013" y="3350042"/>
            <a:ext cx="1598213" cy="534484"/>
          </a:xfrm>
          <a:prstGeom prst="rect">
            <a:avLst/>
          </a:prstGeom>
        </p:spPr>
      </p:pic>
      <p:pic>
        <p:nvPicPr>
          <p:cNvPr id="10" name="Picture 9"/>
          <p:cNvPicPr>
            <a:picLocks noChangeAspect="1"/>
          </p:cNvPicPr>
          <p:nvPr/>
        </p:nvPicPr>
        <p:blipFill>
          <a:blip r:embed="rId5" cstate="print"/>
          <a:stretch>
            <a:fillRect/>
          </a:stretch>
        </p:blipFill>
        <p:spPr>
          <a:xfrm>
            <a:off x="3676468" y="3780022"/>
            <a:ext cx="1142879" cy="621726"/>
          </a:xfrm>
          <a:prstGeom prst="rect">
            <a:avLst/>
          </a:prstGeom>
        </p:spPr>
      </p:pic>
      <p:pic>
        <p:nvPicPr>
          <p:cNvPr id="11" name="Picture 10"/>
          <p:cNvPicPr>
            <a:picLocks noChangeAspect="1"/>
          </p:cNvPicPr>
          <p:nvPr/>
        </p:nvPicPr>
        <p:blipFill>
          <a:blip r:embed="rId6" cstate="print"/>
          <a:stretch>
            <a:fillRect/>
          </a:stretch>
        </p:blipFill>
        <p:spPr>
          <a:xfrm>
            <a:off x="5154037" y="3412049"/>
            <a:ext cx="1298088" cy="320982"/>
          </a:xfrm>
          <a:prstGeom prst="rect">
            <a:avLst/>
          </a:prstGeom>
        </p:spPr>
      </p:pic>
      <p:pic>
        <p:nvPicPr>
          <p:cNvPr id="12" name="Picture 11"/>
          <p:cNvPicPr>
            <a:picLocks noChangeAspect="1"/>
          </p:cNvPicPr>
          <p:nvPr/>
        </p:nvPicPr>
        <p:blipFill>
          <a:blip r:embed="rId7" cstate="print"/>
          <a:srcRect l="3750" r="39869"/>
          <a:stretch>
            <a:fillRect/>
          </a:stretch>
        </p:blipFill>
        <p:spPr>
          <a:xfrm>
            <a:off x="6985628" y="2738971"/>
            <a:ext cx="2148837" cy="256758"/>
          </a:xfrm>
          <a:prstGeom prst="rect">
            <a:avLst/>
          </a:prstGeom>
        </p:spPr>
      </p:pic>
      <p:pic>
        <p:nvPicPr>
          <p:cNvPr id="13" name="Picture 12"/>
          <p:cNvPicPr>
            <a:picLocks noChangeAspect="1"/>
          </p:cNvPicPr>
          <p:nvPr/>
        </p:nvPicPr>
        <p:blipFill>
          <a:blip r:embed="rId8" cstate="print"/>
          <a:stretch>
            <a:fillRect/>
          </a:stretch>
        </p:blipFill>
        <p:spPr>
          <a:xfrm>
            <a:off x="3173367" y="2623054"/>
            <a:ext cx="3265884" cy="396666"/>
          </a:xfrm>
          <a:prstGeom prst="rect">
            <a:avLst/>
          </a:prstGeom>
        </p:spPr>
      </p:pic>
      <p:pic>
        <p:nvPicPr>
          <p:cNvPr id="14" name="Picture 13"/>
          <p:cNvPicPr>
            <a:picLocks noChangeAspect="1"/>
          </p:cNvPicPr>
          <p:nvPr/>
        </p:nvPicPr>
        <p:blipFill>
          <a:blip r:embed="rId9" cstate="print"/>
          <a:stretch>
            <a:fillRect/>
          </a:stretch>
        </p:blipFill>
        <p:spPr>
          <a:xfrm>
            <a:off x="9858548" y="2776345"/>
            <a:ext cx="693127" cy="548726"/>
          </a:xfrm>
          <a:prstGeom prst="rect">
            <a:avLst/>
          </a:prstGeom>
          <a:solidFill>
            <a:schemeClr val="tx1">
              <a:lumMod val="65000"/>
            </a:schemeClr>
          </a:solidFill>
        </p:spPr>
      </p:pic>
      <p:pic>
        <p:nvPicPr>
          <p:cNvPr id="15" name="Picture 14"/>
          <p:cNvPicPr>
            <a:picLocks noChangeAspect="1"/>
          </p:cNvPicPr>
          <p:nvPr/>
        </p:nvPicPr>
        <p:blipFill>
          <a:blip r:embed="rId10" cstate="print"/>
          <a:stretch>
            <a:fillRect/>
          </a:stretch>
        </p:blipFill>
        <p:spPr>
          <a:xfrm>
            <a:off x="1146612" y="2975771"/>
            <a:ext cx="1442841" cy="375534"/>
          </a:xfrm>
          <a:prstGeom prst="rect">
            <a:avLst/>
          </a:prstGeom>
        </p:spPr>
      </p:pic>
      <p:pic>
        <p:nvPicPr>
          <p:cNvPr id="16" name="Picture 15"/>
          <p:cNvPicPr>
            <a:picLocks noChangeAspect="1"/>
          </p:cNvPicPr>
          <p:nvPr/>
        </p:nvPicPr>
        <p:blipFill>
          <a:blip r:embed="rId11" cstate="print"/>
          <a:srcRect l="9089" r="5440" b="10955"/>
          <a:stretch>
            <a:fillRect/>
          </a:stretch>
        </p:blipFill>
        <p:spPr>
          <a:xfrm>
            <a:off x="9048032" y="3803807"/>
            <a:ext cx="1332817" cy="472762"/>
          </a:xfrm>
          <a:prstGeom prst="rect">
            <a:avLst/>
          </a:prstGeom>
        </p:spPr>
      </p:pic>
      <p:sp>
        <p:nvSpPr>
          <p:cNvPr id="17" name="Content Placeholder 1"/>
          <p:cNvSpPr txBox="1">
            <a:spLocks/>
          </p:cNvSpPr>
          <p:nvPr/>
        </p:nvSpPr>
        <p:spPr>
          <a:xfrm>
            <a:off x="803885" y="4808460"/>
            <a:ext cx="11388115" cy="1409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lnSpc>
                <a:spcPct val="100000"/>
              </a:lnSpc>
              <a:spcAft>
                <a:spcPts val="600"/>
              </a:spcAft>
            </a:pPr>
            <a:r>
              <a:rPr lang="el-GR" sz="2400" dirty="0" smtClean="0"/>
              <a:t>Τεράστιες </a:t>
            </a:r>
            <a:r>
              <a:rPr lang="el-GR" sz="2400" dirty="0"/>
              <a:t>προοπτικές</a:t>
            </a:r>
            <a:r>
              <a:rPr lang="el-GR" sz="2400" dirty="0" smtClean="0"/>
              <a:t> για τη </a:t>
            </a:r>
            <a:r>
              <a:rPr lang="el-GR" sz="2400" dirty="0"/>
              <a:t>διαφάνεια</a:t>
            </a:r>
            <a:r>
              <a:rPr lang="el-GR" sz="2400" dirty="0" smtClean="0"/>
              <a:t> και την οικονομική </a:t>
            </a:r>
            <a:r>
              <a:rPr lang="el-GR" sz="2400" dirty="0" smtClean="0"/>
              <a:t>ανάπτυξη (αγορά 3 τρις $ ετησίως) </a:t>
            </a:r>
            <a:endParaRPr lang="el-GR" sz="2400" dirty="0" smtClean="0"/>
          </a:p>
          <a:p>
            <a:pPr>
              <a:lnSpc>
                <a:spcPct val="100000"/>
              </a:lnSpc>
              <a:spcAft>
                <a:spcPts val="600"/>
              </a:spcAft>
            </a:pPr>
            <a:r>
              <a:rPr lang="el-GR" sz="2400" dirty="0" smtClean="0"/>
              <a:t>Πρώτο </a:t>
            </a:r>
            <a:r>
              <a:rPr lang="el-GR" sz="2400" dirty="0" smtClean="0"/>
              <a:t>βήμα: κατανόηση της </a:t>
            </a:r>
            <a:r>
              <a:rPr lang="el-GR" sz="2400" dirty="0" smtClean="0"/>
              <a:t>«μεγάλης εικόνας»</a:t>
            </a:r>
            <a:endParaRPr lang="en-US" sz="2400" dirty="0" smtClean="0"/>
          </a:p>
          <a:p>
            <a:pPr>
              <a:spcAft>
                <a:spcPts val="600"/>
              </a:spcAft>
            </a:pPr>
            <a:endParaRPr lang="en-US" sz="2400" dirty="0"/>
          </a:p>
        </p:txBody>
      </p:sp>
      <p:sp>
        <p:nvSpPr>
          <p:cNvPr id="19"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2120298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138" name="Object 2"/>
          <p:cNvGraphicFramePr>
            <a:graphicFrameLocks noChangeAspect="1"/>
          </p:cNvGraphicFramePr>
          <p:nvPr>
            <p:extLst>
              <p:ext uri="{D42A27DB-BD31-4B8C-83A1-F6EECF244321}">
                <p14:modId xmlns:p14="http://schemas.microsoft.com/office/powerpoint/2010/main" xmlns="" val="1606579217"/>
              </p:ext>
            </p:extLst>
          </p:nvPr>
        </p:nvGraphicFramePr>
        <p:xfrm>
          <a:off x="596215" y="1605776"/>
          <a:ext cx="6423564" cy="5165939"/>
        </p:xfrm>
        <a:graphic>
          <a:graphicData uri="http://schemas.openxmlformats.org/presentationml/2006/ole">
            <p:oleObj spid="_x0000_s1049" name="Document" r:id="rId3" imgW="5270306" imgH="5651292" progId="Word.Document.12">
              <p:link updateAutomatic="1"/>
            </p:oleObj>
          </a:graphicData>
        </a:graphic>
      </p:graphicFrame>
      <p:sp>
        <p:nvSpPr>
          <p:cNvPr id="2" name="Title 1"/>
          <p:cNvSpPr>
            <a:spLocks noGrp="1"/>
          </p:cNvSpPr>
          <p:nvPr>
            <p:ph type="title"/>
          </p:nvPr>
        </p:nvSpPr>
        <p:spPr/>
        <p:txBody>
          <a:bodyPr>
            <a:normAutofit fontScale="90000"/>
          </a:bodyPr>
          <a:lstStyle/>
          <a:p>
            <a:r>
              <a:rPr lang="en-US" dirty="0" smtClean="0"/>
              <a:t>1. </a:t>
            </a:r>
            <a:r>
              <a:rPr lang="el-GR" dirty="0" smtClean="0"/>
              <a:t>Κατανοώντας τα Ανοιχτά Κυβερνητικά Δεδομένα: </a:t>
            </a:r>
            <a:r>
              <a:rPr lang="el-GR" dirty="0" smtClean="0"/>
              <a:t>Ταξινόμηση</a:t>
            </a:r>
            <a:endParaRPr lang="en-US" dirty="0"/>
          </a:p>
        </p:txBody>
      </p:sp>
      <p:sp>
        <p:nvSpPr>
          <p:cNvPr id="5" name="TextBox 4"/>
          <p:cNvSpPr txBox="1"/>
          <p:nvPr/>
        </p:nvSpPr>
        <p:spPr>
          <a:xfrm>
            <a:off x="7490536" y="5317541"/>
            <a:ext cx="4701464" cy="1092607"/>
          </a:xfrm>
          <a:prstGeom prst="rect">
            <a:avLst/>
          </a:prstGeom>
          <a:noFill/>
        </p:spPr>
        <p:txBody>
          <a:bodyPr wrap="square" rtlCol="0">
            <a:spAutoFit/>
          </a:bodyPr>
          <a:lstStyle/>
          <a:p>
            <a:pPr algn="just"/>
            <a:r>
              <a:rPr lang="en-US" sz="1300" dirty="0" smtClean="0"/>
              <a:t>Kalampokis, E., </a:t>
            </a:r>
            <a:r>
              <a:rPr lang="en-US" sz="1300" dirty="0" err="1" smtClean="0"/>
              <a:t>Tambouris</a:t>
            </a:r>
            <a:r>
              <a:rPr lang="en-US" sz="1300" dirty="0" smtClean="0"/>
              <a:t>, E., </a:t>
            </a:r>
            <a:r>
              <a:rPr lang="en-US" sz="1300" dirty="0" err="1" smtClean="0"/>
              <a:t>Tarabanis</a:t>
            </a:r>
            <a:r>
              <a:rPr lang="en-US" sz="1300" dirty="0" smtClean="0"/>
              <a:t>, K.: A Classification Scheme for Open Government Data: Towards Linking Decentralized Data. </a:t>
            </a:r>
            <a:r>
              <a:rPr lang="en-US" sz="1300" i="1" dirty="0" smtClean="0"/>
              <a:t>International Journal of Web Engineering and Technology </a:t>
            </a:r>
            <a:r>
              <a:rPr lang="en-US" sz="1300" dirty="0" smtClean="0"/>
              <a:t>6(3), 266–285 (2011) </a:t>
            </a:r>
            <a:endParaRPr lang="en-US" sz="1300" dirty="0"/>
          </a:p>
        </p:txBody>
      </p:sp>
      <p:sp>
        <p:nvSpPr>
          <p:cNvPr id="8" name="Content Placeholder 1"/>
          <p:cNvSpPr txBox="1">
            <a:spLocks/>
          </p:cNvSpPr>
          <p:nvPr/>
        </p:nvSpPr>
        <p:spPr>
          <a:xfrm>
            <a:off x="7913011" y="1882090"/>
            <a:ext cx="3989188" cy="235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spcAft>
                <a:spcPts val="600"/>
              </a:spcAft>
              <a:buNone/>
            </a:pPr>
            <a:r>
              <a:rPr lang="el-GR" sz="2400" dirty="0"/>
              <a:t>24 επίσημες </a:t>
            </a:r>
            <a:r>
              <a:rPr lang="el-GR" sz="2400" dirty="0" smtClean="0"/>
              <a:t>πύλες ΑΚΔ ταξινομήθηκαν με </a:t>
            </a:r>
            <a:r>
              <a:rPr lang="el-GR" sz="2400" dirty="0"/>
              <a:t>βάση </a:t>
            </a:r>
            <a:r>
              <a:rPr lang="el-GR" sz="2400" dirty="0" smtClean="0"/>
              <a:t>ένα προτεινόμενο </a:t>
            </a:r>
            <a:r>
              <a:rPr lang="el-GR" sz="2400" dirty="0" smtClean="0"/>
              <a:t>πλαίσιο το </a:t>
            </a:r>
            <a:r>
              <a:rPr lang="el-GR" sz="2400" dirty="0"/>
              <a:t>2010 (μπορεί πλέον να </a:t>
            </a:r>
            <a:r>
              <a:rPr lang="el-GR" sz="2400" dirty="0" smtClean="0"/>
              <a:t>υπάρχουν αλλαγές στην κατάταξη)</a:t>
            </a:r>
            <a:endParaRPr lang="en-US" sz="2400" dirty="0"/>
          </a:p>
        </p:txBody>
      </p:sp>
      <p:sp>
        <p:nvSpPr>
          <p:cNvPr id="9"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
        <p:nvSpPr>
          <p:cNvPr id="10" name="Content Placeholder 1"/>
          <p:cNvSpPr>
            <a:spLocks noGrp="1"/>
          </p:cNvSpPr>
          <p:nvPr>
            <p:ph idx="1"/>
          </p:nvPr>
        </p:nvSpPr>
        <p:spPr>
          <a:xfrm>
            <a:off x="838200" y="1028635"/>
            <a:ext cx="10515600" cy="546948"/>
          </a:xfrm>
        </p:spPr>
        <p:txBody>
          <a:bodyPr>
            <a:normAutofit fontScale="85000" lnSpcReduction="10000"/>
          </a:bodyPr>
          <a:lstStyle/>
          <a:p>
            <a:pPr algn="just"/>
            <a:r>
              <a:rPr lang="el-GR" sz="2400" dirty="0" smtClean="0"/>
              <a:t>Η αξία των δεδομένων αυξάνει όταν παρέχονται σε ανοικτές, επαναχρησιμοποιήσιμες μορφές</a:t>
            </a:r>
            <a:endParaRPr lang="en-US" sz="2400" i="1" dirty="0" smtClean="0"/>
          </a:p>
          <a:p>
            <a:endParaRPr lang="en-US" sz="2400" dirty="0"/>
          </a:p>
        </p:txBody>
      </p:sp>
    </p:spTree>
    <p:extLst>
      <p:ext uri="{BB962C8B-B14F-4D97-AF65-F5344CB8AC3E}">
        <p14:creationId xmlns:p14="http://schemas.microsoft.com/office/powerpoint/2010/main" xmlns="" val="2448531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2</a:t>
            </a:r>
            <a:r>
              <a:rPr lang="en-US" dirty="0" smtClean="0"/>
              <a:t>. </a:t>
            </a:r>
            <a:r>
              <a:rPr lang="en-US" dirty="0" smtClean="0"/>
              <a:t>A Stage Model for OGD + OSMD</a:t>
            </a:r>
            <a:endParaRPr lang="en-US" dirty="0"/>
          </a:p>
        </p:txBody>
      </p:sp>
      <p:graphicFrame>
        <p:nvGraphicFramePr>
          <p:cNvPr id="92162" name="Object 2"/>
          <p:cNvGraphicFramePr>
            <a:graphicFrameLocks noChangeAspect="1"/>
          </p:cNvGraphicFramePr>
          <p:nvPr/>
        </p:nvGraphicFramePr>
        <p:xfrm>
          <a:off x="1414701" y="1812370"/>
          <a:ext cx="8531158" cy="3956388"/>
        </p:xfrm>
        <a:graphic>
          <a:graphicData uri="http://schemas.openxmlformats.org/presentationml/2006/ole">
            <p:oleObj spid="_x0000_s2072" name="Document" r:id="rId3" imgW="4292442" imgH="2654202" progId="Word.Document.12">
              <p:link updateAutomatic="1"/>
            </p:oleObj>
          </a:graphicData>
        </a:graphic>
      </p:graphicFrame>
      <p:sp>
        <p:nvSpPr>
          <p:cNvPr id="5" name="TextBox 4"/>
          <p:cNvSpPr txBox="1"/>
          <p:nvPr/>
        </p:nvSpPr>
        <p:spPr>
          <a:xfrm>
            <a:off x="901699" y="5865954"/>
            <a:ext cx="8702233" cy="492443"/>
          </a:xfrm>
          <a:prstGeom prst="rect">
            <a:avLst/>
          </a:prstGeom>
          <a:noFill/>
        </p:spPr>
        <p:txBody>
          <a:bodyPr wrap="square" rtlCol="0">
            <a:spAutoFit/>
          </a:bodyPr>
          <a:lstStyle/>
          <a:p>
            <a:r>
              <a:rPr lang="en-US" sz="1300" dirty="0" smtClean="0">
                <a:solidFill>
                  <a:srgbClr val="000000"/>
                </a:solidFill>
              </a:rPr>
              <a:t>Kalampokis, </a:t>
            </a:r>
            <a:r>
              <a:rPr lang="en-US" sz="1300" dirty="0" err="1" smtClean="0">
                <a:solidFill>
                  <a:srgbClr val="000000"/>
                </a:solidFill>
              </a:rPr>
              <a:t>Ε</a:t>
            </a:r>
            <a:r>
              <a:rPr lang="en-US" sz="1300" dirty="0" smtClean="0">
                <a:solidFill>
                  <a:srgbClr val="000000"/>
                </a:solidFill>
              </a:rPr>
              <a:t>., </a:t>
            </a:r>
            <a:r>
              <a:rPr lang="en-US" sz="1300" dirty="0" err="1" smtClean="0">
                <a:solidFill>
                  <a:srgbClr val="000000"/>
                </a:solidFill>
              </a:rPr>
              <a:t>Tambouris</a:t>
            </a:r>
            <a:r>
              <a:rPr lang="en-US" sz="1300" dirty="0" smtClean="0">
                <a:solidFill>
                  <a:srgbClr val="000000"/>
                </a:solidFill>
              </a:rPr>
              <a:t> </a:t>
            </a:r>
            <a:r>
              <a:rPr lang="en-US" sz="1300" dirty="0" err="1" smtClean="0">
                <a:solidFill>
                  <a:srgbClr val="000000"/>
                </a:solidFill>
              </a:rPr>
              <a:t>Ε</a:t>
            </a:r>
            <a:r>
              <a:rPr lang="en-US" sz="1300" dirty="0" smtClean="0">
                <a:solidFill>
                  <a:srgbClr val="000000"/>
                </a:solidFill>
              </a:rPr>
              <a:t>. and </a:t>
            </a:r>
            <a:r>
              <a:rPr lang="en-US" sz="1300" dirty="0" err="1" smtClean="0">
                <a:solidFill>
                  <a:srgbClr val="000000"/>
                </a:solidFill>
              </a:rPr>
              <a:t>Tarabanis</a:t>
            </a:r>
            <a:r>
              <a:rPr lang="en-US" sz="1300" dirty="0" smtClean="0">
                <a:solidFill>
                  <a:srgbClr val="000000"/>
                </a:solidFill>
              </a:rPr>
              <a:t> </a:t>
            </a:r>
            <a:r>
              <a:rPr lang="en-US" sz="1300" dirty="0" err="1" smtClean="0">
                <a:solidFill>
                  <a:srgbClr val="000000"/>
                </a:solidFill>
              </a:rPr>
              <a:t>Κ</a:t>
            </a:r>
            <a:r>
              <a:rPr lang="en-US" sz="1300" dirty="0" smtClean="0">
                <a:solidFill>
                  <a:srgbClr val="000000"/>
                </a:solidFill>
              </a:rPr>
              <a:t>., Open Government Data: A Stage Model. In: M. Janssen et al. (</a:t>
            </a:r>
            <a:r>
              <a:rPr lang="en-US" sz="1300" dirty="0" err="1" smtClean="0">
                <a:solidFill>
                  <a:srgbClr val="000000"/>
                </a:solidFill>
              </a:rPr>
              <a:t>Eds</a:t>
            </a:r>
            <a:r>
              <a:rPr lang="en-US" sz="1300" dirty="0" smtClean="0">
                <a:solidFill>
                  <a:srgbClr val="000000"/>
                </a:solidFill>
              </a:rPr>
              <a:t>): EGOV2011. LNCS 6846, 235-246, 2011. </a:t>
            </a:r>
            <a:endParaRPr lang="en-US" sz="1300" dirty="0">
              <a:solidFill>
                <a:srgbClr val="000000"/>
              </a:solidFill>
            </a:endParaRPr>
          </a:p>
        </p:txBody>
      </p:sp>
      <p:sp>
        <p:nvSpPr>
          <p:cNvPr id="7"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
        <p:nvSpPr>
          <p:cNvPr id="8" name="Content Placeholder 1"/>
          <p:cNvSpPr>
            <a:spLocks noGrp="1"/>
          </p:cNvSpPr>
          <p:nvPr>
            <p:ph idx="1"/>
          </p:nvPr>
        </p:nvSpPr>
        <p:spPr>
          <a:xfrm>
            <a:off x="838200" y="1028635"/>
            <a:ext cx="10515600" cy="546948"/>
          </a:xfrm>
        </p:spPr>
        <p:txBody>
          <a:bodyPr>
            <a:normAutofit/>
          </a:bodyPr>
          <a:lstStyle/>
          <a:p>
            <a:pPr algn="just"/>
            <a:r>
              <a:rPr lang="el-GR" sz="2400" dirty="0" smtClean="0"/>
              <a:t>Η αξία των δεδομένων αυξάνει όταν συνδυάζονται με άλλα δεδομένα</a:t>
            </a:r>
            <a:endParaRPr lang="en-US" sz="2400" i="1" dirty="0" smtClean="0"/>
          </a:p>
          <a:p>
            <a:endParaRPr lang="en-US" sz="2400" dirty="0"/>
          </a:p>
        </p:txBody>
      </p:sp>
    </p:spTree>
    <p:extLst>
      <p:ext uri="{BB962C8B-B14F-4D97-AF65-F5344CB8AC3E}">
        <p14:creationId xmlns:p14="http://schemas.microsoft.com/office/powerpoint/2010/main" xmlns="" val="7625166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3</a:t>
            </a:r>
            <a:r>
              <a:rPr lang="en-US" dirty="0" smtClean="0"/>
              <a:t>. </a:t>
            </a:r>
            <a:r>
              <a:rPr lang="el-GR" sz="2700" dirty="0" smtClean="0"/>
              <a:t>Κατανοώντας τα Ανοιχτά Δεδομένα Κοινωνικών Δικτύων: Πλαίσιο Ανάλυσης</a:t>
            </a:r>
            <a:endParaRPr lang="en-US" sz="2700" dirty="0"/>
          </a:p>
        </p:txBody>
      </p:sp>
      <p:pic>
        <p:nvPicPr>
          <p:cNvPr id="5" name="Content Placeholder 4" descr="Framework9.pdf"/>
          <p:cNvPicPr>
            <a:picLocks noGrp="1" noChangeAspect="1"/>
          </p:cNvPicPr>
          <p:nvPr>
            <p:ph idx="1"/>
          </p:nvPr>
        </p:nvPicPr>
        <p:blipFill>
          <a:blip r:embed="rId2" cstate="print"/>
          <a:srcRect l="-1660" r="-1660"/>
          <a:stretch>
            <a:fillRect/>
          </a:stretch>
        </p:blipFill>
        <p:spPr>
          <a:xfrm>
            <a:off x="563895" y="1648335"/>
            <a:ext cx="9306391" cy="4344511"/>
          </a:xfrm>
        </p:spPr>
      </p:pic>
      <p:sp>
        <p:nvSpPr>
          <p:cNvPr id="6" name="TextBox 5"/>
          <p:cNvSpPr txBox="1"/>
          <p:nvPr/>
        </p:nvSpPr>
        <p:spPr>
          <a:xfrm>
            <a:off x="673099" y="5900239"/>
            <a:ext cx="10577997" cy="523220"/>
          </a:xfrm>
          <a:prstGeom prst="rect">
            <a:avLst/>
          </a:prstGeom>
          <a:noFill/>
        </p:spPr>
        <p:txBody>
          <a:bodyPr wrap="square" rtlCol="0">
            <a:spAutoFit/>
          </a:bodyPr>
          <a:lstStyle/>
          <a:p>
            <a:r>
              <a:rPr lang="en-US" sz="1400" dirty="0"/>
              <a:t>E. </a:t>
            </a:r>
            <a:r>
              <a:rPr lang="en-US" sz="1400" dirty="0" err="1"/>
              <a:t>Kalampokis</a:t>
            </a:r>
            <a:r>
              <a:rPr lang="en-US" sz="1400" dirty="0"/>
              <a:t>, E. Tambouris and K. </a:t>
            </a:r>
            <a:r>
              <a:rPr lang="en-US" sz="1400" dirty="0" err="1"/>
              <a:t>Tarabanis</a:t>
            </a:r>
            <a:r>
              <a:rPr lang="en-US" sz="1400" dirty="0"/>
              <a:t> (2013) Understanding the Predictive Power of Social Media, Internet Research, Vol.23, No.5, pp. </a:t>
            </a:r>
            <a:r>
              <a:rPr lang="en-US" sz="1400" dirty="0" smtClean="0"/>
              <a:t>544-559</a:t>
            </a:r>
            <a:endParaRPr lang="en-US" sz="1300" dirty="0">
              <a:solidFill>
                <a:schemeClr val="bg1"/>
              </a:solidFill>
            </a:endParaRPr>
          </a:p>
        </p:txBody>
      </p:sp>
      <p:pic>
        <p:nvPicPr>
          <p:cNvPr id="11" name="Picture 10"/>
          <p:cNvPicPr>
            <a:picLocks noChangeAspect="1"/>
          </p:cNvPicPr>
          <p:nvPr/>
        </p:nvPicPr>
        <p:blipFill>
          <a:blip r:embed="rId3" cstate="print"/>
          <a:stretch>
            <a:fillRect/>
          </a:stretch>
        </p:blipFill>
        <p:spPr>
          <a:xfrm>
            <a:off x="7764417" y="2077924"/>
            <a:ext cx="662194" cy="330495"/>
          </a:xfrm>
          <a:prstGeom prst="rect">
            <a:avLst/>
          </a:prstGeom>
        </p:spPr>
      </p:pic>
      <p:pic>
        <p:nvPicPr>
          <p:cNvPr id="12" name="Picture 10" descr="https://encrypted-tbn3.google.com/images?q=tbn:ANd9GcREqpNDKALCBBbsQOpQcL0OmAYREXjqKx9MiApaxqdOypZShCDnC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64416" y="2704756"/>
            <a:ext cx="658679" cy="358768"/>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p:cNvPicPr>
            <a:picLocks noChangeAspect="1"/>
          </p:cNvPicPr>
          <p:nvPr/>
        </p:nvPicPr>
        <p:blipFill>
          <a:blip r:embed="rId5" cstate="print"/>
          <a:stretch>
            <a:fillRect/>
          </a:stretch>
        </p:blipFill>
        <p:spPr>
          <a:xfrm>
            <a:off x="7815315" y="4489661"/>
            <a:ext cx="614872" cy="513115"/>
          </a:xfrm>
          <a:prstGeom prst="rect">
            <a:avLst/>
          </a:prstGeom>
        </p:spPr>
      </p:pic>
      <p:pic>
        <p:nvPicPr>
          <p:cNvPr id="14" name="Picture 2" descr="https://encrypted-tbn1.google.com/images?q=tbn:ANd9GcTq9iZJGubSs2vRCzJsBDP_4OCdobASjkiS28HJesRZ9KeQ3sqVe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15316" y="5270139"/>
            <a:ext cx="611357" cy="30512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https://encrypted-tbn3.google.com/images?q=tbn:ANd9GcQdt9JCf4RjnU39pL3c9B4PvYWCvJ4_QFo-XH9xMh83ejP9Vpn6T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865726" y="2628463"/>
            <a:ext cx="623690" cy="26195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https://encrypted-tbn2.google.com/images?q=tbn:ANd9GcQpxRdeZp2Agg4iZpUMhww40OlCZPr8G9twfpdgJvO5VVacvvHKsQ"/>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830822" y="2192100"/>
            <a:ext cx="731942" cy="22873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https://encrypted-tbn0.google.com/images?q=tbn:ANd9GcTvQci3C82EPv9HI-GQV4rsDcZ6KbEZlVwLOeeLvuKYNmKmwxId"/>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783566" y="4553161"/>
            <a:ext cx="672902" cy="502433"/>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20" descr="http://files.couponmountain.com/images/default/merchants/16376/b_logo.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807029" y="3128328"/>
            <a:ext cx="761332" cy="14275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p:cNvPicPr>
            <a:picLocks noChangeAspect="1"/>
          </p:cNvPicPr>
          <p:nvPr/>
        </p:nvPicPr>
        <p:blipFill>
          <a:blip r:embed="rId11" cstate="print"/>
          <a:stretch>
            <a:fillRect/>
          </a:stretch>
        </p:blipFill>
        <p:spPr>
          <a:xfrm>
            <a:off x="8849499" y="5228827"/>
            <a:ext cx="598114" cy="488228"/>
          </a:xfrm>
          <a:prstGeom prst="rect">
            <a:avLst/>
          </a:prstGeom>
        </p:spPr>
      </p:pic>
      <p:sp>
        <p:nvSpPr>
          <p:cNvPr id="23" name="Content Placeholder 1"/>
          <p:cNvSpPr txBox="1">
            <a:spLocks/>
          </p:cNvSpPr>
          <p:nvPr/>
        </p:nvSpPr>
        <p:spPr>
          <a:xfrm>
            <a:off x="10030662" y="3137518"/>
            <a:ext cx="1885522" cy="12740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marL="0" indent="0">
              <a:spcAft>
                <a:spcPts val="600"/>
              </a:spcAft>
              <a:buNone/>
            </a:pPr>
            <a:r>
              <a:rPr lang="el-GR" sz="2000" dirty="0" smtClean="0"/>
              <a:t>Βασισμένο </a:t>
            </a:r>
            <a:r>
              <a:rPr lang="el-GR" sz="2000" dirty="0" smtClean="0"/>
              <a:t>στην ανάλυση ~60 επιστημονικών δημοσιεύσεων</a:t>
            </a:r>
            <a:endParaRPr lang="en-US" sz="2000" dirty="0"/>
          </a:p>
        </p:txBody>
      </p:sp>
      <p:sp>
        <p:nvSpPr>
          <p:cNvPr id="21"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
        <p:nvSpPr>
          <p:cNvPr id="24" name="Content Placeholder 1"/>
          <p:cNvSpPr txBox="1">
            <a:spLocks/>
          </p:cNvSpPr>
          <p:nvPr/>
        </p:nvSpPr>
        <p:spPr>
          <a:xfrm>
            <a:off x="838200" y="1028635"/>
            <a:ext cx="10515600" cy="546948"/>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ct val="30000"/>
              </a:spcBef>
              <a:spcAft>
                <a:spcPts val="0"/>
              </a:spcAft>
              <a:buClr>
                <a:schemeClr val="accent2"/>
              </a:buClr>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Calibri"/>
                <a:ea typeface="+mn-ea"/>
                <a:cs typeface="Calibri"/>
              </a:rPr>
              <a:t>Απαιτούνται σαφείς διαδικασίες για την αξιοποίηση των δεδομένων </a:t>
            </a:r>
            <a:endParaRPr kumimoji="0" lang="en-US" sz="2400" b="0" i="1" u="none" strike="noStrike" kern="1200" cap="none" spc="0" normalizeH="0" baseline="0" noProof="0" dirty="0" smtClean="0">
              <a:ln>
                <a:noFill/>
              </a:ln>
              <a:solidFill>
                <a:schemeClr val="tx1"/>
              </a:solidFill>
              <a:effectLst/>
              <a:uLnTx/>
              <a:uFillTx/>
              <a:latin typeface="Calibri"/>
              <a:ea typeface="+mn-ea"/>
              <a:cs typeface="Calibri"/>
            </a:endParaRPr>
          </a:p>
          <a:p>
            <a:pPr marL="228600" marR="0" lvl="0" indent="-228600" algn="l" defTabSz="914400" rtl="0" eaLnBrk="1" fontAlgn="auto" latinLnBrk="0" hangingPunct="1">
              <a:lnSpc>
                <a:spcPct val="90000"/>
              </a:lnSpc>
              <a:spcBef>
                <a:spcPct val="30000"/>
              </a:spcBef>
              <a:spcAft>
                <a:spcPts val="0"/>
              </a:spcAft>
              <a:buClr>
                <a:schemeClr val="accent2"/>
              </a:buClr>
              <a:buSzTx/>
              <a:buFont typeface="Wingdings" panose="05000000000000000000"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Calibri"/>
            </a:endParaRPr>
          </a:p>
        </p:txBody>
      </p:sp>
    </p:spTree>
    <p:extLst>
      <p:ext uri="{BB962C8B-B14F-4D97-AF65-F5344CB8AC3E}">
        <p14:creationId xmlns:p14="http://schemas.microsoft.com/office/powerpoint/2010/main" xmlns="" val="1963986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75935"/>
            <a:ext cx="10515599" cy="2309959"/>
          </a:xfrm>
        </p:spPr>
        <p:txBody>
          <a:bodyPr>
            <a:normAutofit/>
          </a:bodyPr>
          <a:lstStyle/>
          <a:p>
            <a:pPr>
              <a:lnSpc>
                <a:spcPct val="100000"/>
              </a:lnSpc>
              <a:spcAft>
                <a:spcPts val="600"/>
              </a:spcAft>
            </a:pPr>
            <a:r>
              <a:rPr lang="el-GR" dirty="0" smtClean="0"/>
              <a:t>Οι υποσχέσεις των πρωτοβουλιών ΑΚΔ ως επί το πλείστον δεν εκπληρώνονται</a:t>
            </a:r>
            <a:endParaRPr lang="en-US" dirty="0" smtClean="0"/>
          </a:p>
          <a:p>
            <a:pPr>
              <a:lnSpc>
                <a:spcPct val="100000"/>
              </a:lnSpc>
              <a:spcAft>
                <a:spcPts val="600"/>
              </a:spcAft>
            </a:pPr>
            <a:r>
              <a:rPr lang="el-GR" dirty="0" smtClean="0"/>
              <a:t>Επόμενο Βήμα: διερεύνηση των ίδιων των δεδομένων</a:t>
            </a:r>
            <a:endParaRPr lang="en-US" dirty="0" smtClean="0"/>
          </a:p>
          <a:p>
            <a:pPr lvl="1">
              <a:lnSpc>
                <a:spcPct val="100000"/>
              </a:lnSpc>
              <a:spcAft>
                <a:spcPts val="600"/>
              </a:spcAft>
            </a:pPr>
            <a:endParaRPr lang="en-US" dirty="0" smtClean="0"/>
          </a:p>
          <a:p>
            <a:pPr>
              <a:spcAft>
                <a:spcPts val="600"/>
              </a:spcAft>
            </a:pPr>
            <a:endParaRPr lang="en-US" dirty="0"/>
          </a:p>
        </p:txBody>
      </p:sp>
      <p:sp>
        <p:nvSpPr>
          <p:cNvPr id="5" name="Slide Number Placeholder 4"/>
          <p:cNvSpPr>
            <a:spLocks noGrp="1"/>
          </p:cNvSpPr>
          <p:nvPr>
            <p:ph type="sldNum" sz="quarter" idx="4"/>
          </p:nvPr>
        </p:nvSpPr>
        <p:spPr/>
        <p:txBody>
          <a:bodyPr/>
          <a:lstStyle/>
          <a:p>
            <a:fld id="{10E4A4DB-036F-4816-A98C-42C4167E83C5}" type="slidenum">
              <a:rPr lang="en-US" smtClean="0"/>
              <a:pPr/>
              <a:t>7</a:t>
            </a:fld>
            <a:endParaRPr lang="en-US"/>
          </a:p>
        </p:txBody>
      </p:sp>
      <p:sp>
        <p:nvSpPr>
          <p:cNvPr id="6" name="Title 5"/>
          <p:cNvSpPr>
            <a:spLocks noGrp="1"/>
          </p:cNvSpPr>
          <p:nvPr>
            <p:ph type="title"/>
          </p:nvPr>
        </p:nvSpPr>
        <p:spPr/>
        <p:txBody>
          <a:bodyPr/>
          <a:lstStyle/>
          <a:p>
            <a:r>
              <a:rPr lang="el-GR" dirty="0" smtClean="0"/>
              <a:t>Πρόβλημα</a:t>
            </a:r>
            <a:endParaRPr lang="en-US" dirty="0"/>
          </a:p>
        </p:txBody>
      </p:sp>
      <p:sp>
        <p:nvSpPr>
          <p:cNvPr id="7"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3405008656"/>
      </p:ext>
    </p:extLst>
  </p:cSld>
  <p:clrMapOvr>
    <a:masterClrMapping/>
  </p:clrMapOvr>
  <p:transition spd="med" advClick="0"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r>
            <a:r>
              <a:rPr lang="el-GR" dirty="0" smtClean="0"/>
              <a:t>Στοιχεία</a:t>
            </a:r>
            <a:r>
              <a:rPr lang="en-US" dirty="0" smtClean="0"/>
              <a:t>) </a:t>
            </a:r>
            <a:r>
              <a:rPr lang="el-GR" dirty="0" smtClean="0"/>
              <a:t>Ανοιχτών Δεδομένων</a:t>
            </a:r>
            <a:endParaRPr lang="en-US" dirty="0" smtClean="0"/>
          </a:p>
          <a:p>
            <a:r>
              <a:rPr lang="el-GR" dirty="0" smtClean="0"/>
              <a:t>Στατιστικά Δεδομένα και Τεχνολογίες Ανοιχτών Συνδεδεμένων Δεδομένων (</a:t>
            </a:r>
            <a:r>
              <a:rPr lang="en-US" dirty="0" smtClean="0"/>
              <a:t>Linked Open Data</a:t>
            </a:r>
            <a:r>
              <a:rPr lang="el-GR" dirty="0" smtClean="0"/>
              <a:t>)</a:t>
            </a:r>
            <a:r>
              <a:rPr lang="en-US" dirty="0" smtClean="0"/>
              <a:t> </a:t>
            </a:r>
          </a:p>
          <a:p>
            <a:r>
              <a:rPr lang="el-GR" dirty="0" smtClean="0"/>
              <a:t>Κύκλος Ζωής Συνδεδεμένων Στατιστικών Δεδομένων</a:t>
            </a:r>
            <a:endParaRPr lang="en-US" dirty="0" smtClean="0"/>
          </a:p>
          <a:p>
            <a:r>
              <a:rPr lang="el-GR" dirty="0" smtClean="0"/>
              <a:t>Εργαλεία για Στατιστικά Συνδεδεμένα Δεδομένα</a:t>
            </a:r>
            <a:endParaRPr lang="en-US" dirty="0" smtClean="0"/>
          </a:p>
          <a:p>
            <a:r>
              <a:rPr lang="el-GR" dirty="0" smtClean="0"/>
              <a:t>Συμπεράσματα</a:t>
            </a:r>
            <a:endParaRPr lang="en-US" dirty="0"/>
          </a:p>
          <a:p>
            <a:endParaRPr lang="en-US" dirty="0" smtClean="0"/>
          </a:p>
        </p:txBody>
      </p:sp>
      <p:sp>
        <p:nvSpPr>
          <p:cNvPr id="3" name="Slide Number Placeholder 2"/>
          <p:cNvSpPr>
            <a:spLocks noGrp="1"/>
          </p:cNvSpPr>
          <p:nvPr>
            <p:ph type="sldNum" sz="quarter" idx="4"/>
          </p:nvPr>
        </p:nvSpPr>
        <p:spPr/>
        <p:txBody>
          <a:bodyPr/>
          <a:lstStyle/>
          <a:p>
            <a:fld id="{10E4A4DB-036F-4816-A98C-42C4167E83C5}" type="slidenum">
              <a:rPr lang="en-US" smtClean="0"/>
              <a:pPr/>
              <a:t>8</a:t>
            </a:fld>
            <a:endParaRPr lang="en-US" dirty="0"/>
          </a:p>
        </p:txBody>
      </p:sp>
      <p:sp>
        <p:nvSpPr>
          <p:cNvPr id="4" name="Title 3"/>
          <p:cNvSpPr>
            <a:spLocks noGrp="1"/>
          </p:cNvSpPr>
          <p:nvPr>
            <p:ph type="title"/>
          </p:nvPr>
        </p:nvSpPr>
        <p:spPr/>
        <p:txBody>
          <a:bodyPr/>
          <a:lstStyle/>
          <a:p>
            <a:r>
              <a:rPr lang="el-GR" dirty="0" smtClean="0"/>
              <a:t>Πίνακας Περιεχομένων</a:t>
            </a:r>
            <a:endParaRPr lang="el-GR" dirty="0"/>
          </a:p>
        </p:txBody>
      </p:sp>
      <p:sp>
        <p:nvSpPr>
          <p:cNvPr id="9" name="Rounded Rectangle 8"/>
          <p:cNvSpPr/>
          <p:nvPr/>
        </p:nvSpPr>
        <p:spPr>
          <a:xfrm>
            <a:off x="861290" y="1593274"/>
            <a:ext cx="10744200" cy="789708"/>
          </a:xfrm>
          <a:prstGeom prst="roundRect">
            <a:avLst/>
          </a:prstGeom>
          <a:solidFill>
            <a:srgbClr val="FFC000">
              <a:alpha val="36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a:p>
        </p:txBody>
      </p:sp>
      <p:sp>
        <p:nvSpPr>
          <p:cNvPr id="7" name="Footer Placeholder 3"/>
          <p:cNvSpPr>
            <a:spLocks noGrp="1"/>
          </p:cNvSpPr>
          <p:nvPr>
            <p:ph type="ftr" sz="quarter" idx="3"/>
          </p:nvPr>
        </p:nvSpPr>
        <p:spPr>
          <a:xfrm>
            <a:off x="4169229" y="6356350"/>
            <a:ext cx="3842657" cy="365125"/>
          </a:xfrm>
        </p:spPr>
        <p:txBody>
          <a:bodyPr/>
          <a:lstStyle/>
          <a:p>
            <a:r>
              <a:rPr lang="el-GR" dirty="0" smtClean="0"/>
              <a:t> 2ο Technology </a:t>
            </a:r>
            <a:r>
              <a:rPr lang="el-GR" dirty="0" err="1" smtClean="0"/>
              <a:t>Forum</a:t>
            </a:r>
            <a:r>
              <a:rPr lang="el-GR" dirty="0" smtClean="0"/>
              <a:t>, Παρασκευή 8 Μαΐου 2015 </a:t>
            </a:r>
            <a:endParaRPr lang="en-US" dirty="0"/>
          </a:p>
        </p:txBody>
      </p:sp>
    </p:spTree>
    <p:extLst>
      <p:ext uri="{BB962C8B-B14F-4D97-AF65-F5344CB8AC3E}">
        <p14:creationId xmlns:p14="http://schemas.microsoft.com/office/powerpoint/2010/main" xmlns="" val="213823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4-12-04 at 3.46.03 PM.png"/>
          <p:cNvPicPr>
            <a:picLocks noChangeAspect="1"/>
          </p:cNvPicPr>
          <p:nvPr/>
        </p:nvPicPr>
        <p:blipFill>
          <a:blip r:embed="rId2" cstate="print"/>
          <a:srcRect l="51620" t="31741" r="17090" b="33888"/>
          <a:stretch>
            <a:fillRect/>
          </a:stretch>
        </p:blipFill>
        <p:spPr>
          <a:xfrm>
            <a:off x="8680279" y="561201"/>
            <a:ext cx="1691886" cy="1161551"/>
          </a:xfrm>
          <a:prstGeom prst="rect">
            <a:avLst/>
          </a:prstGeom>
        </p:spPr>
      </p:pic>
      <p:sp>
        <p:nvSpPr>
          <p:cNvPr id="2" name="Content Placeholder 1"/>
          <p:cNvSpPr>
            <a:spLocks noGrp="1"/>
          </p:cNvSpPr>
          <p:nvPr>
            <p:ph idx="1"/>
          </p:nvPr>
        </p:nvSpPr>
        <p:spPr>
          <a:xfrm>
            <a:off x="838201" y="1428335"/>
            <a:ext cx="7570076" cy="2309959"/>
          </a:xfrm>
        </p:spPr>
        <p:txBody>
          <a:bodyPr>
            <a:normAutofit/>
          </a:bodyPr>
          <a:lstStyle/>
          <a:p>
            <a:pPr>
              <a:lnSpc>
                <a:spcPct val="100000"/>
              </a:lnSpc>
              <a:spcAft>
                <a:spcPts val="600"/>
              </a:spcAft>
            </a:pPr>
            <a:r>
              <a:rPr lang="el-GR" sz="2400" dirty="0" smtClean="0"/>
              <a:t>Ένα μεγάλο μέρος των ΑΚΔ είναι </a:t>
            </a:r>
            <a:r>
              <a:rPr lang="el-GR" sz="2400" b="1" dirty="0" smtClean="0">
                <a:solidFill>
                  <a:srgbClr val="FFC000"/>
                </a:solidFill>
              </a:rPr>
              <a:t>στατιστικής</a:t>
            </a:r>
            <a:r>
              <a:rPr lang="el-GR" sz="2400" dirty="0" smtClean="0"/>
              <a:t> φύσης </a:t>
            </a:r>
          </a:p>
          <a:p>
            <a:pPr lvl="1">
              <a:lnSpc>
                <a:spcPct val="100000"/>
              </a:lnSpc>
              <a:spcAft>
                <a:spcPts val="600"/>
              </a:spcAft>
            </a:pPr>
            <a:r>
              <a:rPr lang="el-GR" sz="2000" dirty="0" smtClean="0"/>
              <a:t>Π.χ. </a:t>
            </a:r>
            <a:r>
              <a:rPr lang="en-US" sz="2000" b="1" dirty="0" smtClean="0">
                <a:solidFill>
                  <a:schemeClr val="accent4"/>
                </a:solidFill>
              </a:rPr>
              <a:t>6875 </a:t>
            </a:r>
            <a:r>
              <a:rPr lang="el-GR" sz="2000" b="1" dirty="0" smtClean="0">
                <a:solidFill>
                  <a:schemeClr val="accent4"/>
                </a:solidFill>
              </a:rPr>
              <a:t>από τα </a:t>
            </a:r>
            <a:r>
              <a:rPr lang="en-US" sz="2000" b="1" dirty="0" smtClean="0">
                <a:solidFill>
                  <a:schemeClr val="accent4"/>
                </a:solidFill>
              </a:rPr>
              <a:t>7682 </a:t>
            </a:r>
            <a:r>
              <a:rPr lang="en-US" sz="2000" b="1" dirty="0" smtClean="0">
                <a:solidFill>
                  <a:schemeClr val="accent4"/>
                </a:solidFill>
              </a:rPr>
              <a:t>datasets</a:t>
            </a:r>
            <a:r>
              <a:rPr lang="en-US" sz="2000" dirty="0" smtClean="0"/>
              <a:t> </a:t>
            </a:r>
            <a:r>
              <a:rPr lang="el-GR" sz="2000" dirty="0" smtClean="0"/>
              <a:t>του</a:t>
            </a:r>
            <a:r>
              <a:rPr lang="en-US" sz="2000" dirty="0" smtClean="0"/>
              <a:t> </a:t>
            </a:r>
            <a:r>
              <a:rPr lang="en-US" sz="2000" b="1" dirty="0" smtClean="0">
                <a:solidFill>
                  <a:schemeClr val="accent4"/>
                </a:solidFill>
              </a:rPr>
              <a:t>EU Open Data Portal </a:t>
            </a:r>
            <a:endParaRPr lang="en-US" sz="2000" dirty="0" smtClean="0"/>
          </a:p>
          <a:p>
            <a:r>
              <a:rPr lang="el-GR" sz="2400" dirty="0" smtClean="0"/>
              <a:t>Οι χρήστες πολλές φορές θέλουν να </a:t>
            </a:r>
            <a:r>
              <a:rPr lang="el-GR" sz="2400" b="1" dirty="0" smtClean="0">
                <a:solidFill>
                  <a:srgbClr val="FFC000"/>
                </a:solidFill>
              </a:rPr>
              <a:t>συνδυάσουν</a:t>
            </a:r>
            <a:r>
              <a:rPr lang="el-GR" sz="2400" dirty="0" smtClean="0"/>
              <a:t> δεδομένα από πολλές πηγές </a:t>
            </a:r>
            <a:endParaRPr lang="en-US" sz="2000" dirty="0" smtClean="0"/>
          </a:p>
          <a:p>
            <a:pPr>
              <a:spcAft>
                <a:spcPts val="600"/>
              </a:spcAft>
            </a:pPr>
            <a:endParaRPr lang="en-US" sz="2400" dirty="0"/>
          </a:p>
        </p:txBody>
      </p:sp>
      <p:sp>
        <p:nvSpPr>
          <p:cNvPr id="5" name="Slide Number Placeholder 4"/>
          <p:cNvSpPr>
            <a:spLocks noGrp="1"/>
          </p:cNvSpPr>
          <p:nvPr>
            <p:ph type="sldNum" sz="quarter" idx="4"/>
          </p:nvPr>
        </p:nvSpPr>
        <p:spPr/>
        <p:txBody>
          <a:bodyPr/>
          <a:lstStyle/>
          <a:p>
            <a:fld id="{10E4A4DB-036F-4816-A98C-42C4167E83C5}" type="slidenum">
              <a:rPr lang="en-US" smtClean="0"/>
              <a:pPr/>
              <a:t>9</a:t>
            </a:fld>
            <a:endParaRPr lang="en-US"/>
          </a:p>
        </p:txBody>
      </p:sp>
      <p:sp>
        <p:nvSpPr>
          <p:cNvPr id="6" name="Title 5"/>
          <p:cNvSpPr>
            <a:spLocks noGrp="1"/>
          </p:cNvSpPr>
          <p:nvPr>
            <p:ph type="title"/>
          </p:nvPr>
        </p:nvSpPr>
        <p:spPr/>
        <p:txBody>
          <a:bodyPr/>
          <a:lstStyle/>
          <a:p>
            <a:r>
              <a:rPr lang="el-GR" dirty="0" smtClean="0"/>
              <a:t>Εστίαση</a:t>
            </a:r>
            <a:endParaRPr lang="en-US" dirty="0"/>
          </a:p>
        </p:txBody>
      </p:sp>
      <p:pic>
        <p:nvPicPr>
          <p:cNvPr id="7" name="Picture 6"/>
          <p:cNvPicPr>
            <a:picLocks noChangeAspect="1"/>
          </p:cNvPicPr>
          <p:nvPr/>
        </p:nvPicPr>
        <p:blipFill>
          <a:blip r:embed="rId3" cstate="print"/>
          <a:srcRect l="37957" t="46848" b="6927"/>
          <a:stretch>
            <a:fillRect/>
          </a:stretch>
        </p:blipFill>
        <p:spPr>
          <a:xfrm>
            <a:off x="8626771" y="1763972"/>
            <a:ext cx="2644588" cy="1360766"/>
          </a:xfrm>
          <a:prstGeom prst="rect">
            <a:avLst/>
          </a:prstGeom>
        </p:spPr>
      </p:pic>
      <p:sp>
        <p:nvSpPr>
          <p:cNvPr id="8" name="Rectangle 8"/>
          <p:cNvSpPr/>
          <p:nvPr/>
        </p:nvSpPr>
        <p:spPr>
          <a:xfrm rot="21446343">
            <a:off x="7758272" y="3042558"/>
            <a:ext cx="4423602" cy="552126"/>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b="1" dirty="0" smtClean="0">
                <a:solidFill>
                  <a:srgbClr val="000000"/>
                </a:solidFill>
                <a:latin typeface="Calibri"/>
                <a:cs typeface="Calibri"/>
              </a:rPr>
              <a:t>Πρέπει να γκρεμιστούν τα σιλό δεδομένων</a:t>
            </a:r>
            <a:endParaRPr lang="en-US" b="1" dirty="0">
              <a:solidFill>
                <a:srgbClr val="000000"/>
              </a:solidFill>
              <a:latin typeface="Calibri"/>
              <a:cs typeface="Calibri"/>
            </a:endParaRPr>
          </a:p>
        </p:txBody>
      </p:sp>
      <p:sp>
        <p:nvSpPr>
          <p:cNvPr id="9" name="Content Placeholder 1"/>
          <p:cNvSpPr txBox="1">
            <a:spLocks/>
          </p:cNvSpPr>
          <p:nvPr/>
        </p:nvSpPr>
        <p:spPr>
          <a:xfrm>
            <a:off x="820271" y="3908660"/>
            <a:ext cx="10815917" cy="1532919"/>
          </a:xfrm>
          <a:prstGeom prst="rect">
            <a:avLst/>
          </a:prstGeom>
        </p:spPr>
        <p:txBody>
          <a:bodyPr vert="horz" lIns="91440" tIns="45720" rIns="91440" bIns="45720" rtlCol="0">
            <a:normAutofit lnSpcReduction="10000"/>
          </a:bodyPr>
          <a:lstStyle/>
          <a:p>
            <a:pPr marL="228600" marR="0" lvl="0" indent="-228600" algn="l" defTabSz="914400" rtl="0" eaLnBrk="1" fontAlgn="auto" latinLnBrk="0" hangingPunct="1">
              <a:lnSpc>
                <a:spcPct val="100000"/>
              </a:lnSpc>
              <a:spcBef>
                <a:spcPct val="30000"/>
              </a:spcBef>
              <a:spcAft>
                <a:spcPts val="1200"/>
              </a:spcAft>
              <a:buClr>
                <a:schemeClr val="accent2"/>
              </a:buClr>
              <a:buSzTx/>
              <a:buFont typeface="Wingdings" panose="05000000000000000000" pitchFamily="2" charset="2"/>
              <a:buChar char="§"/>
              <a:tabLst/>
              <a:defRPr/>
            </a:pPr>
            <a:r>
              <a:rPr lang="el-GR" sz="2400" dirty="0" smtClean="0">
                <a:latin typeface="Calibri"/>
                <a:cs typeface="Calibri"/>
              </a:rPr>
              <a:t>Η τεχνολογία των </a:t>
            </a:r>
            <a:r>
              <a:rPr kumimoji="0" lang="el-GR" sz="2400" b="1" i="0" u="none" strike="noStrike" kern="1200" cap="none" spc="0" normalizeH="0" noProof="0" dirty="0" smtClean="0">
                <a:ln>
                  <a:noFill/>
                </a:ln>
                <a:solidFill>
                  <a:schemeClr val="accent4"/>
                </a:solidFill>
                <a:effectLst/>
                <a:uLnTx/>
                <a:uFillTx/>
                <a:latin typeface="Calibri"/>
                <a:ea typeface="+mn-ea"/>
                <a:cs typeface="Calibri"/>
              </a:rPr>
              <a:t>Συνδεδεμένων Δεδομένων (</a:t>
            </a:r>
            <a:r>
              <a:rPr kumimoji="0" lang="en-US" sz="2400" b="1" i="0" u="none" strike="noStrike" kern="1200" cap="none" spc="0" normalizeH="0" baseline="0" noProof="0" dirty="0" smtClean="0">
                <a:ln>
                  <a:noFill/>
                </a:ln>
                <a:solidFill>
                  <a:schemeClr val="accent4"/>
                </a:solidFill>
                <a:effectLst/>
                <a:uLnTx/>
                <a:uFillTx/>
                <a:latin typeface="Calibri"/>
                <a:ea typeface="+mn-ea"/>
                <a:cs typeface="Calibri"/>
              </a:rPr>
              <a:t>Linked Data) </a:t>
            </a:r>
            <a:r>
              <a:rPr kumimoji="0" lang="el-GR" sz="2400" b="0" i="0" u="none" strike="noStrike" kern="1200" cap="none" spc="0" normalizeH="0" baseline="0" noProof="0" dirty="0" smtClean="0">
                <a:ln>
                  <a:noFill/>
                </a:ln>
                <a:solidFill>
                  <a:schemeClr val="tx1"/>
                </a:solidFill>
                <a:effectLst/>
                <a:uLnTx/>
                <a:uFillTx/>
                <a:latin typeface="Calibri"/>
                <a:ea typeface="+mn-ea"/>
                <a:cs typeface="Calibri"/>
              </a:rPr>
              <a:t>επιτρέπει την</a:t>
            </a:r>
            <a:r>
              <a:rPr kumimoji="0" lang="el-GR" sz="2400" b="0" i="0" u="none" strike="noStrike" kern="1200" cap="none" spc="0" normalizeH="0" noProof="0" dirty="0" smtClean="0">
                <a:ln>
                  <a:noFill/>
                </a:ln>
                <a:solidFill>
                  <a:schemeClr val="tx1"/>
                </a:solidFill>
                <a:effectLst/>
                <a:uLnTx/>
                <a:uFillTx/>
                <a:latin typeface="Calibri"/>
                <a:ea typeface="+mn-ea"/>
                <a:cs typeface="Calibri"/>
              </a:rPr>
              <a:t> σύνδεση και ανάλυση δεδομένων που βρίσκονται σε διαφορετικές τοποθεσίες στον Ιστό </a:t>
            </a:r>
            <a:endParaRPr kumimoji="0" lang="en-US" sz="2400" b="0" i="0" u="none" strike="noStrike" kern="1200" cap="none" spc="0" normalizeH="0" baseline="0" noProof="0" dirty="0" smtClean="0">
              <a:ln>
                <a:noFill/>
              </a:ln>
              <a:solidFill>
                <a:schemeClr val="tx1"/>
              </a:solidFill>
              <a:effectLst/>
              <a:uLnTx/>
              <a:uFillTx/>
              <a:latin typeface="Calibri"/>
              <a:ea typeface="+mn-ea"/>
              <a:cs typeface="Calibri"/>
            </a:endParaRPr>
          </a:p>
          <a:p>
            <a:pPr marL="228600" marR="0" lvl="0" indent="-228600" algn="l" defTabSz="914400" rtl="0" eaLnBrk="1" fontAlgn="auto" latinLnBrk="0" hangingPunct="1">
              <a:lnSpc>
                <a:spcPct val="100000"/>
              </a:lnSpc>
              <a:spcBef>
                <a:spcPct val="30000"/>
              </a:spcBef>
              <a:spcAft>
                <a:spcPts val="1200"/>
              </a:spcAft>
              <a:buClr>
                <a:schemeClr val="accent2"/>
              </a:buClr>
              <a:buSzTx/>
              <a:buFont typeface="Wingdings" panose="05000000000000000000" pitchFamily="2" charset="2"/>
              <a:buChar char="§"/>
              <a:tabLst/>
              <a:defRPr/>
            </a:pPr>
            <a:r>
              <a:rPr kumimoji="0" lang="el-GR" sz="2400" b="0" i="0" u="none" strike="noStrike" kern="1200" cap="none" spc="0" normalizeH="0" baseline="0" noProof="0" dirty="0" smtClean="0">
                <a:ln>
                  <a:noFill/>
                </a:ln>
                <a:solidFill>
                  <a:schemeClr val="tx1"/>
                </a:solidFill>
                <a:effectLst/>
                <a:uLnTx/>
                <a:uFillTx/>
                <a:latin typeface="Calibri"/>
                <a:ea typeface="+mn-ea"/>
                <a:cs typeface="Calibri"/>
              </a:rPr>
              <a:t>Ωστόσο, λίγα μόνο εργαλεία</a:t>
            </a:r>
            <a:r>
              <a:rPr kumimoji="0" lang="el-GR" sz="2400" b="0" i="0" u="none" strike="noStrike" kern="1200" cap="none" spc="0" normalizeH="0" noProof="0" dirty="0" smtClean="0">
                <a:ln>
                  <a:noFill/>
                </a:ln>
                <a:solidFill>
                  <a:schemeClr val="tx1"/>
                </a:solidFill>
                <a:effectLst/>
                <a:uLnTx/>
                <a:uFillTx/>
                <a:latin typeface="Calibri"/>
                <a:ea typeface="+mn-ea"/>
                <a:cs typeface="Calibri"/>
              </a:rPr>
              <a:t> έχουν αναπτυχθεί και δοκιμαστεί</a:t>
            </a:r>
            <a:endParaRPr lang="en-US" sz="2400" dirty="0" smtClean="0">
              <a:latin typeface="Calibri"/>
              <a:cs typeface="Calibri"/>
            </a:endParaRPr>
          </a:p>
          <a:p>
            <a:pPr marL="228600" marR="0" lvl="0" indent="-228600" algn="l" defTabSz="914400" rtl="0" eaLnBrk="1" fontAlgn="auto" latinLnBrk="0" hangingPunct="1">
              <a:lnSpc>
                <a:spcPct val="100000"/>
              </a:lnSpc>
              <a:spcBef>
                <a:spcPct val="30000"/>
              </a:spcBef>
              <a:spcAft>
                <a:spcPts val="1200"/>
              </a:spcAft>
              <a:buClr>
                <a:schemeClr val="accent2"/>
              </a:buClr>
              <a:buSzTx/>
              <a:buFont typeface="Wingdings" panose="05000000000000000000"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Calibri"/>
              <a:ea typeface="+mn-ea"/>
              <a:cs typeface="Calibri"/>
            </a:endParaRPr>
          </a:p>
          <a:p>
            <a:pPr marL="228600" marR="0" lvl="0" indent="-228600" algn="l" defTabSz="914400" rtl="0" eaLnBrk="1" fontAlgn="auto" latinLnBrk="0" hangingPunct="1">
              <a:lnSpc>
                <a:spcPct val="90000"/>
              </a:lnSpc>
              <a:spcBef>
                <a:spcPct val="30000"/>
              </a:spcBef>
              <a:spcAft>
                <a:spcPts val="1200"/>
              </a:spcAft>
              <a:buClr>
                <a:schemeClr val="accent2"/>
              </a:buClr>
              <a:buSzTx/>
              <a:buFont typeface="Wingdings" panose="05000000000000000000" pitchFamily="2" charset="2"/>
              <a:buChar char="§"/>
              <a:tabLst/>
              <a:defRPr/>
            </a:pPr>
            <a:endParaRPr kumimoji="0" lang="en-US" sz="2400" b="0" i="0" u="none" strike="noStrike" kern="1200" cap="none" spc="0" normalizeH="0" baseline="0" noProof="0" dirty="0">
              <a:ln>
                <a:noFill/>
              </a:ln>
              <a:solidFill>
                <a:schemeClr val="tx1"/>
              </a:solidFill>
              <a:effectLst/>
              <a:uLnTx/>
              <a:uFillTx/>
              <a:latin typeface="Calibri"/>
              <a:ea typeface="+mn-ea"/>
              <a:cs typeface="Calibri"/>
            </a:endParaRPr>
          </a:p>
        </p:txBody>
      </p:sp>
      <p:sp>
        <p:nvSpPr>
          <p:cNvPr id="10" name="Rectangle 8"/>
          <p:cNvSpPr/>
          <p:nvPr/>
        </p:nvSpPr>
        <p:spPr>
          <a:xfrm>
            <a:off x="1252026" y="5554498"/>
            <a:ext cx="10297550" cy="62145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l-GR" sz="2400" b="1" dirty="0" smtClean="0">
                <a:solidFill>
                  <a:srgbClr val="000000"/>
                </a:solidFill>
                <a:latin typeface="Calibri"/>
                <a:cs typeface="Calibri"/>
              </a:rPr>
              <a:t>Οι δυνατότητε</a:t>
            </a:r>
            <a:r>
              <a:rPr lang="el-GR" sz="2400" b="1" dirty="0" smtClean="0">
                <a:solidFill>
                  <a:srgbClr val="000000"/>
                </a:solidFill>
                <a:latin typeface="Calibri"/>
                <a:cs typeface="Calibri"/>
              </a:rPr>
              <a:t>ς των ΣΔ για στατιστικές αναλύσεις δεν έχουν διερευνηθεί</a:t>
            </a:r>
            <a:endParaRPr lang="en-US" sz="2400" b="1" dirty="0">
              <a:solidFill>
                <a:srgbClr val="000000"/>
              </a:solidFill>
              <a:latin typeface="Calibri"/>
              <a:cs typeface="Calibri"/>
            </a:endParaRPr>
          </a:p>
        </p:txBody>
      </p:sp>
      <p:sp>
        <p:nvSpPr>
          <p:cNvPr id="12" name="Date Placeholder 2"/>
          <p:cNvSpPr>
            <a:spLocks noGrp="1"/>
          </p:cNvSpPr>
          <p:nvPr>
            <p:ph type="dt" sz="half" idx="2"/>
          </p:nvPr>
        </p:nvSpPr>
        <p:spPr>
          <a:xfrm>
            <a:off x="1144228" y="6356350"/>
            <a:ext cx="2855115" cy="365125"/>
          </a:xfrm>
        </p:spPr>
        <p:txBody>
          <a:bodyPr/>
          <a:lstStyle/>
          <a:p>
            <a:r>
              <a:rPr lang="en-US" dirty="0" smtClean="0"/>
              <a:t>12 March 2015</a:t>
            </a:r>
            <a:endParaRPr lang="en-US" dirty="0"/>
          </a:p>
        </p:txBody>
      </p:sp>
      <p:sp>
        <p:nvSpPr>
          <p:cNvPr id="13" name="Footer Placeholder 3"/>
          <p:cNvSpPr>
            <a:spLocks noGrp="1"/>
          </p:cNvSpPr>
          <p:nvPr>
            <p:ph type="ftr" sz="quarter" idx="3"/>
          </p:nvPr>
        </p:nvSpPr>
        <p:spPr>
          <a:xfrm>
            <a:off x="4648200" y="6356350"/>
            <a:ext cx="2895600" cy="365125"/>
          </a:xfrm>
        </p:spPr>
        <p:txBody>
          <a:bodyPr/>
          <a:lstStyle/>
          <a:p>
            <a:r>
              <a:rPr lang="en-US" dirty="0" smtClean="0"/>
              <a:t>NTTS 2015, Brussels, 10-12 March 2015</a:t>
            </a:r>
            <a:endParaRPr lang="en-US" dirty="0"/>
          </a:p>
        </p:txBody>
      </p:sp>
    </p:spTree>
    <p:extLst>
      <p:ext uri="{BB962C8B-B14F-4D97-AF65-F5344CB8AC3E}">
        <p14:creationId xmlns:p14="http://schemas.microsoft.com/office/powerpoint/2010/main" xmlns="" val="1379567811"/>
      </p:ext>
    </p:extLst>
  </p:cSld>
  <p:clrMapOvr>
    <a:masterClrMapping/>
  </p:clrMapOvr>
  <p:transition spd="med" advClick="0" advTm="15000">
    <p:fade/>
  </p:transition>
  <p:timing>
    <p:tnLst>
      <p:par>
        <p:cTn id="1" dur="indefinite" restart="never" nodeType="tmRoot"/>
      </p:par>
    </p:tnLst>
  </p:timing>
</p:sld>
</file>

<file path=ppt/theme/theme1.xml><?xml version="1.0" encoding="utf-8"?>
<a:theme xmlns:a="http://schemas.openxmlformats.org/drawingml/2006/main" name="TS10346054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TS103460540.potx</Template>
  <TotalTime>0</TotalTime>
  <Words>1269</Words>
  <Application>Microsoft Office PowerPoint</Application>
  <PresentationFormat>Προσαρμογή</PresentationFormat>
  <Paragraphs>174</Paragraphs>
  <Slides>23</Slides>
  <Notes>1</Notes>
  <HiddenSlides>0</HiddenSlides>
  <MMClips>0</MMClips>
  <ScaleCrop>false</ScaleCrop>
  <HeadingPairs>
    <vt:vector size="8" baseType="variant">
      <vt:variant>
        <vt:lpstr>Θέμα</vt:lpstr>
      </vt:variant>
      <vt:variant>
        <vt:i4>2</vt:i4>
      </vt:variant>
      <vt:variant>
        <vt:lpstr>Συνδέσεις</vt:lpstr>
      </vt:variant>
      <vt:variant>
        <vt:i4>2</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28" baseType="lpstr">
      <vt:lpstr>TS103460540</vt:lpstr>
      <vt:lpstr>Office Theme</vt:lpstr>
      <vt:lpstr>Macintosh HD:Users:ekal:Papers:Paper Classification Scheme_IJWET:Final:Table 2.doc!OLE_LINK1</vt:lpstr>
      <vt:lpstr>!OLE_LINK1</vt:lpstr>
      <vt:lpstr>Microsoft Visio 2003-2010 Drawing</vt:lpstr>
      <vt:lpstr>  Τεχνολογίες διαχείρισης ανοικτών στατιστικών δεδομένων   Ευθύμιος Ταμπούρης, Αν. Καθηγητής ΠαΜακ, tambouris@uom.gr Ευάγγελος Καλαμπόκης, Υπ. Διδάκτορας ΠαΜακ, ekal@uom.gr Κωνσταντίνος Ταραμπάνης, Καθηγητής ΠαΜακ, kat@uom.gr</vt:lpstr>
      <vt:lpstr>Πίνακας Περιεχομένων</vt:lpstr>
      <vt:lpstr>Ανοιχτά Κυβερνητικά Δεδομένα (Open Government Data)</vt:lpstr>
      <vt:lpstr>1. Κατανοώντας τα Ανοιχτά Κυβερνητικά Δεδομένα: Ταξινόμηση</vt:lpstr>
      <vt:lpstr>2. A Stage Model for OGD + OSMD</vt:lpstr>
      <vt:lpstr>3. Κατανοώντας τα Ανοιχτά Δεδομένα Κοινωνικών Δικτύων: Πλαίσιο Ανάλυσης</vt:lpstr>
      <vt:lpstr>Πρόβλημα</vt:lpstr>
      <vt:lpstr>Πίνακας Περιεχομένων</vt:lpstr>
      <vt:lpstr>Εστίαση</vt:lpstr>
      <vt:lpstr>Στόχος</vt:lpstr>
      <vt:lpstr>Πίνακας Περιεχομένων</vt:lpstr>
      <vt:lpstr>Κύκλος Ζωής Συνδεδεμένων Στατιστικών Δεδομένων</vt:lpstr>
      <vt:lpstr>Πίνακας Περιεχομένων</vt:lpstr>
      <vt:lpstr>OpenCube Toolkit</vt:lpstr>
      <vt:lpstr>Εργαλεία δημιουργίας κύβων</vt:lpstr>
      <vt:lpstr>Αξιοποίηση: OpenCube browser</vt:lpstr>
      <vt:lpstr>Αξιοποίηση: OpenCube MapView</vt:lpstr>
      <vt:lpstr>Αξιοποίηση: Σύνδεση με R</vt:lpstr>
      <vt:lpstr>Αξιοποίηση: Άλλες οπτικοποιήσεις</vt:lpstr>
      <vt:lpstr>Εφαρμογές</vt:lpstr>
      <vt:lpstr>Πίνακας Περιεχομένων</vt:lpstr>
      <vt:lpstr>Συμπεράσματα</vt:lpstr>
      <vt:lpstr>Σας 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2014-10-19T05:30:11Z</dcterms:created>
  <dcterms:modified xsi:type="dcterms:W3CDTF">2015-05-07T14:07:24Z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