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pn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9.jpg" ContentType="image/jpeg"/>
  <Override PartName="/ppt/media/image10.jpg" ContentType="image/jpeg"/>
  <Override PartName="/ppt/notesSlides/notesSlide2.xml" ContentType="application/vnd.openxmlformats-officedocument.presentationml.notesSlide+xml"/>
  <Override PartName="/ppt/media/image1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489" r:id="rId2"/>
    <p:sldId id="491" r:id="rId3"/>
    <p:sldId id="499" r:id="rId4"/>
    <p:sldId id="506" r:id="rId5"/>
    <p:sldId id="521" r:id="rId6"/>
    <p:sldId id="513" r:id="rId7"/>
    <p:sldId id="522" r:id="rId8"/>
    <p:sldId id="523" r:id="rId9"/>
    <p:sldId id="509" r:id="rId10"/>
    <p:sldId id="524" r:id="rId11"/>
    <p:sldId id="515" r:id="rId12"/>
    <p:sldId id="520" r:id="rId13"/>
    <p:sldId id="525" r:id="rId14"/>
    <p:sldId id="518" r:id="rId15"/>
    <p:sldId id="514" r:id="rId16"/>
    <p:sldId id="517" r:id="rId17"/>
    <p:sldId id="516" r:id="rId18"/>
  </p:sldIdLst>
  <p:sldSz cx="9144000" cy="6858000" type="screen4x3"/>
  <p:notesSz cx="6883400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EAEAEA"/>
    <a:srgbClr val="82FF5B"/>
    <a:srgbClr val="FFB84F"/>
    <a:srgbClr val="CCCC00"/>
    <a:srgbClr val="FFFF99"/>
    <a:srgbClr val="FFFF66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6" d="100"/>
          <a:sy n="166" d="100"/>
        </p:scale>
        <p:origin x="-16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defTabSz="958850">
              <a:defRPr sz="13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900" y="0"/>
            <a:ext cx="29829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520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05350"/>
            <a:ext cx="550545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829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defTabSz="958850">
              <a:defRPr sz="13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900" y="9409113"/>
            <a:ext cx="29829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/>
            </a:lvl1pPr>
          </a:lstStyle>
          <a:p>
            <a:fld id="{B8471F02-B050-4F9E-ABDD-D904FB4C7714}" type="slidenum">
              <a:rPr lang="x-none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5535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A91B353-B98B-4A97-8917-AB07EB08DEC0}" type="slidenum">
              <a:rPr lang="en-GB" sz="1300">
                <a:cs typeface="Arial" pitchFamily="34" charset="0"/>
              </a:rPr>
              <a:pPr eaLnBrk="1" hangingPunct="1"/>
              <a:t>2</a:t>
            </a:fld>
            <a:endParaRPr lang="en-GB" sz="1300">
              <a:cs typeface="Arial" pitchFamily="34" charset="0"/>
            </a:endParaRPr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3898900" y="9412288"/>
            <a:ext cx="29813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0846" tIns="47240" rIns="90846" bIns="47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ts val="300"/>
              </a:spcBef>
              <a:buFont typeface="Tahoma" pitchFamily="34" charset="0"/>
              <a:buChar char="•"/>
            </a:pPr>
            <a:fld id="{08DA5E9C-0050-4D33-9D76-D5D53498F728}" type="slidenum">
              <a:rPr lang="en-GB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pPr algn="r" eaLnBrk="1" hangingPunct="1">
                <a:spcBef>
                  <a:spcPts val="300"/>
                </a:spcBef>
                <a:buFont typeface="Tahoma" pitchFamily="34" charset="0"/>
                <a:buChar char="•"/>
              </a:pPr>
              <a:t>2</a:t>
            </a:fld>
            <a:endParaRPr lang="en-GB" sz="12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990600" y="742950"/>
            <a:ext cx="4903788" cy="37131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2300" tIns="46150" rIns="92300" bIns="4615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Text Box 3"/>
          <p:cNvSpPr>
            <a:spLocks noGrp="1" noChangeArrowheads="1"/>
          </p:cNvSpPr>
          <p:nvPr>
            <p:ph type="body"/>
          </p:nvPr>
        </p:nvSpPr>
        <p:spPr>
          <a:xfrm>
            <a:off x="919163" y="4703763"/>
            <a:ext cx="5041900" cy="4457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30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CF575-AAA5-7F40-930B-7882F90CE0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71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grid"/>
          <p:cNvPicPr>
            <a:picLocks noChangeAspect="1" noChangeArrowheads="1"/>
          </p:cNvPicPr>
          <p:nvPr userDrawn="1"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8" t="50856"/>
          <a:stretch>
            <a:fillRect/>
          </a:stretch>
        </p:blipFill>
        <p:spPr bwMode="auto">
          <a:xfrm>
            <a:off x="7188200" y="6583363"/>
            <a:ext cx="19605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3" descr="grid"/>
          <p:cNvPicPr>
            <a:picLocks noChangeAspect="1" noChangeArrowheads="1"/>
          </p:cNvPicPr>
          <p:nvPr userDrawn="1"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13"/>
          <a:stretch>
            <a:fillRect/>
          </a:stretch>
        </p:blipFill>
        <p:spPr bwMode="auto">
          <a:xfrm>
            <a:off x="0" y="6583363"/>
            <a:ext cx="72104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"/>
          <p:cNvGrpSpPr>
            <a:grpSpLocks/>
          </p:cNvGrpSpPr>
          <p:nvPr userDrawn="1"/>
        </p:nvGrpSpPr>
        <p:grpSpPr bwMode="auto">
          <a:xfrm>
            <a:off x="0" y="0"/>
            <a:ext cx="9148763" cy="2103438"/>
            <a:chOff x="0" y="0"/>
            <a:chExt cx="9148763" cy="2286000"/>
          </a:xfrm>
        </p:grpSpPr>
        <p:pic>
          <p:nvPicPr>
            <p:cNvPr id="5" name="Picture 11" descr="gri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141"/>
            <a:stretch>
              <a:fillRect/>
            </a:stretch>
          </p:blipFill>
          <p:spPr bwMode="auto">
            <a:xfrm>
              <a:off x="0" y="0"/>
              <a:ext cx="7210425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2" descr="gri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7725" y="0"/>
              <a:ext cx="1951038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042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r">
              <a:defRPr/>
            </a:lvl1pPr>
          </a:lstStyle>
          <a:p>
            <a:fld id="{F590C984-A362-4773-BCB4-7567A470A7AA}" type="slidenum">
              <a:rPr lang="en-US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752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r">
              <a:defRPr/>
            </a:lvl1pPr>
          </a:lstStyle>
          <a:p>
            <a:fld id="{47F43014-42D7-4AA4-9BD1-7983689569ED}" type="slidenum">
              <a:rPr lang="en-US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350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99942" y="6437313"/>
            <a:ext cx="790575" cy="330200"/>
          </a:xfr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r">
              <a:defRPr/>
            </a:lvl1pPr>
          </a:lstStyle>
          <a:p>
            <a:fld id="{04EC8A17-581C-44D5-BB30-F042502FEAD2}" type="slidenum">
              <a:rPr lang="en-US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9517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r">
              <a:defRPr/>
            </a:lvl1pPr>
          </a:lstStyle>
          <a:p>
            <a:fld id="{04EC8A17-581C-44D5-BB30-F042502FEAD2}" type="slidenum">
              <a:rPr lang="en-US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2574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r">
              <a:defRPr/>
            </a:lvl1pPr>
          </a:lstStyle>
          <a:p>
            <a:fld id="{990E1F4B-9EFF-48AE-AFE6-B6E484DB08F7}" type="slidenum">
              <a:rPr lang="en-US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3365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r">
              <a:defRPr/>
            </a:lvl1pPr>
          </a:lstStyle>
          <a:p>
            <a:fld id="{2EDE204C-120D-4A42-95D9-57E8A4FF26D7}" type="slidenum">
              <a:rPr lang="en-US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913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r">
              <a:defRPr/>
            </a:lvl1pPr>
          </a:lstStyle>
          <a:p>
            <a:fld id="{BCCB4BD8-23F3-4AC3-B56B-F1B2E44ECD13}" type="slidenum">
              <a:rPr lang="en-US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818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r">
              <a:defRPr/>
            </a:lvl1pPr>
          </a:lstStyle>
          <a:p>
            <a:fld id="{22006A67-A68E-4E8B-A717-575EE5976AB1}" type="slidenum">
              <a:rPr lang="en-US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878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r">
              <a:defRPr/>
            </a:lvl1pPr>
          </a:lstStyle>
          <a:p>
            <a:fld id="{DC53699E-B209-469F-B0C2-E566867AE631}" type="slidenum">
              <a:rPr lang="en-US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171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r">
              <a:defRPr/>
            </a:lvl1pPr>
          </a:lstStyle>
          <a:p>
            <a:fld id="{1EAE4D26-74F4-4250-900C-223FC32E096C}" type="slidenum">
              <a:rPr lang="en-US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155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0" y="0"/>
            <a:ext cx="9144000" cy="10906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27" name="Picture 13" descr="grid"/>
          <p:cNvPicPr>
            <a:picLocks noChangeAspect="1" noChangeArrowheads="1"/>
          </p:cNvPicPr>
          <p:nvPr userDrawn="1"/>
        </p:nvPicPr>
        <p:blipFill>
          <a:blip r:embed="rId1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01"/>
          <a:stretch>
            <a:fillRect/>
          </a:stretch>
        </p:blipFill>
        <p:spPr bwMode="auto">
          <a:xfrm>
            <a:off x="0" y="6437313"/>
            <a:ext cx="72104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7488"/>
            <a:ext cx="82296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1113"/>
            <a:ext cx="8229600" cy="504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pic>
        <p:nvPicPr>
          <p:cNvPr id="1030" name="Picture 12" descr="grid"/>
          <p:cNvPicPr>
            <a:picLocks noChangeAspect="1" noChangeArrowheads="1"/>
          </p:cNvPicPr>
          <p:nvPr userDrawn="1"/>
        </p:nvPicPr>
        <p:blipFill>
          <a:blip r:embed="rId1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71"/>
          <a:stretch>
            <a:fillRect/>
          </a:stretch>
        </p:blipFill>
        <p:spPr bwMode="auto">
          <a:xfrm>
            <a:off x="7197725" y="6437313"/>
            <a:ext cx="19510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99942" y="6437313"/>
            <a:ext cx="7905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2000" b="1">
                <a:solidFill>
                  <a:srgbClr val="4D4D4D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C85461BC-2F01-4D61-8A69-6D2474635E11}" type="slidenum">
              <a:rPr lang="en-US"/>
              <a:pPr/>
              <a:t>‹#›</a:t>
            </a:fld>
            <a:endParaRPr lang="en-GB" dirty="0">
              <a:cs typeface="+mn-cs"/>
            </a:endParaRPr>
          </a:p>
        </p:txBody>
      </p:sp>
      <p:sp>
        <p:nvSpPr>
          <p:cNvPr id="11" name="Shape 119"/>
          <p:cNvSpPr txBox="1">
            <a:spLocks noChangeArrowheads="1"/>
          </p:cNvSpPr>
          <p:nvPr userDrawn="1"/>
        </p:nvSpPr>
        <p:spPr bwMode="auto">
          <a:xfrm>
            <a:off x="0" y="6407678"/>
            <a:ext cx="75438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00" b="1" kern="1200" dirty="0" smtClean="0">
                <a:solidFill>
                  <a:srgbClr val="5F5F5F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rPr>
              <a:t>A Platform for Multi-sensor Analysis and Intelligent Decision Making for Supporting People with Dementia </a:t>
            </a:r>
          </a:p>
          <a:p>
            <a:pPr eaLnBrk="1" hangingPunct="1"/>
            <a:r>
              <a:rPr lang="en-GB" sz="1300" b="1" dirty="0" smtClean="0">
                <a:solidFill>
                  <a:srgbClr val="5F5F5F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Technology </a:t>
            </a:r>
            <a:r>
              <a:rPr lang="en-GB" sz="1300" b="1" dirty="0">
                <a:solidFill>
                  <a:srgbClr val="5F5F5F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Forum </a:t>
            </a:r>
            <a:r>
              <a:rPr lang="en-GB" sz="1300" b="1" dirty="0" smtClean="0">
                <a:solidFill>
                  <a:srgbClr val="5F5F5F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2015 </a:t>
            </a:r>
            <a:r>
              <a:rPr lang="en-GB" sz="1300" b="1" dirty="0">
                <a:solidFill>
                  <a:srgbClr val="5F5F5F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– CERTH, </a:t>
            </a:r>
            <a:r>
              <a:rPr lang="en-GB" sz="1300" b="1" dirty="0" smtClean="0">
                <a:solidFill>
                  <a:srgbClr val="5F5F5F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May 2015</a:t>
            </a:r>
            <a:endParaRPr lang="en-GB" sz="1300" b="1" dirty="0">
              <a:solidFill>
                <a:srgbClr val="5F5F5F"/>
              </a:solidFill>
              <a:latin typeface="Calibri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emcarehome.ddns.net/demaware2/home/trends.php" TargetMode="External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ikom@iti.gr" TargetMode="External"/><Relationship Id="rId3" Type="http://schemas.openxmlformats.org/officeDocument/2006/relationships/hyperlink" Target="http://mklab.iti.gr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ChangeArrowheads="1"/>
          </p:cNvSpPr>
          <p:nvPr/>
        </p:nvSpPr>
        <p:spPr bwMode="auto">
          <a:xfrm>
            <a:off x="503238" y="5880100"/>
            <a:ext cx="5834062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GB" sz="1400" dirty="0">
                <a:solidFill>
                  <a:srgbClr val="5F5F5F"/>
                </a:solidFill>
                <a:latin typeface="Calibri" pitchFamily="34" charset="0"/>
              </a:rPr>
              <a:t>Technology Forum </a:t>
            </a:r>
            <a:r>
              <a:rPr lang="en-GB" sz="1400" dirty="0" smtClean="0">
                <a:solidFill>
                  <a:srgbClr val="5F5F5F"/>
                </a:solidFill>
                <a:latin typeface="Calibri" pitchFamily="34" charset="0"/>
              </a:rPr>
              <a:t>2015</a:t>
            </a:r>
            <a:endParaRPr lang="en-GB" sz="1400" dirty="0">
              <a:solidFill>
                <a:srgbClr val="5F5F5F"/>
              </a:solidFill>
              <a:latin typeface="Calibri" pitchFamily="34" charset="0"/>
            </a:endParaRP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GB" sz="1400" dirty="0">
                <a:solidFill>
                  <a:srgbClr val="5F5F5F"/>
                </a:solidFill>
                <a:latin typeface="Calibri" pitchFamily="34" charset="0"/>
              </a:rPr>
              <a:t>Thessaloniki, </a:t>
            </a:r>
            <a:r>
              <a:rPr lang="en-GB" sz="1400" dirty="0" smtClean="0">
                <a:solidFill>
                  <a:srgbClr val="5F5F5F"/>
                </a:solidFill>
                <a:latin typeface="Calibri" pitchFamily="34" charset="0"/>
              </a:rPr>
              <a:t>8 May 2015</a:t>
            </a:r>
            <a:endParaRPr lang="en-GB" sz="1400" dirty="0">
              <a:solidFill>
                <a:srgbClr val="5F5F5F"/>
              </a:solidFill>
              <a:latin typeface="Calibri" pitchFamily="34" charset="0"/>
            </a:endParaRPr>
          </a:p>
        </p:txBody>
      </p:sp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488950" y="2724150"/>
            <a:ext cx="831672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2800" b="1" dirty="0" smtClean="0">
                <a:latin typeface="Calibri" pitchFamily="34" charset="0"/>
              </a:rPr>
              <a:t>A Platform for Multi-sensor </a:t>
            </a:r>
            <a:r>
              <a:rPr lang="en-GB" sz="2800" b="1" dirty="0">
                <a:latin typeface="Calibri" pitchFamily="34" charset="0"/>
              </a:rPr>
              <a:t>Analysis and Intelligent Decision Making for Supporting People with Dementia </a:t>
            </a:r>
            <a:endParaRPr lang="en-GB" sz="2800" b="1" dirty="0" smtClean="0">
              <a:latin typeface="Calibri" pitchFamily="34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GB" sz="2000" dirty="0" err="1" smtClean="0">
                <a:solidFill>
                  <a:srgbClr val="4D4D4D"/>
                </a:solidFill>
                <a:latin typeface="Calibri" pitchFamily="34" charset="0"/>
              </a:rPr>
              <a:t>Ioannis</a:t>
            </a:r>
            <a:r>
              <a:rPr lang="en-GB" sz="2000" dirty="0" smtClean="0">
                <a:solidFill>
                  <a:srgbClr val="4D4D4D"/>
                </a:solidFill>
                <a:latin typeface="Calibri" pitchFamily="34" charset="0"/>
              </a:rPr>
              <a:t> </a:t>
            </a:r>
            <a:r>
              <a:rPr lang="en-GB" sz="2000" dirty="0" err="1" smtClean="0">
                <a:solidFill>
                  <a:srgbClr val="4D4D4D"/>
                </a:solidFill>
                <a:latin typeface="Calibri" pitchFamily="34" charset="0"/>
              </a:rPr>
              <a:t>Kompatsiaris</a:t>
            </a:r>
            <a:endParaRPr lang="en-GB" sz="2000" dirty="0">
              <a:solidFill>
                <a:srgbClr val="4D4D4D"/>
              </a:solidFill>
              <a:latin typeface="Calibri" pitchFamily="34" charset="0"/>
            </a:endParaRPr>
          </a:p>
          <a:p>
            <a:pPr eaLnBrk="1" hangingPunct="1"/>
            <a:r>
              <a:rPr lang="en-GB" sz="1800" dirty="0">
                <a:solidFill>
                  <a:srgbClr val="4D4D4D"/>
                </a:solidFill>
                <a:latin typeface="Calibri" pitchFamily="34" charset="0"/>
              </a:rPr>
              <a:t>Information Technologies Institute (ITI)</a:t>
            </a:r>
          </a:p>
          <a:p>
            <a:pPr eaLnBrk="1" hangingPunct="1"/>
            <a:r>
              <a:rPr lang="en-GB" sz="1800" dirty="0">
                <a:solidFill>
                  <a:srgbClr val="4D4D4D"/>
                </a:solidFill>
                <a:latin typeface="Calibri" pitchFamily="34" charset="0"/>
              </a:rPr>
              <a:t>Centre for Research &amp; Technologies Hellas (CERTH)</a:t>
            </a:r>
          </a:p>
        </p:txBody>
      </p:sp>
      <p:pic>
        <p:nvPicPr>
          <p:cNvPr id="15363" name="Picture 19" descr="http://www.glocal-project.eu/sites/all/modules/filemanager/files/General_Logos/it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122238"/>
            <a:ext cx="1852612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488"/>
            <a:ext cx="8366760" cy="650875"/>
          </a:xfrm>
        </p:spPr>
        <p:txBody>
          <a:bodyPr>
            <a:normAutofit fontScale="90000"/>
          </a:bodyPr>
          <a:lstStyle/>
          <a:p>
            <a:r>
              <a:rPr lang="en-GB" dirty="0"/>
              <a:t>Context-based Multi-sensor Fusion and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C8A17-581C-44D5-BB30-F042502FEAD2}" type="slidenum">
              <a:rPr lang="en-US" smtClean="0"/>
              <a:pPr/>
              <a:t>10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978409"/>
            <a:ext cx="8366760" cy="2542031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Objective:</a:t>
            </a:r>
            <a:r>
              <a:rPr lang="en-GB" dirty="0" smtClean="0"/>
              <a:t> Fusion </a:t>
            </a:r>
            <a:r>
              <a:rPr lang="en-US" altLang="en-US" dirty="0" smtClean="0"/>
              <a:t>of </a:t>
            </a:r>
            <a:r>
              <a:rPr lang="en-US" altLang="en-US" dirty="0"/>
              <a:t>information coming from heterogeneous sources </a:t>
            </a:r>
            <a:r>
              <a:rPr lang="en-GB" dirty="0"/>
              <a:t>in order to derive high-level interpretations of the behaviour of the </a:t>
            </a:r>
            <a:r>
              <a:rPr lang="en-GB" dirty="0" smtClean="0"/>
              <a:t>person</a:t>
            </a:r>
          </a:p>
          <a:p>
            <a:r>
              <a:rPr lang="en-GB" b="1" dirty="0" smtClean="0"/>
              <a:t>Our approach:</a:t>
            </a:r>
            <a:r>
              <a:rPr lang="en-GB" dirty="0" smtClean="0"/>
              <a:t> Knowledge-driven semantic segmentation and classification of context</a:t>
            </a:r>
          </a:p>
          <a:p>
            <a:pPr lvl="1"/>
            <a:r>
              <a:rPr lang="en-GB" dirty="0" smtClean="0"/>
              <a:t>Combination of SPARQL and OWL 2 meta-modelling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4" y="3283380"/>
            <a:ext cx="5294376" cy="309757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309741"/>
              </p:ext>
            </p:extLst>
          </p:nvPr>
        </p:nvGraphicFramePr>
        <p:xfrm>
          <a:off x="5737606" y="3859450"/>
          <a:ext cx="3022346" cy="210243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69434"/>
                <a:gridCol w="780479"/>
                <a:gridCol w="772433"/>
              </a:tblGrid>
              <a:tr h="2553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ADL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TPR%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PPV%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3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Prepare Drug Box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92.00%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88.46%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3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Make Phone Call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89.29%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96.15%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3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Watch TV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84.00%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95.45%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3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Water the plant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80.00%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95.24%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1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Read Article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95.83%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85.19%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096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09723" y="6627094"/>
            <a:ext cx="718908" cy="300267"/>
          </a:xfrm>
        </p:spPr>
        <p:txBody>
          <a:bodyPr/>
          <a:lstStyle/>
          <a:p>
            <a:fld id="{04EC8A17-581C-44D5-BB30-F042502FEAD2}" type="slidenum">
              <a:rPr lang="en-US" smtClean="0"/>
              <a:pPr/>
              <a:t>11</a:t>
            </a:fld>
            <a:endParaRPr lang="en-GB" dirty="0"/>
          </a:p>
        </p:txBody>
      </p:sp>
      <p:pic>
        <p:nvPicPr>
          <p:cNvPr id="1026" name="Picture 2" descr="C:\Users\akarakos\Desktop\perfectSleepInterrup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6" y="86218"/>
            <a:ext cx="7235639" cy="315915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karakos\Desktop\TV_and_Sleep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91" y="2253132"/>
            <a:ext cx="6927844" cy="282961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4134" y="5082751"/>
            <a:ext cx="8114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Patient improvements </a:t>
            </a:r>
            <a:r>
              <a:rPr lang="en-US" b="1" dirty="0">
                <a:latin typeface="+mj-lt"/>
              </a:rPr>
              <a:t>based on </a:t>
            </a:r>
            <a:r>
              <a:rPr lang="en-US" b="1" dirty="0" smtClean="0">
                <a:latin typeface="+mj-lt"/>
              </a:rPr>
              <a:t>sensor </a:t>
            </a:r>
            <a:r>
              <a:rPr lang="en-US" b="1" dirty="0">
                <a:latin typeface="+mj-lt"/>
              </a:rPr>
              <a:t>feedback and </a:t>
            </a:r>
            <a:r>
              <a:rPr lang="en-US" b="1" dirty="0" smtClean="0">
                <a:latin typeface="+mj-lt"/>
              </a:rPr>
              <a:t>monitoring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Sleep quality: Less night sleep interruptions</a:t>
            </a:r>
            <a:r>
              <a:rPr lang="el-GR" sz="1600" dirty="0" smtClean="0">
                <a:latin typeface="+mj-lt"/>
              </a:rPr>
              <a:t> (</a:t>
            </a:r>
            <a:r>
              <a:rPr lang="en-US" sz="1600" dirty="0" smtClean="0">
                <a:latin typeface="+mj-lt"/>
              </a:rPr>
              <a:t>sleep, presence and motion sensors)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Sleep </a:t>
            </a:r>
            <a:r>
              <a:rPr lang="en-US" sz="1600" dirty="0">
                <a:latin typeface="+mj-lt"/>
              </a:rPr>
              <a:t>quality: </a:t>
            </a:r>
            <a:r>
              <a:rPr lang="en-US" sz="1600" dirty="0" smtClean="0">
                <a:latin typeface="+mj-lt"/>
              </a:rPr>
              <a:t>Less TV watching lead to more sleep (sleep and plug sensors)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Daily routine:  Active Participation in ADLs (full set of sensors)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7985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Lab pilots</a:t>
            </a:r>
          </a:p>
          <a:p>
            <a:pPr lvl="1"/>
            <a:r>
              <a:rPr lang="en-US" dirty="0" smtClean="0"/>
              <a:t>Nice: </a:t>
            </a:r>
            <a:r>
              <a:rPr lang="en-GB" dirty="0" smtClean="0"/>
              <a:t>105 participants (ambient and wearable camera, microphone, activity sensor)</a:t>
            </a:r>
            <a:endParaRPr lang="en-US" dirty="0" smtClean="0"/>
          </a:p>
          <a:p>
            <a:pPr lvl="1"/>
            <a:r>
              <a:rPr lang="en-US" dirty="0" smtClean="0"/>
              <a:t>Thessaloniki: 74 participants</a:t>
            </a:r>
            <a:r>
              <a:rPr lang="en-GB" dirty="0"/>
              <a:t> (</a:t>
            </a:r>
            <a:r>
              <a:rPr lang="en-GB" dirty="0" smtClean="0"/>
              <a:t>ambient, </a:t>
            </a:r>
            <a:r>
              <a:rPr lang="en-GB" dirty="0"/>
              <a:t>microphone, </a:t>
            </a:r>
            <a:r>
              <a:rPr lang="en-GB" dirty="0" smtClean="0"/>
              <a:t>activity, motion and plug sensors)</a:t>
            </a:r>
            <a:endParaRPr lang="en-US" dirty="0" smtClean="0"/>
          </a:p>
          <a:p>
            <a:pPr lvl="1"/>
            <a:r>
              <a:rPr lang="en-US" dirty="0" smtClean="0"/>
              <a:t>Preliminary results: </a:t>
            </a:r>
            <a:r>
              <a:rPr lang="en-GB" dirty="0" smtClean="0"/>
              <a:t>the </a:t>
            </a:r>
            <a:r>
              <a:rPr lang="en-GB" dirty="0"/>
              <a:t>system can be used to differentiate between the different severity stages of dementia, from the early pre-demented on to more severe </a:t>
            </a:r>
            <a:r>
              <a:rPr lang="en-GB" dirty="0" smtClean="0"/>
              <a:t>stages</a:t>
            </a:r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Home pilots </a:t>
            </a:r>
          </a:p>
          <a:p>
            <a:pPr lvl="1"/>
            <a:r>
              <a:rPr lang="en-US" dirty="0" smtClean="0"/>
              <a:t>Dublin: 6 participants (</a:t>
            </a:r>
            <a:r>
              <a:rPr lang="en-GB" dirty="0"/>
              <a:t>wearable </a:t>
            </a:r>
            <a:r>
              <a:rPr lang="en-GB" dirty="0" smtClean="0"/>
              <a:t>camera, </a:t>
            </a:r>
            <a:r>
              <a:rPr lang="en-US" dirty="0" smtClean="0"/>
              <a:t>sleep and activity sensors)</a:t>
            </a:r>
          </a:p>
          <a:p>
            <a:pPr lvl="1"/>
            <a:r>
              <a:rPr lang="en-US" dirty="0" smtClean="0"/>
              <a:t>Thessaloniki: 2 participants (full set of sensors)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Nursing home pilots</a:t>
            </a:r>
          </a:p>
          <a:p>
            <a:pPr lvl="1"/>
            <a:r>
              <a:rPr lang="en-US" dirty="0"/>
              <a:t>Lulea: 4 users </a:t>
            </a:r>
            <a:r>
              <a:rPr lang="en-US" dirty="0" smtClean="0"/>
              <a:t>in </a:t>
            </a:r>
            <a:r>
              <a:rPr lang="en-US" dirty="0"/>
              <a:t>2 </a:t>
            </a:r>
            <a:r>
              <a:rPr lang="en-US" dirty="0" smtClean="0"/>
              <a:t>nursing homes (sleep and activity sensors)</a:t>
            </a:r>
          </a:p>
          <a:p>
            <a:pPr lvl="1"/>
            <a:r>
              <a:rPr lang="en-US" dirty="0" smtClean="0"/>
              <a:t>Nice: 2 people in 2 nursing homes (ambient camera and activity sensor)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C8A17-581C-44D5-BB30-F042502FEAD2}" type="slidenum">
              <a:rPr lang="en-US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761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Socio-economical benefits</a:t>
            </a:r>
          </a:p>
          <a:p>
            <a:pPr lvl="1"/>
            <a:r>
              <a:rPr lang="en-US" dirty="0" smtClean="0"/>
              <a:t>Not biased and objective clinical assessment</a:t>
            </a:r>
          </a:p>
          <a:p>
            <a:pPr lvl="1"/>
            <a:r>
              <a:rPr lang="en-US" dirty="0" smtClean="0"/>
              <a:t>24/7 </a:t>
            </a:r>
            <a:r>
              <a:rPr lang="en-US" dirty="0" err="1" smtClean="0"/>
              <a:t>personalised</a:t>
            </a:r>
            <a:r>
              <a:rPr lang="en-US" dirty="0" smtClean="0"/>
              <a:t> feedback and support to patients</a:t>
            </a:r>
          </a:p>
          <a:p>
            <a:pPr lvl="1"/>
            <a:r>
              <a:rPr lang="en-US" dirty="0" smtClean="0"/>
              <a:t>Delay hospitalization</a:t>
            </a:r>
          </a:p>
          <a:p>
            <a:pPr lvl="1"/>
            <a:r>
              <a:rPr lang="en-US" dirty="0" smtClean="0"/>
              <a:t>Reduce healthcare costs</a:t>
            </a:r>
          </a:p>
          <a:p>
            <a:pPr lvl="1"/>
            <a:r>
              <a:rPr lang="en-US" dirty="0" smtClean="0"/>
              <a:t>Enhance feeling of security both for patients and their families</a:t>
            </a:r>
          </a:p>
          <a:p>
            <a:pPr lvl="1"/>
            <a:r>
              <a:rPr lang="en-US" dirty="0" smtClean="0"/>
              <a:t>Improve cognitive and physical condition of patients</a:t>
            </a:r>
          </a:p>
          <a:p>
            <a:r>
              <a:rPr lang="en-US" dirty="0" smtClean="0"/>
              <a:t>Customizable </a:t>
            </a:r>
            <a:r>
              <a:rPr lang="en-US" dirty="0"/>
              <a:t>and adaptable to any AAL environment, sensor set and target group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C8A17-581C-44D5-BB30-F042502FEAD2}" type="slidenum">
              <a:rPr lang="en-US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7038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4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033713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GB" sz="3600" smtClean="0"/>
              <a:t>Thank you for your attention!</a:t>
            </a:r>
          </a:p>
          <a:p>
            <a:pPr marL="0" indent="0" algn="ctr">
              <a:buFontTx/>
              <a:buNone/>
            </a:pPr>
            <a:r>
              <a:rPr lang="en-GB" sz="3600" smtClean="0">
                <a:hlinkClick r:id="rId2"/>
              </a:rPr>
              <a:t>ikom@iti.gr</a:t>
            </a:r>
            <a:endParaRPr lang="en-GB" sz="3600" smtClean="0"/>
          </a:p>
          <a:p>
            <a:pPr marL="0" indent="0" algn="ctr">
              <a:buFontTx/>
              <a:buNone/>
            </a:pPr>
            <a:r>
              <a:rPr lang="en-GB" sz="3600" smtClean="0">
                <a:hlinkClick r:id="rId3"/>
              </a:rPr>
              <a:t>http://mklab.iti.gr</a:t>
            </a:r>
            <a:r>
              <a:rPr lang="en-GB" sz="36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7531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Systems Visualizations and Interfaces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dirty="0"/>
              <a:t>Clinician is able to</a:t>
            </a:r>
            <a:r>
              <a:rPr lang="el-GR" dirty="0"/>
              <a:t> </a:t>
            </a:r>
            <a:r>
              <a:rPr lang="en-US" dirty="0"/>
              <a:t>monitor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/>
              <a:t>Sensors recordings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/>
              <a:t>Analysis results (e.g. completed </a:t>
            </a:r>
            <a:r>
              <a:rPr lang="en-US" dirty="0" smtClean="0"/>
              <a:t>activities) from </a:t>
            </a:r>
            <a:r>
              <a:rPr lang="en-US" dirty="0"/>
              <a:t>the current or previous dates/periods</a:t>
            </a:r>
          </a:p>
          <a:p>
            <a:pPr>
              <a:buFont typeface="Wingdings" charset="0"/>
              <a:buChar char="§"/>
              <a:defRPr/>
            </a:pPr>
            <a:endParaRPr lang="en-US" dirty="0" smtClean="0"/>
          </a:p>
          <a:p>
            <a:pPr>
              <a:buFont typeface="Wingdings" charset="0"/>
              <a:buChar char="§"/>
              <a:defRPr/>
            </a:pPr>
            <a:r>
              <a:rPr lang="en-US" dirty="0" smtClean="0"/>
              <a:t>Patient </a:t>
            </a:r>
            <a:r>
              <a:rPr lang="en-US" dirty="0"/>
              <a:t>is able to read messages-prompts-advices-guidelines </a:t>
            </a:r>
            <a:r>
              <a:rPr lang="en-US" dirty="0" smtClean="0"/>
              <a:t>that come from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/>
              <a:t>the </a:t>
            </a:r>
            <a:r>
              <a:rPr lang="en-US" dirty="0"/>
              <a:t>system </a:t>
            </a:r>
            <a:endParaRPr lang="en-US" dirty="0" smtClean="0"/>
          </a:p>
          <a:p>
            <a:pPr lvl="1">
              <a:buFont typeface="Wingdings" charset="0"/>
              <a:buChar char="§"/>
              <a:defRPr/>
            </a:pPr>
            <a:r>
              <a:rPr lang="en-US" dirty="0" smtClean="0"/>
              <a:t>clinician 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C8A17-581C-44D5-BB30-F042502FEAD2}" type="slidenum">
              <a:rPr lang="en-US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64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Suggested </a:t>
            </a:r>
            <a:r>
              <a:rPr lang="en-US" altLang="en-US" dirty="0" smtClean="0">
                <a:ea typeface="ＭＳ Ｐゴシック" pitchFamily="34" charset="-128"/>
              </a:rPr>
              <a:t>Interventions (</a:t>
            </a:r>
            <a:r>
              <a:rPr lang="en-US" altLang="en-US" dirty="0" err="1" smtClean="0">
                <a:ea typeface="ＭＳ Ｐゴシック" pitchFamily="34" charset="-128"/>
              </a:rPr>
              <a:t>e.g</a:t>
            </a:r>
            <a:r>
              <a:rPr lang="en-US" altLang="en-US" dirty="0">
                <a:ea typeface="ＭＳ Ｐゴシック" pitchFamily="34" charset="-128"/>
              </a:rPr>
              <a:t>)</a:t>
            </a:r>
            <a:endParaRPr lang="en-US" altLang="en-US" dirty="0" smtClean="0">
              <a:ea typeface="ＭＳ Ｐゴシック" pitchFamily="34" charset="-128"/>
            </a:endParaRPr>
          </a:p>
          <a:p>
            <a:pPr lvl="1"/>
            <a:r>
              <a:rPr lang="en-US" dirty="0"/>
              <a:t>Gymnastic at home via smart TV every two days</a:t>
            </a:r>
          </a:p>
          <a:p>
            <a:pPr lvl="1"/>
            <a:r>
              <a:rPr lang="en-US" dirty="0" smtClean="0"/>
              <a:t>Ballroom </a:t>
            </a:r>
            <a:r>
              <a:rPr lang="en-US" dirty="0"/>
              <a:t>dance therapy twice a week</a:t>
            </a:r>
          </a:p>
          <a:p>
            <a:pPr lvl="1"/>
            <a:r>
              <a:rPr lang="en-US" dirty="0" smtClean="0"/>
              <a:t>Psychotherapy</a:t>
            </a:r>
            <a:endParaRPr lang="en-US" dirty="0"/>
          </a:p>
          <a:p>
            <a:pPr lvl="1"/>
            <a:r>
              <a:rPr lang="en-US" dirty="0" smtClean="0"/>
              <a:t>Perform </a:t>
            </a:r>
            <a:r>
              <a:rPr lang="en-US" dirty="0"/>
              <a:t>simple daily living activities: such as preparation of daily meals, </a:t>
            </a:r>
            <a:r>
              <a:rPr lang="en-US" dirty="0" smtClean="0"/>
              <a:t>bathing, maintaining their social life, feeling motivated to participate in everyday life, washing dishes, potting flower</a:t>
            </a:r>
            <a:endParaRPr lang="en-US" dirty="0"/>
          </a:p>
          <a:p>
            <a:pPr lvl="1"/>
            <a:r>
              <a:rPr lang="en-US" dirty="0" smtClean="0"/>
              <a:t>Relaxation </a:t>
            </a:r>
            <a:r>
              <a:rPr lang="en-US" dirty="0"/>
              <a:t>exercises and learning techniques of how to manage her </a:t>
            </a:r>
            <a:r>
              <a:rPr lang="en-US" dirty="0" smtClean="0"/>
              <a:t>anxiety</a:t>
            </a:r>
          </a:p>
          <a:p>
            <a:pPr lvl="1"/>
            <a:endParaRPr lang="en-US" dirty="0"/>
          </a:p>
          <a:p>
            <a:r>
              <a:rPr lang="en-US" altLang="en-US" dirty="0">
                <a:ea typeface="ＭＳ Ｐゴシック" pitchFamily="34" charset="-128"/>
              </a:rPr>
              <a:t>Sensor-based intervention compliance and </a:t>
            </a:r>
            <a:r>
              <a:rPr lang="en-US" altLang="en-US" dirty="0" smtClean="0">
                <a:ea typeface="ＭＳ Ｐゴシック" pitchFamily="34" charset="-128"/>
              </a:rPr>
              <a:t>evaluation</a:t>
            </a:r>
          </a:p>
          <a:p>
            <a:pPr lvl="1"/>
            <a:r>
              <a:rPr lang="en-US" altLang="en-US" dirty="0">
                <a:ea typeface="ＭＳ Ｐゴシック" pitchFamily="34" charset="-128"/>
              </a:rPr>
              <a:t>Compliance</a:t>
            </a:r>
          </a:p>
          <a:p>
            <a:pPr lvl="2"/>
            <a:r>
              <a:rPr lang="en-US" altLang="en-US" dirty="0">
                <a:ea typeface="ＭＳ Ｐゴシック" pitchFamily="34" charset="-128"/>
              </a:rPr>
              <a:t>Activities according to weekly schedule</a:t>
            </a:r>
          </a:p>
          <a:p>
            <a:pPr lvl="2"/>
            <a:r>
              <a:rPr lang="en-US" altLang="en-US" dirty="0">
                <a:ea typeface="ＭＳ Ｐゴシック" pitchFamily="34" charset="-128"/>
              </a:rPr>
              <a:t>Gait improvement (camera) from </a:t>
            </a:r>
            <a:r>
              <a:rPr lang="en-US" altLang="en-US" dirty="0" smtClean="0">
                <a:ea typeface="ＭＳ Ｐゴシック" pitchFamily="34" charset="-128"/>
              </a:rPr>
              <a:t>dancing</a:t>
            </a:r>
            <a:endParaRPr lang="en-US" altLang="en-US" dirty="0">
              <a:ea typeface="ＭＳ Ｐゴシック" pitchFamily="34" charset="-128"/>
            </a:endParaRP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Evaluation</a:t>
            </a:r>
            <a:endParaRPr lang="en-US" altLang="en-US" dirty="0">
              <a:ea typeface="ＭＳ Ｐゴシック" pitchFamily="34" charset="-128"/>
            </a:endParaRPr>
          </a:p>
          <a:p>
            <a:pPr lvl="2"/>
            <a:r>
              <a:rPr lang="en-US" altLang="en-US" dirty="0">
                <a:ea typeface="ＭＳ Ｐゴシック" pitchFamily="34" charset="-128"/>
              </a:rPr>
              <a:t>Sleep duration</a:t>
            </a:r>
          </a:p>
          <a:p>
            <a:pPr lvl="2"/>
            <a:r>
              <a:rPr lang="en-US" altLang="en-US" dirty="0">
                <a:ea typeface="ＭＳ Ｐゴシック" pitchFamily="34" charset="-128"/>
              </a:rPr>
              <a:t>Activity records from the wearable sensors</a:t>
            </a:r>
          </a:p>
          <a:p>
            <a:pPr lvl="2"/>
            <a:r>
              <a:rPr lang="en-US" altLang="en-US" dirty="0" smtClean="0">
                <a:ea typeface="ＭＳ Ｐゴシック" pitchFamily="34" charset="-128"/>
              </a:rPr>
              <a:t>Reduce </a:t>
            </a:r>
            <a:r>
              <a:rPr lang="en-US" altLang="en-US" dirty="0">
                <a:ea typeface="ＭＳ Ｐゴシック" pitchFamily="34" charset="-128"/>
              </a:rPr>
              <a:t>the repeated activities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C8A17-581C-44D5-BB30-F042502FEAD2}" type="slidenum">
              <a:rPr lang="en-US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154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Clinical Assessment </a:t>
            </a:r>
          </a:p>
          <a:p>
            <a:r>
              <a:rPr lang="en-US" altLang="en-US" dirty="0">
                <a:ea typeface="ＭＳ Ｐゴシック" pitchFamily="34" charset="-128"/>
              </a:rPr>
              <a:t>Sensor-based support of </a:t>
            </a:r>
            <a:r>
              <a:rPr lang="en-US" altLang="en-US" dirty="0" smtClean="0">
                <a:ea typeface="ＭＳ Ｐゴシック" pitchFamily="34" charset="-128"/>
              </a:rPr>
              <a:t>assessment</a:t>
            </a:r>
          </a:p>
          <a:p>
            <a:pPr lvl="1"/>
            <a:r>
              <a:rPr lang="en-US" dirty="0"/>
              <a:t>Wearable </a:t>
            </a:r>
            <a:r>
              <a:rPr lang="en-US" dirty="0" smtClean="0"/>
              <a:t>and motion door </a:t>
            </a:r>
            <a:r>
              <a:rPr lang="en-US" dirty="0"/>
              <a:t>sensor </a:t>
            </a:r>
            <a:r>
              <a:rPr lang="en-US" dirty="0" smtClean="0"/>
              <a:t>: the </a:t>
            </a:r>
            <a:r>
              <a:rPr lang="en-US" dirty="0"/>
              <a:t>patient doesn’t have interaction and </a:t>
            </a:r>
            <a:r>
              <a:rPr lang="en-US" b="1" dirty="0"/>
              <a:t>social life </a:t>
            </a:r>
          </a:p>
          <a:p>
            <a:pPr lvl="1"/>
            <a:r>
              <a:rPr lang="en-US" dirty="0" smtClean="0"/>
              <a:t>Visual analysis: </a:t>
            </a:r>
            <a:r>
              <a:rPr lang="en-US" dirty="0"/>
              <a:t>problems with </a:t>
            </a:r>
            <a:r>
              <a:rPr lang="en-US" b="1" dirty="0"/>
              <a:t>gait and stability</a:t>
            </a:r>
          </a:p>
          <a:p>
            <a:pPr lvl="1"/>
            <a:r>
              <a:rPr lang="en-US" dirty="0" smtClean="0"/>
              <a:t>Wearable sensors: low </a:t>
            </a:r>
            <a:r>
              <a:rPr lang="en-US" b="1" dirty="0"/>
              <a:t>activity</a:t>
            </a:r>
            <a:r>
              <a:rPr lang="en-US" dirty="0"/>
              <a:t> correlated with the TV plug sensor </a:t>
            </a:r>
          </a:p>
          <a:p>
            <a:pPr lvl="1"/>
            <a:r>
              <a:rPr lang="en-US" dirty="0" smtClean="0"/>
              <a:t>Plug sensors: patient </a:t>
            </a:r>
            <a:r>
              <a:rPr lang="en-US" dirty="0"/>
              <a:t>doesn’t use the iron and vacuum and/or the washing </a:t>
            </a:r>
            <a:r>
              <a:rPr lang="en-US" dirty="0" smtClean="0"/>
              <a:t>machines (</a:t>
            </a:r>
            <a:r>
              <a:rPr lang="en-US" b="1" dirty="0" smtClean="0"/>
              <a:t>activities of daily living (ADL)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Sleep sensor: difficulties </a:t>
            </a:r>
            <a:r>
              <a:rPr lang="en-US" dirty="0"/>
              <a:t>in </a:t>
            </a:r>
            <a:r>
              <a:rPr lang="en-US" b="1" dirty="0"/>
              <a:t>sleep</a:t>
            </a:r>
            <a:r>
              <a:rPr lang="en-US" dirty="0"/>
              <a:t>, palpitations and </a:t>
            </a:r>
            <a:r>
              <a:rPr lang="en-US" b="1" dirty="0"/>
              <a:t>anxiety</a:t>
            </a:r>
            <a:r>
              <a:rPr lang="en-US" dirty="0"/>
              <a:t> </a:t>
            </a:r>
            <a:r>
              <a:rPr lang="en-US" dirty="0" smtClean="0"/>
              <a:t>symptoms</a:t>
            </a:r>
            <a:endParaRPr lang="en-US" dirty="0"/>
          </a:p>
          <a:p>
            <a:pPr lvl="1"/>
            <a:r>
              <a:rPr lang="en-US" dirty="0" smtClean="0"/>
              <a:t>Sleep </a:t>
            </a:r>
            <a:r>
              <a:rPr lang="en-US" dirty="0"/>
              <a:t>sensor data related to wearable sensor data (activity)</a:t>
            </a:r>
          </a:p>
          <a:p>
            <a:pPr lvl="1"/>
            <a:r>
              <a:rPr lang="en-US" dirty="0" smtClean="0"/>
              <a:t>Presence </a:t>
            </a:r>
            <a:r>
              <a:rPr lang="en-US" dirty="0"/>
              <a:t>sensors in bathroom (number of visits, duration)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C8A17-581C-44D5-BB30-F042502FEAD2}" type="slidenum">
              <a:rPr lang="en-US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5176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685800" y="31750"/>
            <a:ext cx="7543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3600" b="1" dirty="0">
                <a:solidFill>
                  <a:schemeClr val="tx1"/>
                </a:solidFill>
                <a:latin typeface="Calibri"/>
                <a:cs typeface="Calibri"/>
              </a:rPr>
              <a:t>CERTH-ITI </a:t>
            </a:r>
            <a:r>
              <a:rPr lang="en-GB" sz="3600" b="1" dirty="0" smtClean="0">
                <a:solidFill>
                  <a:schemeClr val="tx1"/>
                </a:solidFill>
                <a:latin typeface="Calibri"/>
                <a:cs typeface="Calibri"/>
              </a:rPr>
              <a:t>Multimedia Knowledge and Social Media Analytics Lab</a:t>
            </a:r>
            <a:endParaRPr lang="en-GB" sz="36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85800" y="1162050"/>
            <a:ext cx="7772400" cy="519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normAutofit/>
          </a:bodyPr>
          <a:lstStyle>
            <a:lvl1pPr marL="338138" indent="-338138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855663" indent="-45720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Calibri"/>
                <a:cs typeface="Calibri"/>
              </a:rPr>
              <a:t>Personnel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GB" sz="2000" dirty="0" smtClean="0">
                <a:solidFill>
                  <a:schemeClr val="tx1"/>
                </a:solidFill>
                <a:latin typeface="Calibri"/>
                <a:cs typeface="Calibri"/>
              </a:rPr>
              <a:t>&gt;40 </a:t>
            </a:r>
            <a:r>
              <a:rPr lang="en-GB" sz="2000" dirty="0">
                <a:solidFill>
                  <a:schemeClr val="tx1"/>
                </a:solidFill>
                <a:latin typeface="Calibri"/>
                <a:cs typeface="Calibri"/>
              </a:rPr>
              <a:t>people</a:t>
            </a:r>
            <a:r>
              <a:rPr lang="en-GB" sz="2000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Calibri"/>
                <a:cs typeface="Calibri"/>
              </a:rPr>
              <a:t>(researchers, developers, administration</a:t>
            </a:r>
            <a:r>
              <a:rPr lang="en-GB" sz="2000" dirty="0" smtClean="0">
                <a:solidFill>
                  <a:schemeClr val="tx1"/>
                </a:solidFill>
                <a:latin typeface="Calibri"/>
                <a:cs typeface="Calibri"/>
              </a:rPr>
              <a:t>)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Areas</a:t>
            </a:r>
            <a:endParaRPr lang="en-GB" sz="20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GB" sz="2000" dirty="0" smtClean="0">
                <a:solidFill>
                  <a:schemeClr val="tx1"/>
                </a:solidFill>
                <a:latin typeface="Calibri"/>
                <a:cs typeface="Calibri"/>
              </a:rPr>
              <a:t>Social </a:t>
            </a:r>
            <a:r>
              <a:rPr lang="en-GB" sz="2000" dirty="0">
                <a:solidFill>
                  <a:schemeClr val="tx1"/>
                </a:solidFill>
                <a:latin typeface="Calibri"/>
                <a:cs typeface="Calibri"/>
              </a:rPr>
              <a:t>media and big data </a:t>
            </a:r>
            <a:r>
              <a:rPr lang="en-GB" sz="2000" dirty="0" smtClean="0">
                <a:solidFill>
                  <a:schemeClr val="tx1"/>
                </a:solidFill>
                <a:latin typeface="Calibri"/>
                <a:cs typeface="Calibri"/>
              </a:rPr>
              <a:t>analytics, semantic </a:t>
            </a:r>
            <a:r>
              <a:rPr lang="en-GB" sz="2000" dirty="0">
                <a:solidFill>
                  <a:schemeClr val="tx1"/>
                </a:solidFill>
                <a:latin typeface="Calibri"/>
                <a:cs typeface="Calibri"/>
              </a:rPr>
              <a:t>multimedia analysis, indexing and retrieval</a:t>
            </a:r>
            <a:r>
              <a:rPr lang="en-GB" sz="2000" dirty="0" smtClean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en-GB" sz="2000" dirty="0">
                <a:solidFill>
                  <a:schemeClr val="tx1"/>
                </a:solidFill>
                <a:latin typeface="Calibri"/>
                <a:cs typeface="Calibri"/>
              </a:rPr>
              <a:t>knowledge structures, reasoning and personalization for multimedia applications, </a:t>
            </a:r>
            <a:r>
              <a:rPr lang="en-GB" sz="2000" dirty="0" err="1">
                <a:solidFill>
                  <a:schemeClr val="tx1"/>
                </a:solidFill>
                <a:latin typeface="Calibri"/>
                <a:cs typeface="Calibri"/>
              </a:rPr>
              <a:t>eHealth</a:t>
            </a:r>
            <a:r>
              <a:rPr lang="en-GB" sz="2000" dirty="0">
                <a:solidFill>
                  <a:schemeClr val="tx1"/>
                </a:solidFill>
                <a:latin typeface="Calibri"/>
                <a:cs typeface="Calibri"/>
              </a:rPr>
              <a:t> and environmental applications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defRPr/>
            </a:pP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European, national &amp; privately funded </a:t>
            </a:r>
            <a:r>
              <a:rPr lang="en-GB" dirty="0">
                <a:solidFill>
                  <a:schemeClr val="tx1"/>
                </a:solidFill>
                <a:latin typeface="Calibri"/>
                <a:cs typeface="Calibri"/>
              </a:rPr>
              <a:t>research projects: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GB" sz="2000" dirty="0" smtClean="0">
                <a:solidFill>
                  <a:schemeClr val="tx1"/>
                </a:solidFill>
                <a:latin typeface="Calibri"/>
                <a:cs typeface="Calibri"/>
              </a:rPr>
              <a:t>H2020: </a:t>
            </a:r>
            <a:r>
              <a:rPr lang="en-GB" sz="2000" dirty="0">
                <a:solidFill>
                  <a:schemeClr val="tx1"/>
                </a:solidFill>
                <a:latin typeface="Calibri"/>
                <a:cs typeface="Calibri"/>
              </a:rPr>
              <a:t>MAMEM (coordination), </a:t>
            </a:r>
            <a:r>
              <a:rPr lang="en-GB" sz="2000" dirty="0" err="1" smtClean="0">
                <a:solidFill>
                  <a:schemeClr val="tx1"/>
                </a:solidFill>
                <a:latin typeface="Calibri"/>
                <a:cs typeface="Calibri"/>
              </a:rPr>
              <a:t>DigiArt</a:t>
            </a:r>
            <a:r>
              <a:rPr lang="en-GB" sz="2000" dirty="0" smtClean="0">
                <a:solidFill>
                  <a:schemeClr val="tx1"/>
                </a:solidFill>
                <a:latin typeface="Calibri"/>
                <a:cs typeface="Calibri"/>
              </a:rPr>
              <a:t>, KRISTINA, YOUNG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GB" sz="2000" dirty="0" smtClean="0">
                <a:solidFill>
                  <a:schemeClr val="tx1"/>
                </a:solidFill>
                <a:latin typeface="Calibri"/>
                <a:cs typeface="Calibri"/>
              </a:rPr>
              <a:t>FP7</a:t>
            </a:r>
            <a:r>
              <a:rPr lang="en-GB" sz="2000" dirty="0">
                <a:solidFill>
                  <a:schemeClr val="tx1"/>
                </a:solidFill>
                <a:latin typeface="Calibri"/>
                <a:cs typeface="Calibri"/>
              </a:rPr>
              <a:t>: </a:t>
            </a:r>
            <a:r>
              <a:rPr lang="en-GB" sz="2000" dirty="0" err="1" smtClean="0">
                <a:solidFill>
                  <a:schemeClr val="tx1"/>
                </a:solidFill>
                <a:latin typeface="Calibri"/>
                <a:cs typeface="Calibri"/>
              </a:rPr>
              <a:t>SocialSensor</a:t>
            </a:r>
            <a:r>
              <a:rPr lang="en-GB" sz="2000" dirty="0" smtClean="0">
                <a:solidFill>
                  <a:schemeClr val="tx1"/>
                </a:solidFill>
                <a:latin typeface="Calibri"/>
                <a:cs typeface="Calibri"/>
              </a:rPr>
              <a:t> &amp; </a:t>
            </a:r>
            <a:r>
              <a:rPr lang="en-GB" sz="2000" dirty="0" err="1" smtClean="0">
                <a:solidFill>
                  <a:schemeClr val="tx1"/>
                </a:solidFill>
                <a:latin typeface="Calibri"/>
                <a:cs typeface="Calibri"/>
              </a:rPr>
              <a:t>Dem@Care</a:t>
            </a:r>
            <a:r>
              <a:rPr lang="en-GB" sz="2000" dirty="0" smtClean="0">
                <a:solidFill>
                  <a:schemeClr val="tx1"/>
                </a:solidFill>
                <a:latin typeface="Calibri"/>
                <a:cs typeface="Calibri"/>
              </a:rPr>
              <a:t> (coordination), </a:t>
            </a:r>
            <a:r>
              <a:rPr lang="en-GB" sz="2000" dirty="0" err="1" smtClean="0">
                <a:solidFill>
                  <a:schemeClr val="tx1"/>
                </a:solidFill>
                <a:latin typeface="Calibri"/>
                <a:cs typeface="Calibri"/>
              </a:rPr>
              <a:t>Wikirate</a:t>
            </a:r>
            <a:r>
              <a:rPr lang="en-GB" sz="2000" dirty="0" smtClean="0">
                <a:solidFill>
                  <a:schemeClr val="tx1"/>
                </a:solidFill>
                <a:latin typeface="Calibri"/>
                <a:cs typeface="Calibri"/>
              </a:rPr>
              <a:t>, MULTISENSOR (coordination), REVEAL, USEMP, </a:t>
            </a:r>
            <a:r>
              <a:rPr lang="en-GB" sz="2000" dirty="0" err="1" smtClean="0">
                <a:solidFill>
                  <a:schemeClr val="tx1"/>
                </a:solidFill>
                <a:latin typeface="Calibri"/>
                <a:cs typeface="Calibri"/>
              </a:rPr>
              <a:t>WeKnowIt</a:t>
            </a:r>
            <a:r>
              <a:rPr lang="en-GB" sz="20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Calibri"/>
                <a:cs typeface="Calibri"/>
              </a:rPr>
              <a:t>(coordination), </a:t>
            </a:r>
            <a:r>
              <a:rPr lang="en-GB" sz="2000" dirty="0" err="1" smtClean="0">
                <a:solidFill>
                  <a:schemeClr val="tx1"/>
                </a:solidFill>
                <a:latin typeface="Calibri"/>
                <a:cs typeface="Calibri"/>
              </a:rPr>
              <a:t>Pescado</a:t>
            </a:r>
            <a:r>
              <a:rPr lang="en-GB" sz="2000" dirty="0" smtClean="0">
                <a:solidFill>
                  <a:schemeClr val="tx1"/>
                </a:solidFill>
                <a:latin typeface="Calibri"/>
                <a:cs typeface="Calibri"/>
              </a:rPr>
              <a:t>, JUMAS</a:t>
            </a:r>
            <a:r>
              <a:rPr lang="en-GB" sz="2000" dirty="0">
                <a:solidFill>
                  <a:schemeClr val="tx1"/>
                </a:solidFill>
                <a:latin typeface="Calibri"/>
                <a:cs typeface="Calibri"/>
              </a:rPr>
              <a:t>, CHORUS</a:t>
            </a:r>
            <a:r>
              <a:rPr lang="en-GB" sz="2000" dirty="0" smtClean="0">
                <a:solidFill>
                  <a:schemeClr val="tx1"/>
                </a:solidFill>
                <a:latin typeface="Calibri"/>
                <a:cs typeface="Calibri"/>
              </a:rPr>
              <a:t>+, </a:t>
            </a:r>
            <a:r>
              <a:rPr lang="en-GB" sz="2000" dirty="0" err="1" smtClean="0">
                <a:solidFill>
                  <a:schemeClr val="tx1"/>
                </a:solidFill>
                <a:latin typeface="Calibri"/>
                <a:cs typeface="Calibri"/>
              </a:rPr>
              <a:t>etc</a:t>
            </a:r>
            <a:endParaRPr lang="en-GB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defRPr/>
            </a:pP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Contracts </a:t>
            </a:r>
            <a:r>
              <a:rPr lang="en-GB" dirty="0">
                <a:solidFill>
                  <a:schemeClr val="tx1"/>
                </a:solidFill>
                <a:latin typeface="Calibri"/>
                <a:cs typeface="Calibri"/>
              </a:rPr>
              <a:t>with Industry (Motorola UK and US</a:t>
            </a: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)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Calibri"/>
                <a:cs typeface="Calibri"/>
              </a:rPr>
              <a:t>Open source, available tools, </a:t>
            </a: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datasets</a:t>
            </a:r>
            <a:endParaRPr lang="en-GB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defRPr/>
            </a:pPr>
            <a:endParaRPr lang="en-GB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endParaRPr lang="en-GB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defRPr/>
            </a:pPr>
            <a:endParaRPr lang="en-GB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06A67-A68E-4E8B-A717-575EE5976AB1}" type="slidenum">
              <a:rPr lang="en-US" smtClean="0"/>
              <a:pPr/>
              <a:t>2</a:t>
            </a:fld>
            <a:endParaRPr lang="en-GB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32" y="248444"/>
            <a:ext cx="8202168" cy="650875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alibri" pitchFamily="34" charset="0"/>
              </a:rPr>
              <a:t>Multi-sensor Analysis and </a:t>
            </a:r>
            <a:r>
              <a:rPr lang="en-GB" dirty="0" smtClean="0">
                <a:latin typeface="Calibri" pitchFamily="34" charset="0"/>
              </a:rPr>
              <a:t>Intelligent </a:t>
            </a:r>
            <a:r>
              <a:rPr lang="en-GB" dirty="0">
                <a:latin typeface="Calibri" pitchFamily="34" charset="0"/>
              </a:rPr>
              <a:t>Decision </a:t>
            </a:r>
            <a:r>
              <a:rPr lang="en-GB" dirty="0" smtClean="0">
                <a:latin typeface="Calibri" pitchFamily="34" charset="0"/>
              </a:rPr>
              <a:t>Making Platform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4668" y="1281113"/>
            <a:ext cx="2659240" cy="504348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S</a:t>
            </a:r>
            <a:r>
              <a:rPr lang="en-GB" dirty="0" smtClean="0"/>
              <a:t>ensor analytics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Detection of Activities of Daily Living (ADLs) from video/sensor data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Semantic knowledge structures to encode information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Context-based multi-sensor fusion </a:t>
            </a:r>
            <a:r>
              <a:rPr lang="en-GB" dirty="0"/>
              <a:t>and </a:t>
            </a:r>
            <a:r>
              <a:rPr lang="en-GB" dirty="0" smtClean="0"/>
              <a:t>analysis</a:t>
            </a:r>
            <a:endParaRPr lang="en-US" altLang="en-US" dirty="0" smtClean="0"/>
          </a:p>
          <a:p>
            <a:pPr marL="0" indent="0">
              <a:buNone/>
            </a:pPr>
            <a:endParaRPr lang="en-GB" altLang="en-US" dirty="0" smtClean="0"/>
          </a:p>
          <a:p>
            <a:pPr marL="0" indent="0">
              <a:buNone/>
            </a:pPr>
            <a:r>
              <a:rPr lang="en-GB" altLang="en-US" dirty="0" smtClean="0"/>
              <a:t>Personalised </a:t>
            </a:r>
            <a:r>
              <a:rPr lang="en-GB" altLang="en-US" dirty="0"/>
              <a:t>adaptive </a:t>
            </a:r>
            <a:r>
              <a:rPr lang="en-GB" altLang="en-US" dirty="0" smtClean="0"/>
              <a:t>feedback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C8A17-581C-44D5-BB30-F042502FEAD2}" type="slidenum">
              <a:rPr lang="en-US" smtClean="0"/>
              <a:pPr/>
              <a:t>3</a:t>
            </a:fld>
            <a:endParaRPr lang="en-GB" dirty="0"/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4" b="9174"/>
          <a:stretch>
            <a:fillRect/>
          </a:stretch>
        </p:blipFill>
        <p:spPr bwMode="auto">
          <a:xfrm>
            <a:off x="81967" y="1759036"/>
            <a:ext cx="6496919" cy="363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376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008" y="27432"/>
            <a:ext cx="5440680" cy="650875"/>
          </a:xfrm>
        </p:spPr>
        <p:txBody>
          <a:bodyPr/>
          <a:lstStyle/>
          <a:p>
            <a:pPr algn="ctr"/>
            <a:r>
              <a:rPr lang="en-GB" dirty="0" smtClean="0"/>
              <a:t>Technology Stack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C8A17-581C-44D5-BB30-F042502FEAD2}" type="slidenum">
              <a:rPr lang="en-US" smtClean="0"/>
              <a:pPr/>
              <a:t>4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13" y="64008"/>
            <a:ext cx="8346310" cy="636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45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Home Installation (Thessaloniki)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Clr>
                <a:srgbClr val="000000"/>
              </a:buClr>
              <a:buSzPct val="90000"/>
              <a:buFont typeface="Wingdings" pitchFamily="2" charset="2"/>
              <a:buChar char="§"/>
            </a:pPr>
            <a:r>
              <a:rPr lang="en-US" altLang="en-US" b="1" dirty="0"/>
              <a:t>Sensors</a:t>
            </a:r>
          </a:p>
          <a:p>
            <a:pPr lvl="1">
              <a:buClr>
                <a:srgbClr val="000000"/>
              </a:buClr>
              <a:buSzPct val="90000"/>
              <a:buFont typeface="Wingdings" pitchFamily="2" charset="2"/>
              <a:buChar char="§"/>
            </a:pPr>
            <a:r>
              <a:rPr lang="en-US" altLang="en-US" b="1" dirty="0">
                <a:cs typeface="ＭＳ Ｐゴシック" charset="0"/>
              </a:rPr>
              <a:t>Presence</a:t>
            </a:r>
            <a:r>
              <a:rPr lang="en-US" altLang="en-US" dirty="0">
                <a:cs typeface="ＭＳ Ｐゴシック" charset="0"/>
              </a:rPr>
              <a:t>: Kitchen, Bathroom</a:t>
            </a:r>
          </a:p>
          <a:p>
            <a:pPr lvl="1">
              <a:buClr>
                <a:srgbClr val="000000"/>
              </a:buClr>
              <a:buSzPct val="90000"/>
              <a:buFont typeface="Wingdings" pitchFamily="2" charset="2"/>
              <a:buChar char="§"/>
            </a:pPr>
            <a:r>
              <a:rPr lang="en-US" altLang="en-US" b="1" dirty="0">
                <a:cs typeface="ＭＳ Ｐゴシック" charset="0"/>
              </a:rPr>
              <a:t>Water</a:t>
            </a:r>
            <a:r>
              <a:rPr lang="en-US" altLang="en-US" dirty="0">
                <a:cs typeface="ＭＳ Ｐゴシック" charset="0"/>
              </a:rPr>
              <a:t>: </a:t>
            </a:r>
            <a:r>
              <a:rPr lang="en-US" altLang="en-US" dirty="0" err="1" smtClean="0">
                <a:cs typeface="ＭＳ Ｐゴシック" charset="0"/>
              </a:rPr>
              <a:t>FlowerPot</a:t>
            </a:r>
            <a:endParaRPr lang="en-US" altLang="en-US" dirty="0" smtClean="0">
              <a:cs typeface="ＭＳ Ｐゴシック" charset="0"/>
            </a:endParaRPr>
          </a:p>
          <a:p>
            <a:pPr lvl="1">
              <a:buClr>
                <a:srgbClr val="000000"/>
              </a:buClr>
              <a:buSzPct val="90000"/>
              <a:buFont typeface="Wingdings" pitchFamily="2" charset="2"/>
              <a:buChar char="§"/>
            </a:pPr>
            <a:r>
              <a:rPr lang="en-US" altLang="en-US" b="1" dirty="0" smtClean="0">
                <a:cs typeface="ＭＳ Ｐゴシック" charset="0"/>
              </a:rPr>
              <a:t>Physical activity: </a:t>
            </a:r>
            <a:r>
              <a:rPr lang="en-US" altLang="en-US" dirty="0" smtClean="0">
                <a:cs typeface="ＭＳ Ｐゴシック" charset="0"/>
              </a:rPr>
              <a:t>wearable</a:t>
            </a:r>
            <a:endParaRPr lang="en-US" altLang="en-US" dirty="0">
              <a:cs typeface="ＭＳ Ｐゴシック" charset="0"/>
            </a:endParaRPr>
          </a:p>
          <a:p>
            <a:pPr lvl="1">
              <a:buClr>
                <a:srgbClr val="000000"/>
              </a:buClr>
              <a:buSzPct val="90000"/>
              <a:buFont typeface="Wingdings" pitchFamily="2" charset="2"/>
              <a:buChar char="§"/>
            </a:pPr>
            <a:r>
              <a:rPr lang="en-US" altLang="en-US" b="1" dirty="0">
                <a:cs typeface="ＭＳ Ｐゴシック" charset="0"/>
              </a:rPr>
              <a:t>Motion</a:t>
            </a:r>
            <a:r>
              <a:rPr lang="en-US" altLang="en-US" dirty="0">
                <a:cs typeface="ＭＳ Ｐゴシック" charset="0"/>
              </a:rPr>
              <a:t>: Iron, </a:t>
            </a:r>
            <a:r>
              <a:rPr lang="en-US" altLang="en-US" dirty="0" err="1" smtClean="0">
                <a:cs typeface="ＭＳ Ｐゴシック" charset="0"/>
              </a:rPr>
              <a:t>TVRemote</a:t>
            </a:r>
            <a:r>
              <a:rPr lang="en-US" altLang="en-US" dirty="0">
                <a:cs typeface="ＭＳ Ｐゴシック" charset="0"/>
              </a:rPr>
              <a:t>, </a:t>
            </a:r>
            <a:r>
              <a:rPr lang="en-US" altLang="en-US" dirty="0" err="1">
                <a:cs typeface="ＭＳ Ｐゴシック" charset="0"/>
              </a:rPr>
              <a:t>PillBox</a:t>
            </a:r>
            <a:r>
              <a:rPr lang="en-US" altLang="en-US" dirty="0">
                <a:cs typeface="ＭＳ Ｐゴシック" charset="0"/>
              </a:rPr>
              <a:t>, Phone</a:t>
            </a:r>
          </a:p>
          <a:p>
            <a:pPr lvl="1">
              <a:buClr>
                <a:srgbClr val="000000"/>
              </a:buClr>
              <a:buSzPct val="90000"/>
              <a:buFont typeface="Wingdings" pitchFamily="2" charset="2"/>
              <a:buChar char="§"/>
            </a:pPr>
            <a:r>
              <a:rPr lang="en-US" altLang="en-US" b="1" dirty="0">
                <a:cs typeface="ＭＳ Ｐゴシック" charset="0"/>
              </a:rPr>
              <a:t>Plugs</a:t>
            </a:r>
            <a:r>
              <a:rPr lang="en-US" altLang="en-US" dirty="0">
                <a:cs typeface="ＭＳ Ｐゴシック" charset="0"/>
              </a:rPr>
              <a:t>: </a:t>
            </a:r>
            <a:r>
              <a:rPr lang="en-US" altLang="en-US" dirty="0" smtClean="0">
                <a:cs typeface="ＭＳ Ｐゴシック" charset="0"/>
              </a:rPr>
              <a:t>TV, </a:t>
            </a:r>
            <a:r>
              <a:rPr lang="en-US" altLang="en-US" dirty="0">
                <a:cs typeface="ＭＳ Ｐゴシック" charset="0"/>
              </a:rPr>
              <a:t>Radio, </a:t>
            </a:r>
            <a:r>
              <a:rPr lang="en-US" altLang="en-US" dirty="0" smtClean="0">
                <a:cs typeface="ＭＳ Ｐゴシック" charset="0"/>
              </a:rPr>
              <a:t>Dishwasher</a:t>
            </a:r>
          </a:p>
          <a:p>
            <a:pPr lvl="1">
              <a:buClr>
                <a:srgbClr val="000000"/>
              </a:buClr>
              <a:buSzPct val="90000"/>
              <a:buFont typeface="Wingdings" pitchFamily="2" charset="2"/>
              <a:buChar char="§"/>
            </a:pPr>
            <a:r>
              <a:rPr lang="en-US" altLang="en-US" b="1" dirty="0" smtClean="0">
                <a:cs typeface="ＭＳ Ｐゴシック" charset="0"/>
              </a:rPr>
              <a:t>Camera</a:t>
            </a:r>
            <a:r>
              <a:rPr lang="en-US" altLang="en-US" dirty="0" smtClean="0">
                <a:cs typeface="ＭＳ Ｐゴシック" charset="0"/>
              </a:rPr>
              <a:t>: Kitchen</a:t>
            </a:r>
          </a:p>
          <a:p>
            <a:pPr lvl="1">
              <a:buClr>
                <a:srgbClr val="000000"/>
              </a:buClr>
              <a:buSzPct val="90000"/>
              <a:buFont typeface="Wingdings" pitchFamily="2" charset="2"/>
              <a:buChar char="§"/>
            </a:pPr>
            <a:r>
              <a:rPr lang="en-US" altLang="en-US" b="1" dirty="0" smtClean="0">
                <a:cs typeface="ＭＳ Ｐゴシック" charset="0"/>
              </a:rPr>
              <a:t>Sleep</a:t>
            </a:r>
            <a:r>
              <a:rPr lang="en-US" altLang="en-US" dirty="0" smtClean="0">
                <a:cs typeface="ＭＳ Ｐゴシック" charset="0"/>
              </a:rPr>
              <a:t>: Bedroom</a:t>
            </a:r>
            <a:endParaRPr lang="en-US" altLang="en-US" dirty="0">
              <a:cs typeface="ＭＳ Ｐゴシック" charset="0"/>
            </a:endParaRPr>
          </a:p>
          <a:p>
            <a:pPr>
              <a:buClr>
                <a:srgbClr val="000000"/>
              </a:buClr>
              <a:buSzPct val="90000"/>
              <a:buFont typeface="Wingdings" pitchFamily="2" charset="2"/>
              <a:buChar char="§"/>
            </a:pPr>
            <a:r>
              <a:rPr lang="en-US" altLang="en-US" b="1" dirty="0"/>
              <a:t>Visual Analytics for Activity </a:t>
            </a:r>
            <a:r>
              <a:rPr lang="en-US" altLang="en-US" b="1" dirty="0" smtClean="0"/>
              <a:t>Recognition</a:t>
            </a:r>
          </a:p>
          <a:p>
            <a:pPr lvl="1">
              <a:buClr>
                <a:srgbClr val="000000"/>
              </a:buClr>
              <a:buSzPct val="90000"/>
              <a:buFont typeface="Wingdings" pitchFamily="2" charset="2"/>
              <a:buChar char="§"/>
            </a:pPr>
            <a:r>
              <a:rPr lang="en-US" altLang="en-US" dirty="0"/>
              <a:t>Cooking</a:t>
            </a:r>
          </a:p>
          <a:p>
            <a:pPr lvl="1">
              <a:buClr>
                <a:srgbClr val="000000"/>
              </a:buClr>
              <a:buSzPct val="90000"/>
              <a:buFont typeface="Wingdings" pitchFamily="2" charset="2"/>
              <a:buChar char="§"/>
            </a:pPr>
            <a:r>
              <a:rPr lang="en-US" altLang="en-US" dirty="0" smtClean="0"/>
              <a:t>Washing </a:t>
            </a:r>
            <a:r>
              <a:rPr lang="en-US" altLang="en-US" dirty="0"/>
              <a:t>dishes </a:t>
            </a:r>
          </a:p>
          <a:p>
            <a:pPr lvl="1">
              <a:buClr>
                <a:srgbClr val="000000"/>
              </a:buClr>
              <a:buSzPct val="90000"/>
              <a:buFont typeface="Wingdings" pitchFamily="2" charset="2"/>
              <a:buChar char="§"/>
            </a:pPr>
            <a:r>
              <a:rPr lang="en-US" altLang="en-US" dirty="0" smtClean="0"/>
              <a:t>Eating </a:t>
            </a:r>
            <a:endParaRPr lang="en-US" altLang="en-US" dirty="0"/>
          </a:p>
          <a:p>
            <a:pPr lvl="1">
              <a:buClr>
                <a:srgbClr val="000000"/>
              </a:buClr>
              <a:buSzPct val="90000"/>
              <a:buFont typeface="Wingdings" pitchFamily="2" charset="2"/>
              <a:buChar char="§"/>
            </a:pPr>
            <a:r>
              <a:rPr lang="en-US" altLang="en-US" dirty="0" smtClean="0"/>
              <a:t>Refrigerator </a:t>
            </a:r>
            <a:r>
              <a:rPr lang="en-US" altLang="en-US" dirty="0"/>
              <a:t>usage</a:t>
            </a:r>
          </a:p>
          <a:p>
            <a:pPr lvl="1">
              <a:buClr>
                <a:srgbClr val="000000"/>
              </a:buClr>
              <a:buSzPct val="90000"/>
              <a:buFont typeface="Wingdings" pitchFamily="2" charset="2"/>
              <a:buChar char="§"/>
            </a:pPr>
            <a:r>
              <a:rPr lang="en-US" altLang="en-US" dirty="0" smtClean="0"/>
              <a:t>Making </a:t>
            </a:r>
            <a:r>
              <a:rPr lang="en-US" altLang="en-US" dirty="0"/>
              <a:t>a Call</a:t>
            </a:r>
          </a:p>
          <a:p>
            <a:pPr lvl="1">
              <a:buClr>
                <a:srgbClr val="000000"/>
              </a:buClr>
              <a:buSzPct val="90000"/>
              <a:buFont typeface="Wingdings" pitchFamily="2" charset="2"/>
              <a:buChar char="§"/>
            </a:pPr>
            <a:endParaRPr lang="en-US" alt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C8A17-581C-44D5-BB30-F042502FEAD2}" type="slidenum">
              <a:rPr lang="en-US" smtClean="0"/>
              <a:pPr/>
              <a:t>5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723" y="1713502"/>
            <a:ext cx="2001839" cy="13476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46" y="1153686"/>
            <a:ext cx="1734916" cy="9758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885" y="2507570"/>
            <a:ext cx="1475423" cy="14754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01" y="4728379"/>
            <a:ext cx="3000707" cy="77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50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C8A17-581C-44D5-BB30-F042502FEAD2}" type="slidenum">
              <a:rPr lang="en-US" smtClean="0"/>
              <a:pPr/>
              <a:t>6</a:t>
            </a:fld>
            <a:endParaRPr lang="en-GB" dirty="0"/>
          </a:p>
        </p:txBody>
      </p:sp>
      <p:pic>
        <p:nvPicPr>
          <p:cNvPr id="5" name="Content Placeholder 7" descr="Untitle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67" r="-19067"/>
          <a:stretch>
            <a:fillRect/>
          </a:stretch>
        </p:blipFill>
        <p:spPr>
          <a:xfrm>
            <a:off x="-1111471" y="271848"/>
            <a:ext cx="11506958" cy="6301947"/>
          </a:xfrm>
        </p:spPr>
      </p:pic>
    </p:spTree>
    <p:extLst>
      <p:ext uri="{BB962C8B-B14F-4D97-AF65-F5344CB8AC3E}">
        <p14:creationId xmlns:p14="http://schemas.microsoft.com/office/powerpoint/2010/main" val="2929616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17489"/>
            <a:ext cx="7491094" cy="551860"/>
          </a:xfrm>
        </p:spPr>
        <p:txBody>
          <a:bodyPr/>
          <a:lstStyle/>
          <a:p>
            <a:r>
              <a:rPr lang="en-US" dirty="0" smtClean="0"/>
              <a:t>Lab-based Assessment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639155"/>
              </p:ext>
            </p:extLst>
          </p:nvPr>
        </p:nvGraphicFramePr>
        <p:xfrm>
          <a:off x="1069848" y="846682"/>
          <a:ext cx="6675120" cy="4447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5180"/>
                <a:gridCol w="3329940"/>
              </a:tblGrid>
              <a:tr h="22238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2238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10871" b="10871"/>
          <a:stretch>
            <a:fillRect/>
          </a:stretch>
        </p:blipFill>
        <p:spPr>
          <a:xfrm>
            <a:off x="1278028" y="947922"/>
            <a:ext cx="2959645" cy="193125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999" y="932981"/>
            <a:ext cx="2959645" cy="19448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8028" y="3171833"/>
            <a:ext cx="2959645" cy="19203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6998" y="3171833"/>
            <a:ext cx="2959645" cy="192037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899942" y="6437313"/>
            <a:ext cx="719631" cy="279968"/>
          </a:xfrm>
        </p:spPr>
        <p:txBody>
          <a:bodyPr/>
          <a:lstStyle/>
          <a:p>
            <a:fld id="{04EC8A17-581C-44D5-BB30-F042502FEAD2}" type="slidenum">
              <a:rPr lang="en-US" smtClean="0"/>
              <a:pPr/>
              <a:t>7</a:t>
            </a:fld>
            <a:endParaRPr lang="en-GB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46888" y="5384861"/>
            <a:ext cx="8604504" cy="8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kern="0" dirty="0" smtClean="0"/>
              <a:t>Mean accuracy of clinical assessment: 83.67</a:t>
            </a:r>
            <a:r>
              <a:rPr lang="en-GB" kern="0" dirty="0" smtClean="0"/>
              <a:t>% between Healthy – MCI - AD</a:t>
            </a:r>
            <a:endParaRPr lang="en-GB" kern="0" dirty="0" smtClean="0"/>
          </a:p>
        </p:txBody>
      </p:sp>
    </p:spTree>
    <p:extLst>
      <p:ext uri="{BB962C8B-B14F-4D97-AF65-F5344CB8AC3E}">
        <p14:creationId xmlns:p14="http://schemas.microsoft.com/office/powerpoint/2010/main" val="2064768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Visual Analytics for Activity Recognition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C8A17-581C-44D5-BB30-F042502FEAD2}" type="slidenum">
              <a:rPr lang="en-US" smtClean="0"/>
              <a:pPr/>
              <a:t>8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54736" y="1131094"/>
            <a:ext cx="8229600" cy="140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sz="2400" kern="0" dirty="0" smtClean="0"/>
              <a:t>Video monitoring and construction of behavioural patterns.</a:t>
            </a:r>
            <a:endParaRPr lang="en-GB" kern="0" dirty="0" smtClean="0"/>
          </a:p>
          <a:p>
            <a:r>
              <a:rPr lang="en-GB" sz="2400" kern="0" dirty="0" smtClean="0"/>
              <a:t>Activity detection and recognition at home and lab environments.</a:t>
            </a:r>
          </a:p>
          <a:p>
            <a:endParaRPr lang="en-GB" sz="2000" kern="0" dirty="0" smtClean="0">
              <a:solidFill>
                <a:srgbClr val="FF0000"/>
              </a:solidFill>
            </a:endParaRPr>
          </a:p>
        </p:txBody>
      </p:sp>
      <p:pic>
        <p:nvPicPr>
          <p:cNvPr id="7" name="Content Placeholder 1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92" y="2727139"/>
            <a:ext cx="5482758" cy="342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30" y="2017507"/>
            <a:ext cx="2942698" cy="21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842836"/>
              </p:ext>
            </p:extLst>
          </p:nvPr>
        </p:nvGraphicFramePr>
        <p:xfrm>
          <a:off x="5724144" y="4315626"/>
          <a:ext cx="2889504" cy="201684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325624"/>
                <a:gridCol w="791628"/>
                <a:gridCol w="772252"/>
              </a:tblGrid>
              <a:tr h="3361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ADL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Recall 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Precision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361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</a:rPr>
                        <a:t>Phone Call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100.0%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53.8%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361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</a:rPr>
                        <a:t>Account Balance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100.0%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75.0%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361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</a:rPr>
                        <a:t>Drug Box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88.9%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23.5%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361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</a:rPr>
                        <a:t>Tea Preparation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100.0%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64.3%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361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</a:rPr>
                        <a:t>Turn On Radio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80.0%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28.6%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21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Semantic Knowledge Structures (OWL 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8363"/>
            <a:ext cx="8229600" cy="195713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Formal vocabularies </a:t>
            </a:r>
            <a:r>
              <a:rPr lang="en-GB" dirty="0"/>
              <a:t>for </a:t>
            </a:r>
            <a:r>
              <a:rPr lang="en-GB" dirty="0" smtClean="0"/>
              <a:t>capturing context in different levels of granularity</a:t>
            </a:r>
          </a:p>
          <a:p>
            <a:pPr lvl="1"/>
            <a:r>
              <a:rPr lang="en-GB" dirty="0" smtClean="0"/>
              <a:t>Low-level observations (e.g. objects, locations)</a:t>
            </a:r>
          </a:p>
          <a:p>
            <a:pPr lvl="1"/>
            <a:r>
              <a:rPr lang="en-GB" dirty="0" smtClean="0"/>
              <a:t>Complex activity models (e.g. tea preparation)</a:t>
            </a:r>
          </a:p>
          <a:p>
            <a:pPr lvl="1"/>
            <a:r>
              <a:rPr lang="en-GB" dirty="0" smtClean="0"/>
              <a:t>Clinical knowledge (e.g. problems, monitoring parameters)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C8A17-581C-44D5-BB30-F042502FEAD2}" type="slidenum">
              <a:rPr lang="en-US" smtClean="0"/>
              <a:pPr/>
              <a:t>9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008" y="3355398"/>
            <a:ext cx="4409773" cy="224956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5496"/>
            <a:ext cx="4882896" cy="355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28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20101</TotalTime>
  <Words>981</Words>
  <Application>Microsoft Macintosh PowerPoint</Application>
  <PresentationFormat>On-screen Show (4:3)</PresentationFormat>
  <Paragraphs>174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PowerPoint Presentation</vt:lpstr>
      <vt:lpstr>PowerPoint Presentation</vt:lpstr>
      <vt:lpstr>Multi-sensor Analysis and Intelligent Decision Making Platform</vt:lpstr>
      <vt:lpstr>Technology Stack</vt:lpstr>
      <vt:lpstr>Example of Home Installation (Thessaloniki)</vt:lpstr>
      <vt:lpstr>PowerPoint Presentation</vt:lpstr>
      <vt:lpstr>Lab-based Assessment</vt:lpstr>
      <vt:lpstr>Visual Analytics for Activity Recognition</vt:lpstr>
      <vt:lpstr>Semantic Knowledge Structures (OWL 2)</vt:lpstr>
      <vt:lpstr>Context-based Multi-sensor Fusion and Analysis</vt:lpstr>
      <vt:lpstr>PowerPoint Presentation</vt:lpstr>
      <vt:lpstr>Installations</vt:lpstr>
      <vt:lpstr>Impact</vt:lpstr>
      <vt:lpstr>PowerPoint Presentation</vt:lpstr>
      <vt:lpstr>Systems Visualizations and Interfaces</vt:lpstr>
      <vt:lpstr>Interventions</vt:lpstr>
      <vt:lpstr>Assessment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Akis</dc:creator>
  <cp:lastModifiedBy>Y K</cp:lastModifiedBy>
  <cp:revision>892</cp:revision>
  <cp:lastPrinted>1601-01-01T00:00:00Z</cp:lastPrinted>
  <dcterms:created xsi:type="dcterms:W3CDTF">1601-01-01T00:00:00Z</dcterms:created>
  <dcterms:modified xsi:type="dcterms:W3CDTF">2015-05-07T09:00:05Z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