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1" r:id="rId2"/>
    <p:sldId id="334" r:id="rId3"/>
    <p:sldId id="332" r:id="rId4"/>
    <p:sldId id="311" r:id="rId5"/>
    <p:sldId id="336" r:id="rId6"/>
    <p:sldId id="337" r:id="rId7"/>
    <p:sldId id="359" r:id="rId8"/>
    <p:sldId id="360" r:id="rId9"/>
    <p:sldId id="338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3" r:id="rId22"/>
    <p:sldId id="372" r:id="rId23"/>
    <p:sldId id="374" r:id="rId24"/>
    <p:sldId id="358" r:id="rId25"/>
  </p:sldIdLst>
  <p:sldSz cx="9144000" cy="6858000" type="screen4x3"/>
  <p:notesSz cx="68834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2E507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-15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teco.gr/AID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r="781"/>
          <a:stretch>
            <a:fillRect/>
          </a:stretch>
        </p:blipFill>
        <p:spPr bwMode="auto">
          <a:xfrm>
            <a:off x="0" y="71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7 - Ορθογώνιο"/>
          <p:cNvSpPr/>
          <p:nvPr userDrawn="1"/>
        </p:nvSpPr>
        <p:spPr>
          <a:xfrm>
            <a:off x="-357188" y="0"/>
            <a:ext cx="6357938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dirty="0">
                <a:solidFill>
                  <a:srgbClr val="92D050"/>
                </a:solidFill>
                <a:latin typeface="Century Gothic" pitchFamily="34" charset="0"/>
                <a:cs typeface="+mn-cs"/>
              </a:rPr>
              <a:t>ΙΕΚΕΜ ΤΕΕ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ΕΝΕΡ 4- Νομοθετικό Πλαίσιο - ΚΕΝΑΚ</a:t>
            </a:r>
          </a:p>
        </p:txBody>
      </p:sp>
      <p:sp>
        <p:nvSpPr>
          <p:cNvPr id="4" name="9 - Ορθογώνιο"/>
          <p:cNvSpPr/>
          <p:nvPr userDrawn="1"/>
        </p:nvSpPr>
        <p:spPr>
          <a:xfrm>
            <a:off x="7286625" y="71438"/>
            <a:ext cx="18573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9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24 Μαρτίου 2010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9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Θεσσαλονίκη</a:t>
            </a:r>
          </a:p>
        </p:txBody>
      </p:sp>
      <p:sp>
        <p:nvSpPr>
          <p:cNvPr id="5" name="10 - Ορθογώνιο"/>
          <p:cNvSpPr/>
          <p:nvPr userDrawn="1"/>
        </p:nvSpPr>
        <p:spPr>
          <a:xfrm>
            <a:off x="-357188" y="547688"/>
            <a:ext cx="6357938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Εργαστήριο Μετάδοσης Θερμότητας και Περιβαλλοντικής Μηχανικής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Τμήμα Μηχανολόγων Μηχανικών</a:t>
            </a:r>
            <a:r>
              <a:rPr lang="en-US" sz="14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, </a:t>
            </a:r>
            <a:r>
              <a:rPr lang="el-GR" sz="1400" dirty="0">
                <a:solidFill>
                  <a:prstClr val="black"/>
                </a:solidFill>
                <a:latin typeface="Century Gothic" pitchFamily="34" charset="0"/>
                <a:cs typeface="+mn-cs"/>
              </a:rPr>
              <a:t>Α.Π.Θ.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400" dirty="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6000750" y="600075"/>
          <a:ext cx="500063" cy="400050"/>
        </p:xfrm>
        <a:graphic>
          <a:graphicData uri="http://schemas.openxmlformats.org/presentationml/2006/ole">
            <p:oleObj spid="_x0000_s66562" r:id="rId4" imgW="2917800" imgH="2402280" progId="">
              <p:embed/>
            </p:oleObj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87A998-E5AC-4CF5-A7DB-1EC63DBE82BD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A2957-9D54-4B9B-BCDE-D0128C9BC26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5F951-3160-4A1F-BA80-8D5CC1E6032B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87CFF-200E-4314-8025-178330D02C0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1863" y="0"/>
            <a:ext cx="592137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0" y="0"/>
            <a:ext cx="1397000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7041A-3E48-4499-B416-53756D594C2E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F2CD8-B7B8-4BEF-B88D-C32309D619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465232-F586-4719-A066-F07C48368C95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506FA5-00AA-4367-B3AA-8A2ADFC6B1F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48D51-7302-4837-B062-1416F5DB051A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A82E62-3FCF-41E7-B07A-C297C0FCF8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FE6CE1-4EF9-4CC7-8E74-0705D2E55CE6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B4D7BE-1811-4FD4-A82E-A416FE3138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1BA76C-9D4D-46CF-B090-42624B38B5E3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8952ED-6F66-4578-BD63-E8C7F4AB3E7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F1C60E-FDE1-48E5-82DC-7A60BB811A61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3805D6-423C-4682-A0BA-6E8F81425E2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arinos files\Grammateia\kartECO\Logo\logo web max.jpg"/>
          <p:cNvPicPr>
            <a:picLocks noChangeAspect="1" noChangeArrowheads="1"/>
          </p:cNvPicPr>
          <p:nvPr userDrawn="1"/>
        </p:nvPicPr>
        <p:blipFill>
          <a:blip r:embed="rId2" cstate="print"/>
          <a:srcRect t="29086" r="12170" b="30917"/>
          <a:stretch>
            <a:fillRect/>
          </a:stretch>
        </p:blipFill>
        <p:spPr bwMode="auto">
          <a:xfrm>
            <a:off x="7190523" y="0"/>
            <a:ext cx="195347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- Υπότιτλος"/>
          <p:cNvSpPr txBox="1">
            <a:spLocks/>
          </p:cNvSpPr>
          <p:nvPr userDrawn="1"/>
        </p:nvSpPr>
        <p:spPr>
          <a:xfrm>
            <a:off x="0" y="6534722"/>
            <a:ext cx="2520280" cy="3232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l-GR" sz="1400" u="sng" dirty="0">
                <a:latin typeface="Century Gothic" pitchFamily="34" charset="0"/>
                <a:hlinkClick r:id="rId3"/>
              </a:rPr>
              <a:t>http://www.karteco.gr/AID</a:t>
            </a:r>
            <a:r>
              <a:rPr lang="en-US" sz="1600" u="sng" dirty="0">
                <a:latin typeface="Century Gothic" pitchFamily="34" charset="0"/>
              </a:rPr>
              <a:t> </a:t>
            </a:r>
            <a:r>
              <a:rPr lang="el-GR" sz="1600" dirty="0">
                <a:latin typeface="Century Gothic" pitchFamily="34" charset="0"/>
              </a:rPr>
              <a:t> </a:t>
            </a:r>
            <a:endParaRPr lang="el-GR" sz="1600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Tahoma" pitchFamily="34" charset="0"/>
            </a:endParaRPr>
          </a:p>
        </p:txBody>
      </p:sp>
      <p:pic>
        <p:nvPicPr>
          <p:cNvPr id="7" name="Picture 12" descr="\\SERVER\server backup\kartECO SHARED\Projects\Dimosio\K71 - GSRT\AID\Telika_Arxeia\Paradotea\P5_Diafimisi_Provoli\Logo\Teliko\1n.jpg"/>
          <p:cNvPicPr>
            <a:picLocks noChangeAspect="1" noChangeArrowheads="1"/>
          </p:cNvPicPr>
          <p:nvPr userDrawn="1"/>
        </p:nvPicPr>
        <p:blipFill>
          <a:blip r:embed="rId4" cstate="print"/>
          <a:srcRect l="14395" t="9415" r="12599"/>
          <a:stretch>
            <a:fillRect/>
          </a:stretch>
        </p:blipFill>
        <p:spPr bwMode="auto">
          <a:xfrm>
            <a:off x="0" y="0"/>
            <a:ext cx="107625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08BD8-070E-4B46-818B-3843C186E619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38FF02-1B50-4EE2-AD81-31B02499BCB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3F9F9E-DD34-4772-85C6-08C2FA4CEB7A}" type="datetimeFigureOut">
              <a:rPr lang="el-GR"/>
              <a:pPr>
                <a:defRPr/>
              </a:pPr>
              <a:t>6/5/2015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4F8CB0-63E6-4B78-8D77-5F5DB734C3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teco.gr/AID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teco.g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itunes.apple.com/us/app/air-polis/id734464528?mt=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karteco.gr/AID/product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3.jpeg"/><Relationship Id="rId2" Type="http://schemas.openxmlformats.org/officeDocument/2006/relationships/hyperlink" Target="http://www.realtso.g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karteco.gr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karteco.gr/AI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 l="1616"/>
          <a:stretch>
            <a:fillRect/>
          </a:stretch>
        </p:blipFill>
        <p:spPr bwMode="auto">
          <a:xfrm>
            <a:off x="2987824" y="1373806"/>
            <a:ext cx="6156176" cy="551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5496" y="4099719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</a:rPr>
              <a:t>Ομιλητής: Δρ. Καρτέρης Μαρίνος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</a:rPr>
              <a:t>Μηχανολόγος Μηχανικός, ΑΠΘ</a:t>
            </a:r>
            <a:endParaRPr lang="en-US" sz="1600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endParaRPr lang="el-GR" sz="1200" b="1" dirty="0">
              <a:latin typeface="Century Gothic" pitchFamily="34" charset="0"/>
            </a:endParaRPr>
          </a:p>
        </p:txBody>
      </p:sp>
      <p:sp>
        <p:nvSpPr>
          <p:cNvPr id="12" name="1 - Τίτλος"/>
          <p:cNvSpPr txBox="1">
            <a:spLocks/>
          </p:cNvSpPr>
          <p:nvPr/>
        </p:nvSpPr>
        <p:spPr>
          <a:xfrm>
            <a:off x="35496" y="6569968"/>
            <a:ext cx="2592288" cy="28803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400" b="1" u="sng" dirty="0" smtClean="0">
                <a:latin typeface="Century Gothic" pitchFamily="34" charset="0"/>
                <a:hlinkClick r:id="rId3"/>
              </a:rPr>
              <a:t>h</a:t>
            </a:r>
            <a:r>
              <a:rPr lang="el-GR" sz="1400" b="1" u="sng" dirty="0" err="1" smtClean="0">
                <a:latin typeface="Century Gothic" pitchFamily="34" charset="0"/>
                <a:hlinkClick r:id="rId3"/>
              </a:rPr>
              <a:t>ttp</a:t>
            </a:r>
            <a:r>
              <a:rPr lang="el-GR" sz="1400" b="1" u="sng" dirty="0">
                <a:latin typeface="Century Gothic" pitchFamily="34" charset="0"/>
                <a:hlinkClick r:id="rId3"/>
              </a:rPr>
              <a:t>://</a:t>
            </a:r>
            <a:r>
              <a:rPr lang="el-GR" sz="1400" b="1" u="sng" dirty="0" err="1" smtClean="0">
                <a:latin typeface="Century Gothic" pitchFamily="34" charset="0"/>
                <a:hlinkClick r:id="rId3"/>
              </a:rPr>
              <a:t>www.karteco</a:t>
            </a:r>
            <a:r>
              <a:rPr lang="el-GR" sz="1400" b="1" u="sng" dirty="0" smtClean="0">
                <a:latin typeface="Century Gothic" pitchFamily="34" charset="0"/>
                <a:hlinkClick r:id="rId3"/>
              </a:rPr>
              <a:t>.</a:t>
            </a:r>
            <a:r>
              <a:rPr lang="en-US" sz="1400" b="1" u="sng" dirty="0" err="1" smtClean="0">
                <a:latin typeface="Century Gothic" pitchFamily="34" charset="0"/>
                <a:hlinkClick r:id="rId3"/>
              </a:rPr>
              <a:t>gr</a:t>
            </a:r>
            <a:r>
              <a:rPr lang="en-US" sz="1400" b="1" u="sng" dirty="0" smtClean="0">
                <a:latin typeface="Century Gothic" pitchFamily="34" charset="0"/>
                <a:hlinkClick r:id="rId3"/>
              </a:rPr>
              <a:t>/AID</a:t>
            </a:r>
            <a:r>
              <a:rPr lang="en-US" sz="1400" b="1" u="sng" dirty="0" smtClean="0">
                <a:latin typeface="Century Gothic" pitchFamily="34" charset="0"/>
              </a:rPr>
              <a:t>  </a:t>
            </a:r>
            <a:r>
              <a:rPr lang="el-GR" sz="1400" b="1" dirty="0" smtClean="0">
                <a:latin typeface="Century Gothic" pitchFamily="34" charset="0"/>
              </a:rPr>
              <a:t> </a:t>
            </a:r>
            <a:endParaRPr lang="el-GR" sz="14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Tahoma" pitchFamily="34" charset="0"/>
            </a:endParaRPr>
          </a:p>
        </p:txBody>
      </p:sp>
      <p:sp>
        <p:nvSpPr>
          <p:cNvPr id="16" name="2 - Υπότιτλος"/>
          <p:cNvSpPr txBox="1">
            <a:spLocks/>
          </p:cNvSpPr>
          <p:nvPr/>
        </p:nvSpPr>
        <p:spPr>
          <a:xfrm>
            <a:off x="0" y="1124744"/>
            <a:ext cx="5976938" cy="1150937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u="sng" dirty="0" smtClean="0">
                <a:solidFill>
                  <a:srgbClr val="0033CC"/>
                </a:solidFill>
                <a:latin typeface="Century Gothic" pitchFamily="34" charset="0"/>
              </a:rPr>
              <a:t>Α</a:t>
            </a:r>
            <a:r>
              <a:rPr lang="en-US" sz="3200" b="1" u="sng" dirty="0" smtClean="0">
                <a:solidFill>
                  <a:srgbClr val="0033CC"/>
                </a:solidFill>
                <a:latin typeface="Century Gothic" pitchFamily="34" charset="0"/>
              </a:rPr>
              <a:t>ID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rgbClr val="0033CC"/>
                </a:solidFill>
                <a:latin typeface="Century Gothic" pitchFamily="34" charset="0"/>
              </a:rPr>
              <a:t>A</a:t>
            </a:r>
            <a:r>
              <a:rPr lang="en-US" sz="2400" b="1" u="sng" dirty="0" smtClean="0">
                <a:solidFill>
                  <a:srgbClr val="0033CC"/>
                </a:solidFill>
                <a:latin typeface="Century Gothic" pitchFamily="34" charset="0"/>
              </a:rPr>
              <a:t>IR</a:t>
            </a:r>
            <a:r>
              <a:rPr lang="en-US" sz="3200" b="1" u="sng" dirty="0" smtClean="0">
                <a:solidFill>
                  <a:srgbClr val="0033CC"/>
                </a:solidFill>
                <a:latin typeface="Century Gothic" pitchFamily="34" charset="0"/>
              </a:rPr>
              <a:t>-</a:t>
            </a:r>
            <a:r>
              <a:rPr lang="en-US" sz="2400" b="1" u="sng" dirty="0" smtClean="0">
                <a:solidFill>
                  <a:srgbClr val="0033CC"/>
                </a:solidFill>
                <a:latin typeface="Century Gothic" pitchFamily="34" charset="0"/>
              </a:rPr>
              <a:t>POLLUTION</a:t>
            </a:r>
            <a:r>
              <a:rPr lang="en-US" sz="3200" b="1" u="sng" dirty="0" smtClean="0">
                <a:solidFill>
                  <a:srgbClr val="0033CC"/>
                </a:solidFill>
                <a:latin typeface="Century Gothic" pitchFamily="34" charset="0"/>
              </a:rPr>
              <a:t> I</a:t>
            </a:r>
            <a:r>
              <a:rPr lang="en-US" sz="2400" b="1" u="sng" dirty="0" smtClean="0">
                <a:solidFill>
                  <a:srgbClr val="0033CC"/>
                </a:solidFill>
                <a:latin typeface="Century Gothic" pitchFamily="34" charset="0"/>
              </a:rPr>
              <a:t>NTELLIGENT</a:t>
            </a:r>
            <a:r>
              <a:rPr lang="en-US" sz="3200" b="1" u="sng" dirty="0" smtClean="0">
                <a:solidFill>
                  <a:srgbClr val="0033CC"/>
                </a:solidFill>
                <a:latin typeface="Century Gothic" pitchFamily="34" charset="0"/>
              </a:rPr>
              <a:t> D</a:t>
            </a:r>
            <a:r>
              <a:rPr lang="en-US" sz="2400" b="1" u="sng" dirty="0" smtClean="0">
                <a:solidFill>
                  <a:srgbClr val="0033CC"/>
                </a:solidFill>
                <a:latin typeface="Century Gothic" pitchFamily="34" charset="0"/>
              </a:rPr>
              <a:t>EFENSE</a:t>
            </a:r>
          </a:p>
          <a:p>
            <a:pPr fontAlgn="auto">
              <a:spcAft>
                <a:spcPts val="0"/>
              </a:spcAft>
              <a:defRPr/>
            </a:pPr>
            <a:endParaRPr lang="en-US" b="1" i="1" dirty="0" smtClean="0">
              <a:solidFill>
                <a:srgbClr val="2E507A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</a:rPr>
              <a:t>“</a:t>
            </a: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Κατανεμημένο Ευφυές Σύστημα </a:t>
            </a:r>
            <a:endParaRPr lang="el-GR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παρακολούθησης </a:t>
            </a: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και αντιμετώπισης έντονων αλλαγών της Ατμοσφαιρικής Ρύπανσης </a:t>
            </a:r>
            <a:endParaRPr lang="el-GR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και </a:t>
            </a: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του Δείκτη Δυσφορίας σε Πραγματικό </a:t>
            </a:r>
            <a:endParaRPr lang="el-GR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Χρόνο </a:t>
            </a:r>
            <a:r>
              <a:rPr lang="el-GR" b="1" i="1" dirty="0" smtClean="0">
                <a:solidFill>
                  <a:srgbClr val="0033CC"/>
                </a:solidFill>
                <a:latin typeface="Century Gothic" pitchFamily="34" charset="0"/>
              </a:rPr>
              <a:t>μέσα από μια συνεχή διαδικασία</a:t>
            </a: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</a:rPr>
              <a:t>”</a:t>
            </a:r>
          </a:p>
          <a:p>
            <a:pPr fontAlgn="auto">
              <a:spcAft>
                <a:spcPts val="0"/>
              </a:spcAft>
              <a:defRPr/>
            </a:pPr>
            <a:endParaRPr lang="en-US" b="1" i="1" dirty="0" smtClean="0">
              <a:solidFill>
                <a:srgbClr val="0033CC"/>
              </a:solidFill>
              <a:latin typeface="Century Gothic" pitchFamily="34" charset="0"/>
              <a:hlinkClick r:id="rId3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l-GR" sz="2800" b="1" dirty="0">
              <a:solidFill>
                <a:srgbClr val="92D050"/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188640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33CC"/>
                </a:solidFill>
                <a:latin typeface="Century Gothic" pitchFamily="34" charset="0"/>
              </a:rPr>
              <a:t>2</a:t>
            </a:r>
            <a:r>
              <a:rPr lang="en-US" sz="2400" b="1" baseline="30000" dirty="0" smtClean="0">
                <a:solidFill>
                  <a:srgbClr val="0033CC"/>
                </a:solidFill>
                <a:latin typeface="Century Gothic" pitchFamily="34" charset="0"/>
              </a:rPr>
              <a:t>o</a:t>
            </a:r>
            <a:r>
              <a:rPr lang="el-GR" sz="2400" b="1" dirty="0" smtClean="0">
                <a:solidFill>
                  <a:srgbClr val="0033CC"/>
                </a:solidFill>
                <a:latin typeface="Century Gothic" pitchFamily="34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Century Gothic" pitchFamily="34" charset="0"/>
              </a:rPr>
              <a:t>Technology Forum </a:t>
            </a:r>
            <a:endParaRPr lang="en-US" sz="2400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33CC"/>
                </a:solidFill>
                <a:latin typeface="Century Gothic" pitchFamily="34" charset="0"/>
              </a:rPr>
              <a:t>08-05-2015 / </a:t>
            </a:r>
            <a:r>
              <a:rPr lang="el-GR" sz="2400" b="1" dirty="0" smtClean="0">
                <a:solidFill>
                  <a:srgbClr val="0033CC"/>
                </a:solidFill>
                <a:latin typeface="Century Gothic" pitchFamily="34" charset="0"/>
              </a:rPr>
              <a:t>Θεσσαλονίκη</a:t>
            </a:r>
            <a:endParaRPr lang="en-US" sz="2400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endParaRPr lang="el-GR" b="1" dirty="0">
              <a:latin typeface="Century Gothic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25144"/>
            <a:ext cx="2748558" cy="190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Marinos files\Grammateia\kartECO\Logo\logo web max.jpg"/>
          <p:cNvPicPr>
            <a:picLocks noChangeAspect="1" noChangeArrowheads="1"/>
          </p:cNvPicPr>
          <p:nvPr/>
        </p:nvPicPr>
        <p:blipFill>
          <a:blip r:embed="rId5" cstate="print"/>
          <a:srcRect t="29086" r="12170" b="30917"/>
          <a:stretch>
            <a:fillRect/>
          </a:stretch>
        </p:blipFill>
        <p:spPr bwMode="auto">
          <a:xfrm>
            <a:off x="5515161" y="72008"/>
            <a:ext cx="3521335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eat ind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0768"/>
            <a:ext cx="343414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sz="16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Αξιοπιστία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σε κρίσιμες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καταστάσεις</a:t>
            </a:r>
            <a:endParaRPr lang="el-GR" sz="16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Ανοχή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σε σφάλματα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 τη χρήση της Ασαφούς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Άλγεβρας </a:t>
            </a: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Ενσωματωμένος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μηχανισμός ελέγχου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ορθής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λειτουργίας</a:t>
            </a: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6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Υποστήριξη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αυτοματοποιημένων μηχανισμών παρέμβασης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στο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περιβάλλον</a:t>
            </a: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Περιορισμός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των απαιτούμενων αναγκών και ενεργειών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σε μη κρίσιμες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καταστάσεις</a:t>
            </a: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Αυτόματη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μεταβολή του ρυθμού λειτουργίας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όταν ανιχνευθεί ότι κάποιος από τους υπό μελέτη παράγοντες παρουσιάσει ή πλησιάζει σε υπέρβαση των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ορίων</a:t>
            </a: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α είναι τα πλεονεκτήματά του? (2)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δυνατότητα προσαρμογής (</a:t>
            </a:r>
            <a:r>
              <a:rPr lang="el-GR" sz="1700" b="1" dirty="0" err="1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customize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) στις ανάγκες του χρήστη</a:t>
            </a: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δυνατότητα προσαρμογής και διασύνδεσης με κάθε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υπάρχον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σύστημα παρακολούθησης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περιβάλλοντος</a:t>
            </a: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παρακολούθηση πρακτικά απεριόριστου αριθμού παραμέτρων και δυνατότητα κατασκευής κάθε είδους μηχανισμού λήψης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αποφάσεων</a:t>
            </a: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Το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πλήρως αυτοματοποιημένο σύστημα προσαρμοσμένης απεικόνισης της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πληροφορίας</a:t>
            </a: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υποστήριξη καταγραφής δεδομένων σε ανοιχτή βάση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δεδομένων</a:t>
            </a: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Ποιες είναι οι δυνατότητές του?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actuator_traffic_gu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0768"/>
            <a:ext cx="338437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Αστικά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κέντρα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Κτιριακές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εγκαταστάσεις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Βιομηχανικές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περιοχές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Λατομεία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και ορυχεία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7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Περιοχές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 σημαντική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περιβαλλοντική </a:t>
            </a:r>
            <a:r>
              <a:rPr lang="el-GR" sz="17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όχληση </a:t>
            </a: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Ποια είναι τα πεδία εφαρμογών του?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\\SERVER\kartECO SHARED\Projects\Dimosio\K71 - GSRT\AID\Telika_Arxeia\Paradotea\P5_Diafimisi_Provoli_Axiopoiisi\P5.2_Entupa\Fulladio\Docs and pics\Traffic control.jpg"/>
          <p:cNvPicPr>
            <a:picLocks noChangeArrowheads="1"/>
          </p:cNvPicPr>
          <p:nvPr/>
        </p:nvPicPr>
        <p:blipFill>
          <a:blip r:embed="rId2" cstate="print"/>
          <a:srcRect l="2882" r="2066" b="1438"/>
          <a:stretch>
            <a:fillRect/>
          </a:stretch>
        </p:blipFill>
        <p:spPr bwMode="auto">
          <a:xfrm>
            <a:off x="5364088" y="1340767"/>
            <a:ext cx="3384376" cy="4896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Χρήση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σε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οποιαδήποτε σύστημα παρακολούθησης του περιβάλλοντος που υποστηρίζει σειριακή σύνδεση (RS232), 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</a:rPr>
              <a:t>USB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 ή δίκτυο 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</a:rPr>
              <a:t>Ethernet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 (ασύρματο ή ενσύρματο)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Εξασφάλιση διαδικτυακής σύνδεσης μεταξύ των σημείων που μελετούνται (σταθμοί, χρήστες και κεντρικό σύστημα)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Προμήθεια απαραίτητου αριθμού Η/Υ για απεικόνιση, λήψη αποφάσεων και αποθήκευση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δεδομένων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Προμήθεια φορητών συσκευών απεικόνισης ανάλογα με τις ανάγκες του χρήστη 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Τι απαιτείται πριν την εγκατάστασή του?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3" descr="daktilios_gre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68760"/>
            <a:ext cx="25922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202656"/>
            <a:ext cx="2736304" cy="35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Συντήρηση δεν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απαιτείται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Απαραίτητη η εποπτεία για κάποιο χρονικό διάστημα </a:t>
            </a: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</a:rPr>
              <a:t>Calibration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του συστήματος έτσι ώστε αυτό να παραδοθεί πλήρες και με βάση τις προδιαγραφές που τέθηκαν στην ανάλυση του προϊόντος από τον ενδιαφερόμενο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χρήστη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Τι απαιτείται μετά την εγκατάστασή του?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3" descr="daktilios_gre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68760"/>
            <a:ext cx="25922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202656"/>
            <a:ext cx="2736304" cy="35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Λειτουργία από τον Ιούνιο του 2013 στο Δήμο Θεσσαλονίκης.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Εγκατάσταση σταθμού μέτρησης θερμοκρασίας και σχ. υγρασίας αέρα, Διοξειδίου του Αζώτου (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</a:rPr>
              <a:t>ΝΟ</a:t>
            </a:r>
            <a:r>
              <a:rPr lang="el-GR" b="1" baseline="-25000" dirty="0" err="1" smtClean="0">
                <a:solidFill>
                  <a:srgbClr val="0033CC"/>
                </a:solidFill>
                <a:latin typeface="Century Gothic" pitchFamily="34" charset="0"/>
              </a:rPr>
              <a:t>2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) και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Όζοντος (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</a:rPr>
              <a:t>Ο</a:t>
            </a:r>
            <a:r>
              <a:rPr lang="el-GR" b="1" baseline="-25000" dirty="0" err="1" smtClean="0">
                <a:solidFill>
                  <a:srgbClr val="0033CC"/>
                </a:solidFill>
                <a:latin typeface="Century Gothic" pitchFamily="34" charset="0"/>
              </a:rPr>
              <a:t>3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).</a:t>
            </a: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Που λειτουργεί? (1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5" name="Picture 5" descr="\\SERVER\server backup\kartECO SHARED\Projects\Dimosio\K71 - GSRT\AID\Telika_Arxeia\Paradotea\P4_Leitourgia sustimatos\Pilot_case_study\Photos\IMAG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18821"/>
            <a:ext cx="4104456" cy="245760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979712" y="5013176"/>
            <a:ext cx="720080" cy="864096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/>
          </a:p>
        </p:txBody>
      </p:sp>
      <p:pic>
        <p:nvPicPr>
          <p:cNvPr id="81924" name="Picture 4" descr="\\SERVER\server backup\kartECO SHARED\Projects\Dimosio\K71 - GSRT\AID\Telika_Arxeia\Paradotea\P4_Leitourgia sustimatos\Pilot_case_study\Photos\IMAG2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628800"/>
            <a:ext cx="2808312" cy="4608512"/>
          </a:xfrm>
          <a:prstGeom prst="rect">
            <a:avLst/>
          </a:prstGeom>
          <a:noFill/>
        </p:spPr>
      </p:pic>
      <p:cxnSp>
        <p:nvCxnSpPr>
          <p:cNvPr id="20" name="Straight Arrow Connector 19"/>
          <p:cNvCxnSpPr/>
          <p:nvPr/>
        </p:nvCxnSpPr>
        <p:spPr>
          <a:xfrm flipV="1">
            <a:off x="2699792" y="4005064"/>
            <a:ext cx="2952328" cy="1008112"/>
          </a:xfrm>
          <a:prstGeom prst="straightConnector1">
            <a:avLst/>
          </a:prstGeom>
          <a:ln w="47625" cap="rnd" cmpd="sng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25996" t="15078" r="28625" b="7800"/>
          <a:stretch>
            <a:fillRect/>
          </a:stretch>
        </p:blipFill>
        <p:spPr bwMode="auto">
          <a:xfrm>
            <a:off x="5004048" y="2420888"/>
            <a:ext cx="3456384" cy="375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84971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Θέση εγκατάστασης:</a:t>
            </a:r>
          </a:p>
          <a:p>
            <a:pPr lvl="1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	σε δώμα κτιρίου του Δήμου στο κέντρο </a:t>
            </a:r>
          </a:p>
          <a:p>
            <a:pPr lvl="1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	της Θεσσαλονίκης (πλατεία Δημοκρατίας)</a:t>
            </a: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Που λειτουργεί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? (2)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72200" y="3717032"/>
            <a:ext cx="216024" cy="14401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atin typeface="Century Gothic" pitchFamily="34" charset="0"/>
            </a:endParaRPr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62" y="2636913"/>
            <a:ext cx="392862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203848" y="3429000"/>
            <a:ext cx="288032" cy="21602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atin typeface="Century Gothic" pitchFamily="34" charset="0"/>
            </a:endParaRPr>
          </a:p>
        </p:txBody>
      </p:sp>
      <p:cxnSp>
        <p:nvCxnSpPr>
          <p:cNvPr id="21" name="Straight Arrow Connector 20"/>
          <p:cNvCxnSpPr>
            <a:stCxn id="19" idx="6"/>
            <a:endCxn id="13" idx="2"/>
          </p:cNvCxnSpPr>
          <p:nvPr/>
        </p:nvCxnSpPr>
        <p:spPr>
          <a:xfrm>
            <a:off x="3491880" y="3537012"/>
            <a:ext cx="2880320" cy="252028"/>
          </a:xfrm>
          <a:prstGeom prst="straightConnector1">
            <a:avLst/>
          </a:prstGeom>
          <a:ln w="47625" cap="rnd" cmpd="sng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849719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Επιπρόσθετος εξοπλισμός που χρησιμοποιείται και είναι τοποθετημένος σε οικίσκο στο δώμα του κτιρίου: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Φορητός Η/Υ και </a:t>
            </a: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</a:rPr>
              <a:t>rooter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 δικτύου για σύνδεση του </a:t>
            </a: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</a:rPr>
              <a:t>AID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με το διαδίκτυο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Χρήση στατικών </a:t>
            </a: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</a:rPr>
              <a:t>IP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για σταθερότητα διασύνδεσης και επικοινωνίας</a:t>
            </a: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Που λειτουργεί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? (3)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0" name="Picture 2" descr="\\SERVER\server backup\kartECO SHARED\Projects\Dimosio\K71 - GSRT\AID\Telika_Arxeia\Paradotea\P4_Leitourgia sustimatos\Pilot_case_study\Photos\04102012402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549" y="3501008"/>
            <a:ext cx="3552395" cy="2664296"/>
          </a:xfrm>
          <a:prstGeom prst="rect">
            <a:avLst/>
          </a:prstGeom>
          <a:noFill/>
        </p:spPr>
      </p:pic>
      <p:pic>
        <p:nvPicPr>
          <p:cNvPr id="83971" name="Picture 3" descr="\\SERVER\server backup\kartECO SHARED\Projects\Dimosio\K71 - GSRT\AID\Telika_Arxeia\Paradotea\P4_Leitourgia sustimatos\Pilot_case_study\Photos\2013-10-07 11.42.57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243" y="3501008"/>
            <a:ext cx="487024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84971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σ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το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σημείο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εγκατάστασης του σταθμού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r>
              <a:rPr lang="el-GR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 -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Πιλοτική εφαρμογή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(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1)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679977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536" y="1268760"/>
            <a:ext cx="84971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στο χώρο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του χρήστη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r>
              <a:rPr lang="el-GR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 -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Πιλοτική εφαρμογή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(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2)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69034"/>
            <a:ext cx="8687800" cy="47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Marinos files\Grammateia\kartECO\Site\Allages_032013\Pics\Anthropino dunamiko.jpg"/>
          <p:cNvPicPr/>
          <p:nvPr/>
        </p:nvPicPr>
        <p:blipFill>
          <a:blip r:embed="rId2" cstate="print">
            <a:lum bright="27000"/>
          </a:blip>
          <a:srcRect r="15337"/>
          <a:stretch>
            <a:fillRect/>
          </a:stretch>
        </p:blipFill>
        <p:spPr bwMode="auto">
          <a:xfrm>
            <a:off x="3059832" y="4581128"/>
            <a:ext cx="2819087" cy="202407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341438"/>
            <a:ext cx="929005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defRPr/>
            </a:pP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Ιδρυτικά </a:t>
            </a: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Μέλη: </a:t>
            </a:r>
            <a:endParaRPr lang="el-GR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  <a:p>
            <a:pPr indent="-457200">
              <a:defRPr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-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Απόστολος Καρτέρης</a:t>
            </a: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Δρ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.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Μηχανικός Περιβάλλοντος, ΑΠΘ</a:t>
            </a:r>
          </a:p>
          <a:p>
            <a:pPr indent="-457200">
              <a:defRPr/>
            </a:pPr>
            <a:endParaRPr lang="el-GR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-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Μαρίνος Καρτέρης</a:t>
            </a: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Δρ. Μηχανολόγος Μηχανικός, ΑΠΘ</a:t>
            </a:r>
          </a:p>
          <a:p>
            <a:pPr indent="-457200">
              <a:defRPr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Διεύθυνση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: 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-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Αγ. Αναστασίας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&amp;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Λαέρτου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,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ΤΚ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57001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,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Πυλαία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,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Ελλάδα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-</a:t>
            </a:r>
            <a:r>
              <a:rPr lang="el-GR" sz="1600" b="1" dirty="0" err="1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Τηλ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: 2310365441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, Fax: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2310365442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-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Website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: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  <a:hlinkClick r:id="rId3"/>
              </a:rPr>
              <a:t>www.karteco.gr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Ανθρώπινο δυναμικό:</a:t>
            </a:r>
          </a:p>
          <a:p>
            <a:pPr indent="-457200">
              <a:defRPr/>
            </a:pPr>
            <a:endParaRPr lang="el-GR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14 εξειδικευμένοι 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μελετητές </a:t>
            </a:r>
            <a:endParaRPr lang="el-GR" sz="16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-</a:t>
            </a: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μηχανικοί, </a:t>
            </a:r>
          </a:p>
          <a:p>
            <a:pPr indent="-457200">
              <a:defRPr/>
            </a:pP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-περιβαλλοντολόγοι, </a:t>
            </a:r>
          </a:p>
          <a:p>
            <a:pPr indent="-457200">
              <a:defRPr/>
            </a:pPr>
            <a:r>
              <a:rPr lang="el-GR" sz="16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+mn-cs"/>
              </a:rPr>
              <a:t>-δασολόγοι</a:t>
            </a:r>
          </a:p>
          <a:p>
            <a:pPr indent="-457200">
              <a:defRPr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  <a:p>
            <a:pPr indent="-457200">
              <a:defRPr/>
            </a:pPr>
            <a:endParaRPr lang="el-GR" sz="1600" b="1" dirty="0" err="1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Ποιοι είμαστε?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icture 13" descr="DSC_92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284984"/>
            <a:ext cx="2847975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5" descr="Phillippos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8742" y="1556792"/>
            <a:ext cx="284956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849719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https</a:t>
            </a: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://</a:t>
            </a: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itunes.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apple.com/us/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app/air-polis/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id734464528?mt=8</a:t>
            </a: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</a:rPr>
              <a:t>)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Air Polis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 </a:t>
            </a:r>
            <a:r>
              <a:rPr lang="el-GR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-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Η εφαρμογή του </a:t>
            </a: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για </a:t>
            </a:r>
            <a:r>
              <a:rPr lang="en-US" sz="2800" b="1" dirty="0" err="1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iOS</a:t>
            </a: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 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6" name="Picture 2" descr="\\SERVER\kartECO SHARED\Projects\Dimosio\K71 - GSRT\AID\Telika_Arxeia\Paradotea\P5_Diafimisi_Provoli_Axiopoiisi\P5.2_Entupa\Fulladio\Docs and pics\Air Polis 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72816"/>
            <a:ext cx="2972968" cy="429309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3616" r="31054" b="1639"/>
          <a:stretch>
            <a:fillRect/>
          </a:stretch>
        </p:blipFill>
        <p:spPr bwMode="auto">
          <a:xfrm>
            <a:off x="5652120" y="1772816"/>
            <a:ext cx="3168352" cy="430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84971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http://</a:t>
            </a: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www.karteco.gr/AID/product.html</a:t>
            </a:r>
            <a:r>
              <a:rPr lang="en-US" b="1" i="1" dirty="0" smtClean="0">
                <a:solidFill>
                  <a:srgbClr val="0033CC"/>
                </a:solidFill>
                <a:latin typeface="Century Gothic" pitchFamily="34" charset="0"/>
              </a:rPr>
              <a:t> </a:t>
            </a: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To AID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στο διαδίκτυο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1" name="Picture 3" descr="\\SERVER\kartECO SHARED\Projects\Dimosio\K71 - GSRT\AID\Telika_Arxeia\Paradotea\P5_Diafimisi_Provoli_Axiopoiisi\P5.2_Entupa\Fulladio\Docs and pics\Apotelesmata AID istoto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09" y="2157189"/>
            <a:ext cx="8469185" cy="4080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849719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ΣΥΜΒΑΝ ΠΥΡΚΑΓΙΑΣ ΣΤΟ ΚΕΝΤΡΟ ΤΗΣ ΘΕΣΣΑΛΟΝΙΚΗΣ - 4.12.2013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i="1" dirty="0" smtClean="0">
                <a:solidFill>
                  <a:srgbClr val="0033CC"/>
                </a:solidFill>
                <a:latin typeface="Century Gothic" pitchFamily="34" charset="0"/>
              </a:rPr>
              <a:t>Το περιστατικό αφορούσε μεγάλης έκτασης πυρκαγιά σε αποθήκη ειδών ρουχισμού, στην οδό </a:t>
            </a:r>
            <a:r>
              <a:rPr lang="el-GR" sz="1400" b="1" i="1" dirty="0" err="1" smtClean="0">
                <a:solidFill>
                  <a:srgbClr val="0033CC"/>
                </a:solidFill>
                <a:latin typeface="Century Gothic" pitchFamily="34" charset="0"/>
              </a:rPr>
              <a:t>Κωλέττη</a:t>
            </a:r>
            <a:r>
              <a:rPr lang="el-GR" sz="1400" b="1" i="1" dirty="0" smtClean="0">
                <a:solidFill>
                  <a:srgbClr val="0033CC"/>
                </a:solidFill>
                <a:latin typeface="Century Gothic" pitchFamily="34" charset="0"/>
              </a:rPr>
              <a:t>, στη Δυτική είσοδο της Θεσσαλονίκης.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4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Επαληθεύτηκε η </a:t>
            </a: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</a:rPr>
              <a:t>Real Time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 αντίδραση του συστήματος και η λειτουργία των Πρακτόρων Απόφασης για την ασφάλεια των πολιτών.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r>
              <a:rPr lang="el-GR" sz="2800" b="1" dirty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 -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Πιλοτική εφαρμογή 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- Συμβάν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 cstate="print"/>
          <a:srcRect l="39427" t="19855" r="2515"/>
          <a:stretch>
            <a:fillRect/>
          </a:stretch>
        </p:blipFill>
        <p:spPr bwMode="auto">
          <a:xfrm>
            <a:off x="467544" y="3140968"/>
            <a:ext cx="3960440" cy="315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4392488" cy="31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91440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Άλλες εφαρμογές της πλατφόρμας του </a:t>
            </a: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2 - Υπότιτλος"/>
          <p:cNvSpPr txBox="1">
            <a:spLocks/>
          </p:cNvSpPr>
          <p:nvPr/>
        </p:nvSpPr>
        <p:spPr>
          <a:xfrm>
            <a:off x="396552" y="1269951"/>
            <a:ext cx="9144000" cy="1150937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Real T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</a:rPr>
              <a:t>ime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</a:rPr>
              <a:t>Operational Control Tool of Combined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S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</a:rPr>
              <a:t>ewer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O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</a:rPr>
              <a:t>verflows at Coastal Cities</a:t>
            </a:r>
            <a:endParaRPr lang="en-US" sz="12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sz="1600" b="1" i="1" dirty="0" smtClean="0">
                <a:solidFill>
                  <a:srgbClr val="0033CC"/>
                </a:solidFill>
                <a:latin typeface="Century Gothic" pitchFamily="34" charset="0"/>
              </a:rPr>
              <a:t>Επιχειρησιακό Εργαλείο Ελέγχου σε Πραγματικό Χρόνο των υπερχειλίσεων </a:t>
            </a: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sz="1600" b="1" i="1" dirty="0" smtClean="0">
                <a:solidFill>
                  <a:srgbClr val="0033CC"/>
                </a:solidFill>
                <a:latin typeface="Century Gothic" pitchFamily="34" charset="0"/>
              </a:rPr>
              <a:t>παντορροϊκού </a:t>
            </a:r>
            <a:r>
              <a:rPr lang="el-GR" sz="1600" b="1" i="1" dirty="0" smtClean="0">
                <a:solidFill>
                  <a:srgbClr val="0033CC"/>
                </a:solidFill>
                <a:latin typeface="Century Gothic" pitchFamily="34" charset="0"/>
              </a:rPr>
              <a:t>συστήματος αποχέτευσης σε </a:t>
            </a: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sz="1600" b="1" i="1" dirty="0" smtClean="0">
                <a:solidFill>
                  <a:srgbClr val="0033CC"/>
                </a:solidFill>
                <a:latin typeface="Century Gothic" pitchFamily="34" charset="0"/>
              </a:rPr>
              <a:t>παράκτιες πόλεις</a:t>
            </a:r>
          </a:p>
          <a:p>
            <a:pPr fontAlgn="auto">
              <a:spcAft>
                <a:spcPts val="0"/>
              </a:spcAft>
              <a:defRPr/>
            </a:pP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0033CC"/>
                </a:solidFill>
                <a:latin typeface="Century Gothic" pitchFamily="34" charset="0"/>
                <a:hlinkClick r:id="rId2"/>
              </a:rPr>
              <a:t>www.realtso.gr</a:t>
            </a:r>
            <a:r>
              <a:rPr lang="en-US" sz="1600" b="1" i="1" dirty="0" smtClean="0">
                <a:solidFill>
                  <a:srgbClr val="0033CC"/>
                </a:solidFill>
                <a:latin typeface="Century Gothic" pitchFamily="34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l-GR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sz="1600" b="1" i="1" dirty="0" smtClean="0">
                <a:solidFill>
                  <a:srgbClr val="0033CC"/>
                </a:solidFill>
                <a:latin typeface="Century Gothic" pitchFamily="34" charset="0"/>
              </a:rPr>
              <a:t>«ΣΥΝΕΡΓΑΣΙΑ 2011» - ΕΤΑΙΡΟΙ:</a:t>
            </a:r>
            <a:endParaRPr lang="en-US" sz="1600" b="1" i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b="1" dirty="0">
              <a:solidFill>
                <a:schemeClr val="tx2"/>
              </a:solidFill>
              <a:latin typeface="Century Gothic" pitchFamily="34" charset="0"/>
              <a:cs typeface="Tahoma" pitchFamily="34" charset="0"/>
            </a:endParaRPr>
          </a:p>
        </p:txBody>
      </p:sp>
      <p:pic>
        <p:nvPicPr>
          <p:cNvPr id="14" name="Picture 2" descr="C:\Marinos files\Grammateia\kartECO\Logo\logo web max.jpg"/>
          <p:cNvPicPr>
            <a:picLocks noChangeAspect="1" noChangeArrowheads="1"/>
          </p:cNvPicPr>
          <p:nvPr/>
        </p:nvPicPr>
        <p:blipFill>
          <a:blip r:embed="rId3" cstate="print"/>
          <a:srcRect t="29086" r="12170" b="30917"/>
          <a:stretch>
            <a:fillRect/>
          </a:stretch>
        </p:blipFill>
        <p:spPr bwMode="auto">
          <a:xfrm>
            <a:off x="2339752" y="4653136"/>
            <a:ext cx="2160240" cy="7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3 - Θέση περιεχομένου" descr="λογότυπα.JPG"/>
          <p:cNvPicPr>
            <a:picLocks noChangeAspect="1"/>
          </p:cNvPicPr>
          <p:nvPr/>
        </p:nvPicPr>
        <p:blipFill>
          <a:blip r:embed="rId4" cstate="print"/>
          <a:srcRect l="1314" t="6048" r="71258" b="62096"/>
          <a:stretch>
            <a:fillRect/>
          </a:stretch>
        </p:blipFill>
        <p:spPr>
          <a:xfrm>
            <a:off x="467544" y="4653136"/>
            <a:ext cx="1800200" cy="780087"/>
          </a:xfrm>
          <a:prstGeom prst="rect">
            <a:avLst/>
          </a:prstGeom>
        </p:spPr>
      </p:pic>
      <p:pic>
        <p:nvPicPr>
          <p:cNvPr id="17" name="Picture 2" descr="\\SERVER\kartECO SHARED\Projects\Dimosio\K71 - GSRT\REAL-T-SO\Enotites ergasias\EE1_Diaxusi_enimerosi\P1.1_Logo_site\Site\Logo AUTH\Logo_AUTH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45224"/>
            <a:ext cx="2094532" cy="936104"/>
          </a:xfrm>
          <a:prstGeom prst="rect">
            <a:avLst/>
          </a:prstGeom>
          <a:noFill/>
        </p:spPr>
      </p:pic>
      <p:pic>
        <p:nvPicPr>
          <p:cNvPr id="19" name="Picture 18" descr="\\SERVER\server backup\kartECO SHARED\Projects\Dimosio\K71 - GSRT\REAL-T-SO\Telika_Arxeia\EE1\Logo\Protaseis\2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7544" y="2708920"/>
            <a:ext cx="3600400" cy="1152128"/>
          </a:xfrm>
          <a:prstGeom prst="rect">
            <a:avLst/>
          </a:prstGeom>
          <a:noFill/>
        </p:spPr>
      </p:pic>
      <p:pic>
        <p:nvPicPr>
          <p:cNvPr id="20" name="3 - Θέση περιεχομένου" descr="λογότυπα.JPG"/>
          <p:cNvPicPr>
            <a:picLocks noChangeAspect="1"/>
          </p:cNvPicPr>
          <p:nvPr/>
        </p:nvPicPr>
        <p:blipFill>
          <a:blip r:embed="rId4" cstate="print"/>
          <a:srcRect l="55313" r="30973" b="62096"/>
          <a:stretch>
            <a:fillRect/>
          </a:stretch>
        </p:blipFill>
        <p:spPr>
          <a:xfrm>
            <a:off x="2627784" y="5517232"/>
            <a:ext cx="720080" cy="846189"/>
          </a:xfrm>
          <a:prstGeom prst="rect">
            <a:avLst/>
          </a:prstGeom>
        </p:spPr>
      </p:pic>
      <p:pic>
        <p:nvPicPr>
          <p:cNvPr id="21" name="3 - Θέση περιεχομένου" descr="real-t-co obj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85707" y="2492896"/>
            <a:ext cx="4450789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699" y="1373806"/>
            <a:ext cx="6257301" cy="551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C:\Marinos files\Grammateia\kartECO\Logo\logo web max.jpg"/>
          <p:cNvPicPr>
            <a:picLocks noChangeAspect="1" noChangeArrowheads="1"/>
          </p:cNvPicPr>
          <p:nvPr/>
        </p:nvPicPr>
        <p:blipFill>
          <a:blip r:embed="rId3" cstate="print"/>
          <a:srcRect t="29086" r="12170" b="30917"/>
          <a:stretch>
            <a:fillRect/>
          </a:stretch>
        </p:blipFill>
        <p:spPr bwMode="auto">
          <a:xfrm>
            <a:off x="107504" y="4581128"/>
            <a:ext cx="379718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- Τίτλος"/>
          <p:cNvSpPr txBox="1">
            <a:spLocks/>
          </p:cNvSpPr>
          <p:nvPr/>
        </p:nvSpPr>
        <p:spPr>
          <a:xfrm>
            <a:off x="107504" y="4293096"/>
            <a:ext cx="2592288" cy="28803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400" b="1" u="sng" dirty="0" smtClean="0">
                <a:latin typeface="Century Gothic" pitchFamily="34" charset="0"/>
                <a:hlinkClick r:id="rId4"/>
              </a:rPr>
              <a:t>h</a:t>
            </a:r>
            <a:r>
              <a:rPr lang="el-GR" sz="1400" b="1" u="sng" dirty="0" err="1" smtClean="0">
                <a:latin typeface="Century Gothic" pitchFamily="34" charset="0"/>
                <a:hlinkClick r:id="rId4"/>
              </a:rPr>
              <a:t>ttp</a:t>
            </a:r>
            <a:r>
              <a:rPr lang="el-GR" sz="1400" b="1" u="sng" dirty="0">
                <a:latin typeface="Century Gothic" pitchFamily="34" charset="0"/>
                <a:hlinkClick r:id="rId4"/>
              </a:rPr>
              <a:t>://</a:t>
            </a:r>
            <a:r>
              <a:rPr lang="el-GR" sz="1400" b="1" u="sng" dirty="0" err="1" smtClean="0">
                <a:latin typeface="Century Gothic" pitchFamily="34" charset="0"/>
                <a:hlinkClick r:id="rId4"/>
              </a:rPr>
              <a:t>www.karteco</a:t>
            </a:r>
            <a:r>
              <a:rPr lang="el-GR" sz="1400" b="1" u="sng" dirty="0" smtClean="0">
                <a:latin typeface="Century Gothic" pitchFamily="34" charset="0"/>
                <a:hlinkClick r:id="rId4"/>
              </a:rPr>
              <a:t>.</a:t>
            </a:r>
            <a:r>
              <a:rPr lang="en-US" sz="1400" b="1" u="sng" dirty="0" err="1" smtClean="0">
                <a:latin typeface="Century Gothic" pitchFamily="34" charset="0"/>
                <a:hlinkClick r:id="rId4"/>
              </a:rPr>
              <a:t>gr</a:t>
            </a:r>
            <a:r>
              <a:rPr lang="en-US" sz="1400" b="1" u="sng" dirty="0" smtClean="0">
                <a:latin typeface="Century Gothic" pitchFamily="34" charset="0"/>
                <a:hlinkClick r:id="rId4"/>
              </a:rPr>
              <a:t>/AID</a:t>
            </a:r>
            <a:r>
              <a:rPr lang="en-US" sz="1400" b="1" u="sng" dirty="0" smtClean="0">
                <a:latin typeface="Century Gothic" pitchFamily="34" charset="0"/>
              </a:rPr>
              <a:t>  </a:t>
            </a:r>
            <a:r>
              <a:rPr lang="el-GR" sz="1400" b="1" dirty="0" smtClean="0">
                <a:latin typeface="Century Gothic" pitchFamily="34" charset="0"/>
              </a:rPr>
              <a:t> </a:t>
            </a:r>
            <a:endParaRPr lang="el-GR" sz="14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Tahoma" pitchFamily="34" charset="0"/>
            </a:endParaRPr>
          </a:p>
        </p:txBody>
      </p:sp>
      <p:sp>
        <p:nvSpPr>
          <p:cNvPr id="16" name="2 - Υπότιτλος"/>
          <p:cNvSpPr txBox="1">
            <a:spLocks/>
          </p:cNvSpPr>
          <p:nvPr/>
        </p:nvSpPr>
        <p:spPr>
          <a:xfrm>
            <a:off x="35496" y="1484784"/>
            <a:ext cx="5976938" cy="1150937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0033CC"/>
                </a:solidFill>
                <a:latin typeface="Century Gothic" pitchFamily="34" charset="0"/>
              </a:rPr>
              <a:t>Σας ευχαριστώ</a:t>
            </a:r>
            <a:endParaRPr lang="en-US" b="1" i="1" dirty="0" smtClean="0">
              <a:solidFill>
                <a:srgbClr val="2E507A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b="1" i="1" dirty="0" smtClean="0">
              <a:solidFill>
                <a:srgbClr val="0033CC"/>
              </a:solidFill>
              <a:latin typeface="Century Gothic" pitchFamily="34" charset="0"/>
              <a:hlinkClick r:id="rId4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l-GR" sz="2800" b="1" dirty="0">
              <a:solidFill>
                <a:srgbClr val="92D050"/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b="1" dirty="0">
              <a:solidFill>
                <a:schemeClr val="tx1">
                  <a:tint val="75000"/>
                </a:schemeClr>
              </a:solidFill>
              <a:latin typeface="Century Gothic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188640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33CC"/>
                </a:solidFill>
                <a:latin typeface="Century Gothic" pitchFamily="34" charset="0"/>
              </a:rPr>
              <a:t>2</a:t>
            </a:r>
            <a:r>
              <a:rPr lang="en-US" sz="2400" b="1" baseline="30000" dirty="0" smtClean="0">
                <a:solidFill>
                  <a:srgbClr val="0033CC"/>
                </a:solidFill>
                <a:latin typeface="Century Gothic" pitchFamily="34" charset="0"/>
              </a:rPr>
              <a:t>o</a:t>
            </a:r>
            <a:r>
              <a:rPr lang="el-GR" sz="2400" b="1" dirty="0" smtClean="0">
                <a:solidFill>
                  <a:srgbClr val="0033CC"/>
                </a:solidFill>
                <a:latin typeface="Century Gothic" pitchFamily="34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Century Gothic" pitchFamily="34" charset="0"/>
              </a:rPr>
              <a:t>Technology Forum </a:t>
            </a:r>
            <a:endParaRPr lang="en-US" sz="2400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33CC"/>
                </a:solidFill>
                <a:latin typeface="Century Gothic" pitchFamily="34" charset="0"/>
              </a:rPr>
              <a:t>08-05-2015 / </a:t>
            </a:r>
            <a:r>
              <a:rPr lang="el-GR" sz="2400" b="1" dirty="0" smtClean="0">
                <a:solidFill>
                  <a:srgbClr val="0033CC"/>
                </a:solidFill>
                <a:latin typeface="Century Gothic" pitchFamily="34" charset="0"/>
              </a:rPr>
              <a:t>Θεσσαλονίκη</a:t>
            </a:r>
            <a:endParaRPr lang="en-US" sz="2400" b="1" dirty="0" smtClean="0">
              <a:solidFill>
                <a:srgbClr val="0033CC"/>
              </a:solidFill>
              <a:latin typeface="Century Gothic" pitchFamily="34" charset="0"/>
            </a:endParaRPr>
          </a:p>
          <a:p>
            <a:endParaRPr lang="el-GR" b="1" dirty="0">
              <a:latin typeface="Century Gothic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348880"/>
            <a:ext cx="2748558" cy="190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- Τίτλος"/>
          <p:cNvSpPr txBox="1">
            <a:spLocks/>
          </p:cNvSpPr>
          <p:nvPr/>
        </p:nvSpPr>
        <p:spPr>
          <a:xfrm>
            <a:off x="107504" y="5949280"/>
            <a:ext cx="2592288" cy="28803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400" b="1" u="sng" dirty="0" smtClean="0">
                <a:latin typeface="Century Gothic" pitchFamily="34" charset="0"/>
                <a:hlinkClick r:id="rId6"/>
              </a:rPr>
              <a:t>h</a:t>
            </a:r>
            <a:r>
              <a:rPr lang="el-GR" sz="1400" b="1" u="sng" dirty="0" err="1" smtClean="0">
                <a:latin typeface="Century Gothic" pitchFamily="34" charset="0"/>
                <a:hlinkClick r:id="rId6"/>
              </a:rPr>
              <a:t>ttp</a:t>
            </a:r>
            <a:r>
              <a:rPr lang="el-GR" sz="1400" b="1" u="sng" dirty="0">
                <a:latin typeface="Century Gothic" pitchFamily="34" charset="0"/>
                <a:hlinkClick r:id="rId6"/>
              </a:rPr>
              <a:t>://</a:t>
            </a:r>
            <a:r>
              <a:rPr lang="el-GR" sz="1400" b="1" u="sng" dirty="0" err="1" smtClean="0">
                <a:latin typeface="Century Gothic" pitchFamily="34" charset="0"/>
                <a:hlinkClick r:id="rId6"/>
              </a:rPr>
              <a:t>www.karteco</a:t>
            </a:r>
            <a:r>
              <a:rPr lang="el-GR" sz="1400" b="1" u="sng" dirty="0" smtClean="0">
                <a:latin typeface="Century Gothic" pitchFamily="34" charset="0"/>
                <a:hlinkClick r:id="rId6"/>
              </a:rPr>
              <a:t>.</a:t>
            </a:r>
            <a:r>
              <a:rPr lang="en-US" sz="1400" b="1" u="sng" dirty="0" err="1" smtClean="0">
                <a:latin typeface="Century Gothic" pitchFamily="34" charset="0"/>
                <a:hlinkClick r:id="rId6"/>
              </a:rPr>
              <a:t>gr</a:t>
            </a:r>
            <a:r>
              <a:rPr lang="en-US" sz="1400" b="1" u="sng" dirty="0" smtClean="0">
                <a:latin typeface="Century Gothic" pitchFamily="34" charset="0"/>
              </a:rPr>
              <a:t> </a:t>
            </a:r>
            <a:r>
              <a:rPr lang="en-US" sz="1400" b="1" u="sng" dirty="0" smtClean="0">
                <a:latin typeface="Century Gothic" pitchFamily="34" charset="0"/>
              </a:rPr>
              <a:t>  </a:t>
            </a:r>
            <a:r>
              <a:rPr lang="el-GR" sz="1400" b="1" dirty="0" smtClean="0">
                <a:latin typeface="Century Gothic" pitchFamily="34" charset="0"/>
              </a:rPr>
              <a:t> </a:t>
            </a:r>
            <a:endParaRPr lang="el-GR" sz="14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Που δραστηριοποιούμαστε από το 2007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12776"/>
            <a:ext cx="90364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3616" r="4391"/>
          <a:stretch>
            <a:fillRect/>
          </a:stretch>
        </p:blipFill>
        <p:spPr bwMode="auto">
          <a:xfrm>
            <a:off x="4937344" y="1407836"/>
            <a:ext cx="3948202" cy="367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Καινοτόμο </a:t>
            </a:r>
            <a:r>
              <a:rPr lang="el-GR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Κ</a:t>
            </a: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ατανεμημένο Πληροφοριακό Σύστημα 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Δικτύου </a:t>
            </a:r>
            <a:r>
              <a:rPr lang="el-GR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Ε</a:t>
            </a: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υφυών </a:t>
            </a:r>
            <a:r>
              <a:rPr lang="el-GR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</a:t>
            </a: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ρακτόρων 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 το οποίο εντοπίζονται και αξιολογούνται περιβαλλοντικά προβλήματα και παρέχεται υποστήριξη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στους χρήστες του συστήματος με σκοπό την αντιμετώπισή των προβλημάτων αυτών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σε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Πραγματικό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Χρόνο.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ΡΟΪΟΝ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 </a:t>
            </a:r>
            <a:r>
              <a:rPr lang="el-GR" b="1" dirty="0">
                <a:solidFill>
                  <a:srgbClr val="0033CC"/>
                </a:solidFill>
                <a:latin typeface="Century Gothic" pitchFamily="34" charset="0"/>
                <a:cs typeface="+mn-cs"/>
              </a:rPr>
              <a:t>Ε</a:t>
            </a:r>
            <a:r>
              <a:rPr lang="el-GR" sz="1600" b="1" dirty="0">
                <a:solidFill>
                  <a:srgbClr val="0033CC"/>
                </a:solidFill>
                <a:latin typeface="Century Gothic" pitchFamily="34" charset="0"/>
                <a:cs typeface="+mn-cs"/>
              </a:rPr>
              <a:t>ΡΕΥΝΑΣ</a:t>
            </a:r>
            <a:r>
              <a:rPr lang="el-GR" b="1" dirty="0">
                <a:solidFill>
                  <a:srgbClr val="0033CC"/>
                </a:solidFill>
                <a:latin typeface="Century Gothic" pitchFamily="34" charset="0"/>
                <a:cs typeface="+mn-cs"/>
              </a:rPr>
              <a:t>:</a:t>
            </a:r>
          </a:p>
          <a:p>
            <a:pPr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- ΓΓΕΤ 2011-2014 </a:t>
            </a:r>
          </a:p>
          <a:p>
            <a:pPr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- kartECO &amp; 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ΔΠΘ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 (Υπεργολάβος)</a:t>
            </a:r>
            <a:endParaRPr lang="el-GR" sz="1600" b="1" dirty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Τι είναι το </a:t>
            </a: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? 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157192"/>
            <a:ext cx="4950549" cy="127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Το σύστημα τροφοδοτείται σε Πραγματικό Χρόνο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από πολλαπλές πηγές δεδομένων μετρήσεων ώστε να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: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να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αντιλαμβάνεται και να αξιολογεί την κατάσταση του περιβάλλοντος,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ενημερώνει με κατάλληλα λεκτικά τους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χρήστες, </a:t>
            </a:r>
            <a:endParaRPr lang="el-GR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να επιλέγει ανάλογες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δράσεις για την προστασία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των χρηστών και του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πληθυσμού,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να προτείνει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παρεμβάσεις. </a:t>
            </a:r>
            <a:endParaRPr lang="el-GR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Τι υπηρεσίες παρέχει?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967042" cy="513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απλή ειδοποίηση μιας ομάδας ατόμων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ενεργοποίηση συστημάτων ασφαλείας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τροποποίηση μίας γραμμής παραγωγής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μείωση ταχύτητας στόλου οχημάτων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επέμβαση σε συστήματα διαχείρισης κυκλοφορίας κ.λπ.</a:t>
            </a: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Ποιες είναι αυτές οι παρεμβάσεις?</a:t>
            </a: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daktilios_gre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aktilios_hig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954996"/>
            <a:ext cx="2088232" cy="135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aktilios_mi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4" y="3212976"/>
            <a:ext cx="210814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Το </a:t>
            </a:r>
            <a:r>
              <a:rPr lang="el-GR" b="1" u="sng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AID</a:t>
            </a: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 είναι ένα υβριδικό σύστημα Ασαφούς Νόησης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που λειτουργεί μέσω ενός κατανεμημένου πολυεπίπεδου δικτύου Ευφυών Πρακτόρων (ανάπτυξη με την πλατφόρμα 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JADE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). 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Πράκτορες Αντίληψης Περιβάλλοντος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τροφοδοτούνται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σε Πραγματικό Χρόνο με τα δεδομένα μετρήσεων περιβάλλοντος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 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Πρακτόρων Αξιολόγησης Μετρήσεων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λειτουργούν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Ασαφή Άλγεβρα και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παράγουν Λεκτικά που χαρακτηρίζουν την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κρισιμότητα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της κατάστασης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Ποια είναι η αρχιτεκτονική του </a:t>
            </a: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? (1)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0768"/>
            <a:ext cx="338437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u="sng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Πράκτορες Λήψης Αποφάσεων και </a:t>
            </a: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Ενεργειών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</a:rPr>
              <a:t>αποφασίζουν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για τις απαραίτητες παρεμβάσεις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ε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νημερώνουν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αναλόγως τους χρήστες μέσω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των έξυπνων τηλεφώνων, </a:t>
            </a:r>
            <a:r>
              <a:rPr lang="el-GR" b="1" dirty="0" err="1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tablet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και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Η/Υ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εκτελούν προκαθορισμένες ενέργειες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Πράκτορας Διαχείρισης Συστήματος </a:t>
            </a:r>
            <a:r>
              <a:rPr lang="el-GR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 τον οποίο παρακολουθείται η λειτουργία του συστήματος</a:t>
            </a: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Ποια είναι η αρχιτεκτονική του </a:t>
            </a:r>
            <a:r>
              <a:rPr lang="en-US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AID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? (2)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evaluation_gu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1987" y="1340768"/>
            <a:ext cx="3944509" cy="24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ensor_g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1047"/>
            <a:ext cx="3960440" cy="26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288" y="1268760"/>
            <a:ext cx="4572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l-GR" sz="16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Ανάγνωση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σε Πραγματικό Χρόνο μετρήσεων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από οποιονδήποτε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αισθητήρα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Διαρκής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παρουσίαση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του συνόλου των μετρήσεων και της κατάστασης κάθε παράγοντα καθώς και πλήρους ιστορικού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μετρήσεων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Διαδικτυακή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ενημέρωση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των χρηστών και του κοινού, μέσω εφαρμογής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(</a:t>
            </a:r>
            <a:r>
              <a:rPr lang="en-US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applications)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για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κινητά και </a:t>
            </a:r>
            <a:r>
              <a:rPr lang="el-GR" sz="1600" b="1" dirty="0" err="1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tablets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 και του ιστότοπου του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συστήματος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1325" algn="l"/>
              </a:tabLst>
              <a:defRPr/>
            </a:pP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Αυτοματοποιημένη </a:t>
            </a:r>
            <a:r>
              <a:rPr lang="el-GR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και συνεχής ενημέρωση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όταν το σύστημα ανιχνεύει υπερβάσεις ορίων ή μη φυσιολογικές τιμές στις παραμέτρους που </a:t>
            </a:r>
            <a:r>
              <a:rPr lang="el-GR" sz="1600" b="1" dirty="0" smtClean="0">
                <a:solidFill>
                  <a:srgbClr val="0033CC"/>
                </a:solidFill>
                <a:latin typeface="Century Gothic" pitchFamily="34" charset="0"/>
                <a:cs typeface="+mn-cs"/>
              </a:rPr>
              <a:t>παρακολουθεί</a:t>
            </a:r>
            <a:endParaRPr lang="el-GR" sz="1600" b="1" dirty="0" smtClean="0">
              <a:solidFill>
                <a:srgbClr val="0033CC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809154"/>
            <a:ext cx="8229600" cy="360363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Ποι</a:t>
            </a:r>
            <a:r>
              <a:rPr lang="el-GR" sz="2800" b="1" dirty="0" smtClean="0">
                <a:solidFill>
                  <a:srgbClr val="0033CC"/>
                </a:solidFill>
                <a:latin typeface="Century Gothic" pitchFamily="34" charset="0"/>
                <a:cs typeface="Tahoma" pitchFamily="34" charset="0"/>
              </a:rPr>
              <a:t>α είναι τα πλεονεκτήματά του? (1)</a:t>
            </a:r>
            <a:endParaRPr lang="el-GR" sz="2800" b="1" baseline="-25000" dirty="0">
              <a:solidFill>
                <a:srgbClr val="0033CC"/>
              </a:solidFill>
              <a:latin typeface="Century Gothic" pitchFamily="34" charset="0"/>
              <a:cs typeface="Tahoma" pitchFamily="34" charset="0"/>
            </a:endParaRPr>
          </a:p>
        </p:txBody>
      </p:sp>
      <p:cxnSp>
        <p:nvCxnSpPr>
          <p:cNvPr id="12" name="4 - Ευθεία γραμμή σύνδεσης"/>
          <p:cNvCxnSpPr/>
          <p:nvPr/>
        </p:nvCxnSpPr>
        <p:spPr>
          <a:xfrm flipH="1">
            <a:off x="323528" y="1341438"/>
            <a:ext cx="322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4 - Ευθεία γραμμή σύνδεσης"/>
          <p:cNvCxnSpPr/>
          <p:nvPr/>
        </p:nvCxnSpPr>
        <p:spPr>
          <a:xfrm>
            <a:off x="5003800" y="1341438"/>
            <a:ext cx="248" cy="503989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4 - Ευθεία γραμμή σύνδεσης"/>
          <p:cNvCxnSpPr/>
          <p:nvPr/>
        </p:nvCxnSpPr>
        <p:spPr>
          <a:xfrm>
            <a:off x="0" y="6453188"/>
            <a:ext cx="9144000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4" name="Picture 2" descr="\\SERVER\kartECO SHARED\Projects\Dimosio\K71 - GSRT\AID\Telika_Arxeia\Paradotea\P5_Diafimisi_Provoli_Axiopoiisi\P5.2_Entupa\Fulladio\Docs and pics\Heat 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563" y="1340768"/>
            <a:ext cx="3485909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943</Words>
  <Application>Microsoft Office PowerPoint</Application>
  <PresentationFormat>On-screen Show (4:3)</PresentationFormat>
  <Paragraphs>205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4_Θέμα του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LHTEE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Dimitris Anastaselos</dc:creator>
  <cp:lastModifiedBy>Marinos K.</cp:lastModifiedBy>
  <cp:revision>508</cp:revision>
  <dcterms:created xsi:type="dcterms:W3CDTF">2010-11-17T18:17:14Z</dcterms:created>
  <dcterms:modified xsi:type="dcterms:W3CDTF">2015-05-06T12:43:52Z</dcterms:modified>
</cp:coreProperties>
</file>