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1199" r:id="rId2"/>
    <p:sldId id="1091" r:id="rId3"/>
    <p:sldId id="1017" r:id="rId4"/>
    <p:sldId id="984" r:id="rId5"/>
    <p:sldId id="1188" r:id="rId6"/>
    <p:sldId id="1011" r:id="rId7"/>
    <p:sldId id="926" r:id="rId8"/>
    <p:sldId id="1060" r:id="rId9"/>
    <p:sldId id="1165" r:id="rId10"/>
    <p:sldId id="1157" r:id="rId11"/>
  </p:sldIdLst>
  <p:sldSz cx="24377650" cy="13716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SimSun" panose="02010600030101010101" pitchFamily="2" charset="-122"/>
      <p:regular r:id="rId16"/>
    </p:embeddedFont>
    <p:embeddedFont>
      <p:font typeface="ＭＳ Ｐゴシック" panose="020B0600070205080204" pitchFamily="34" charset="-128"/>
      <p:regular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  <p:embeddedFont>
      <p:font typeface="Open Sans Light" panose="020B030603050402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PF DinDisplay Pro" panose="02000506030000020004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21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434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2651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6868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1086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1828434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39">
          <p15:clr>
            <a:srgbClr val="A4A3A4"/>
          </p15:clr>
        </p15:guide>
        <p15:guide id="2" pos="153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BBB5C"/>
    <a:srgbClr val="19242F"/>
    <a:srgbClr val="1EA185"/>
    <a:srgbClr val="041B31"/>
    <a:srgbClr val="403D3F"/>
    <a:srgbClr val="3A3940"/>
    <a:srgbClr val="2F2F2F"/>
    <a:srgbClr val="19232E"/>
    <a:srgbClr val="FBC81F"/>
    <a:srgbClr val="FBB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63" autoAdjust="0"/>
    <p:restoredTop sz="86398" autoAdjust="0"/>
  </p:normalViewPr>
  <p:slideViewPr>
    <p:cSldViewPr snapToGrid="0" snapToObjects="1">
      <p:cViewPr varScale="1">
        <p:scale>
          <a:sx n="59" d="100"/>
          <a:sy n="59" d="100"/>
        </p:scale>
        <p:origin x="396" y="42"/>
      </p:cViewPr>
      <p:guideLst>
        <p:guide orient="horz" pos="8639"/>
        <p:guide pos="15355"/>
      </p:guideLst>
    </p:cSldViewPr>
  </p:slideViewPr>
  <p:outlineViewPr>
    <p:cViewPr>
      <p:scale>
        <a:sx n="33" d="100"/>
        <a:sy n="33" d="100"/>
      </p:scale>
      <p:origin x="0" y="-223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DC2211-D5D2-4393-9A2C-26C819CDA639}" type="datetimeFigureOut">
              <a:rPr lang="en-US" smtClean="0"/>
              <a:t>5/7/2015</a:t>
            </a:fld>
            <a:endParaRPr lang="en-US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FE6141-60D3-4773-89DB-299D32DEB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2399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5/7/2015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1pPr>
    <a:lvl2pPr marL="914217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2pPr>
    <a:lvl3pPr marL="1828434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3pPr>
    <a:lvl4pPr marL="2742651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4pPr>
    <a:lvl5pPr marL="3656868" algn="l" defTabSz="914217" rtl="0" eaLnBrk="1" latinLnBrk="0" hangingPunct="1">
      <a:defRPr sz="2400" kern="1200">
        <a:solidFill>
          <a:schemeClr val="tx1"/>
        </a:solidFill>
        <a:latin typeface="Calibri Light"/>
        <a:ea typeface="+mn-ea"/>
        <a:cs typeface="+mn-cs"/>
      </a:defRPr>
    </a:lvl5pPr>
    <a:lvl6pPr marL="4571086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5303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9520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3737" algn="l" defTabSz="91421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370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848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08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In</a:t>
            </a:r>
            <a:r>
              <a:rPr lang="en-US" baseline="0" dirty="0" smtClean="0"/>
              <a:t> this slide there is a background placeholder. Click to the small icon on the center of the slide and choose an image from computer. </a:t>
            </a:r>
            <a:r>
              <a:rPr lang="en-US" dirty="0" smtClean="0"/>
              <a:t>When </a:t>
            </a:r>
            <a:r>
              <a:rPr lang="en-US" baseline="0" dirty="0" smtClean="0"/>
              <a:t>add an image, you must sent it to back with </a:t>
            </a:r>
            <a:r>
              <a:rPr lang="en-US" b="1" baseline="0" dirty="0" smtClean="0"/>
              <a:t>Right Click on Image </a:t>
            </a:r>
            <a:r>
              <a:rPr lang="en-US" b="0" baseline="0" dirty="0" smtClean="0"/>
              <a:t>-&gt; </a:t>
            </a:r>
            <a:r>
              <a:rPr lang="en-US" b="1" baseline="0" dirty="0" smtClean="0"/>
              <a:t>Send to Back</a:t>
            </a:r>
            <a:r>
              <a:rPr lang="en-US" b="0" baseline="0" dirty="0" smtClean="0"/>
              <a:t> -&gt; </a:t>
            </a:r>
            <a:r>
              <a:rPr lang="en-US" b="1" baseline="0" dirty="0" smtClean="0"/>
              <a:t>Send to Back.</a:t>
            </a:r>
            <a:endParaRPr lang="bg-BG" b="0" dirty="0" smtClean="0"/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767629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_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5" cy="9906001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7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8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9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Izabal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942908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3_iPhones_v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9"/>
          <p:cNvSpPr>
            <a:spLocks noGrp="1" noChangeAspect="1"/>
          </p:cNvSpPr>
          <p:nvPr>
            <p:ph type="pic" sz="quarter" idx="10"/>
          </p:nvPr>
        </p:nvSpPr>
        <p:spPr>
          <a:xfrm>
            <a:off x="2406295" y="5008699"/>
            <a:ext cx="2762781" cy="4905811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9666174" y="5008699"/>
            <a:ext cx="2762781" cy="4905811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17037455" y="5008699"/>
            <a:ext cx="2762781" cy="4905811"/>
          </a:xfrm>
        </p:spPr>
        <p:txBody>
          <a:bodyPr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6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7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8" name="Teardrop 17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Izabal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8163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_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-5" y="-1"/>
            <a:ext cx="24377651" cy="6460436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3070977" y="2466755"/>
            <a:ext cx="4720487" cy="8450345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7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8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9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Izabal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66590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tfolio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1675109" y="4881391"/>
            <a:ext cx="8127236" cy="7649271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8" name="Picture Placeholder 12"/>
          <p:cNvSpPr>
            <a:spLocks noGrp="1" noChangeAspect="1"/>
          </p:cNvSpPr>
          <p:nvPr>
            <p:ph type="pic" sz="quarter" idx="15"/>
          </p:nvPr>
        </p:nvSpPr>
        <p:spPr>
          <a:xfrm>
            <a:off x="9793803" y="8706030"/>
            <a:ext cx="4287837" cy="38246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9" name="Picture Placeholder 12"/>
          <p:cNvSpPr>
            <a:spLocks noGrp="1" noChangeAspect="1"/>
          </p:cNvSpPr>
          <p:nvPr>
            <p:ph type="pic" sz="quarter" idx="16"/>
          </p:nvPr>
        </p:nvSpPr>
        <p:spPr>
          <a:xfrm>
            <a:off x="14062557" y="8706030"/>
            <a:ext cx="4287837" cy="38246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20" name="Picture Placeholder 12"/>
          <p:cNvSpPr>
            <a:spLocks noGrp="1" noChangeAspect="1"/>
          </p:cNvSpPr>
          <p:nvPr>
            <p:ph type="pic" sz="quarter" idx="17"/>
          </p:nvPr>
        </p:nvSpPr>
        <p:spPr>
          <a:xfrm>
            <a:off x="18318770" y="8706030"/>
            <a:ext cx="4287837" cy="3824633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endParaRPr lang="en-US" dirty="0"/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21" name="TextBox 20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90080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s">
    <p:bg>
      <p:bgPr>
        <a:solidFill>
          <a:srgbClr val="1923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3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5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6" name="Teardrop 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bg1"/>
                </a:solidFill>
                <a:latin typeface="Lato Regular"/>
                <a:cs typeface="Lato Regular"/>
              </a:rPr>
              <a:t>Izabal</a:t>
            </a:r>
            <a:r>
              <a:rPr lang="id-ID" sz="24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bg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0327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_vs_ap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/>
          <p:cNvSpPr>
            <a:spLocks noGrp="1" noChangeAspect="1"/>
          </p:cNvSpPr>
          <p:nvPr>
            <p:ph type="pic" sz="quarter" idx="10"/>
          </p:nvPr>
        </p:nvSpPr>
        <p:spPr>
          <a:xfrm>
            <a:off x="7995777" y="4057984"/>
            <a:ext cx="2810265" cy="496533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13632752" y="4102544"/>
            <a:ext cx="2810265" cy="4965334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4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5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8" name="TextBox 17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Izabal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0471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Tablet_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7956667" y="5627023"/>
            <a:ext cx="8357710" cy="622834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endParaRPr lang="en-US" dirty="0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Izabal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6042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ices_laptop_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2186980" y="4979761"/>
            <a:ext cx="5990492" cy="371000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endParaRPr lang="en-US" dirty="0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Izabal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394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vices_laptop2_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9093938" y="6205679"/>
            <a:ext cx="5990492" cy="371000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Calibri Light"/>
                <a:cs typeface="Calibri Light"/>
              </a:defRPr>
            </a:lvl1pPr>
          </a:lstStyle>
          <a:p>
            <a:endParaRPr lang="en-US" dirty="0"/>
          </a:p>
        </p:txBody>
      </p:sp>
      <p:sp>
        <p:nvSpPr>
          <p:cNvPr id="10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1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4" name="Teardrop 13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Izabal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2912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laceholder to table produ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 noChangeAspect="1"/>
          </p:cNvSpPr>
          <p:nvPr>
            <p:ph type="pic" sz="quarter" idx="11"/>
          </p:nvPr>
        </p:nvSpPr>
        <p:spPr>
          <a:xfrm>
            <a:off x="6997609" y="3103928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sz="quarter" idx="12"/>
          </p:nvPr>
        </p:nvSpPr>
        <p:spPr>
          <a:xfrm>
            <a:off x="10585516" y="3099321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 dirty="0"/>
          </a:p>
        </p:txBody>
      </p:sp>
      <p:sp>
        <p:nvSpPr>
          <p:cNvPr id="18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13778261" y="3103928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 dirty="0"/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sz="quarter" idx="14"/>
          </p:nvPr>
        </p:nvSpPr>
        <p:spPr>
          <a:xfrm>
            <a:off x="16888617" y="3099321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 dirty="0"/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sz="quarter" idx="15"/>
          </p:nvPr>
        </p:nvSpPr>
        <p:spPr>
          <a:xfrm>
            <a:off x="19793958" y="3103928"/>
            <a:ext cx="1261872" cy="126187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latin typeface="Calibri Light"/>
                <a:cs typeface="Calibri Light"/>
              </a:defRPr>
            </a:lvl1pPr>
          </a:lstStyle>
          <a:p>
            <a:endParaRPr lang="en-US" dirty="0"/>
          </a:p>
        </p:txBody>
      </p:sp>
      <p:sp>
        <p:nvSpPr>
          <p:cNvPr id="15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6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7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21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22" name="Teardrop 21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23" name="TextBox 22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4" name="TextBox 23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Izabal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277579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-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1" y="3"/>
            <a:ext cx="24377633" cy="7820019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33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3000">
        <p14:flip dir="r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alState Ca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3189850" y="8070085"/>
            <a:ext cx="5971026" cy="4130732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lang="id-ID" dirty="0"/>
          </a:p>
        </p:txBody>
      </p:sp>
      <p:sp>
        <p:nvSpPr>
          <p:cNvPr id="32" name="Picture Placeholder 2"/>
          <p:cNvSpPr>
            <a:spLocks noGrp="1" noChangeAspect="1"/>
          </p:cNvSpPr>
          <p:nvPr>
            <p:ph type="pic" sz="quarter" idx="24"/>
          </p:nvPr>
        </p:nvSpPr>
        <p:spPr>
          <a:xfrm>
            <a:off x="9206202" y="2811133"/>
            <a:ext cx="5967443" cy="4130734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lang="id-ID"/>
          </a:p>
        </p:txBody>
      </p:sp>
      <p:sp>
        <p:nvSpPr>
          <p:cNvPr id="33" name="Picture Placeholder 2"/>
          <p:cNvSpPr>
            <a:spLocks noGrp="1" noChangeAspect="1"/>
          </p:cNvSpPr>
          <p:nvPr>
            <p:ph type="pic" sz="quarter" idx="25"/>
          </p:nvPr>
        </p:nvSpPr>
        <p:spPr>
          <a:xfrm>
            <a:off x="15199523" y="8070084"/>
            <a:ext cx="5971028" cy="4130734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lang="id-ID"/>
          </a:p>
        </p:txBody>
      </p:sp>
      <p:sp>
        <p:nvSpPr>
          <p:cNvPr id="8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5" name="Teardrop 14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7" name="TextBox 16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Izabal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06619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ardrop 11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3" name="TextBox 12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pic>
        <p:nvPicPr>
          <p:cNvPr id="5" name="Εικόνα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56" y="12584937"/>
            <a:ext cx="2627774" cy="55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97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-Compa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ardrop 9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518675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edule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3177" y="3408812"/>
            <a:ext cx="24377652" cy="8043006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9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Izabal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7437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3"/>
          <p:cNvSpPr>
            <a:spLocks noGrp="1" noChangeAspect="1"/>
          </p:cNvSpPr>
          <p:nvPr>
            <p:ph type="pic" sz="quarter" idx="13"/>
          </p:nvPr>
        </p:nvSpPr>
        <p:spPr>
          <a:xfrm>
            <a:off x="-3176" y="0"/>
            <a:ext cx="24377651" cy="13716000"/>
          </a:xfrm>
          <a:effectLst/>
        </p:spPr>
        <p:txBody>
          <a:bodyPr>
            <a:normAutofit/>
          </a:bodyPr>
          <a:lstStyle>
            <a:lvl1pPr marL="0" indent="0">
              <a:buNone/>
              <a:defRPr sz="4200">
                <a:ln>
                  <a:noFill/>
                </a:ln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553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ptop Pro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14565322" y="5002450"/>
            <a:ext cx="6697746" cy="41703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3" name="Teardrop 12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Izabal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32912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li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2"/>
          <p:cNvSpPr>
            <a:spLocks noGrp="1" noChangeAspect="1"/>
          </p:cNvSpPr>
          <p:nvPr>
            <p:ph type="pic" sz="quarter" idx="23"/>
          </p:nvPr>
        </p:nvSpPr>
        <p:spPr>
          <a:xfrm>
            <a:off x="23084" y="4391316"/>
            <a:ext cx="24377644" cy="4250173"/>
          </a:xfrm>
        </p:spPr>
        <p:txBody>
          <a:bodyPr anchor="t"/>
          <a:lstStyle>
            <a:lvl1pPr marL="0" indent="0" algn="ctr">
              <a:buNone/>
              <a:defRPr/>
            </a:lvl1pPr>
          </a:lstStyle>
          <a:p>
            <a:r>
              <a:rPr lang="en-US" dirty="0" smtClean="0"/>
              <a:t>Drag picture to placeholder or click icon to add</a:t>
            </a:r>
            <a:endParaRPr lang="id-ID"/>
          </a:p>
        </p:txBody>
      </p:sp>
      <p:sp>
        <p:nvSpPr>
          <p:cNvPr id="9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0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2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3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4" name="Teardrop 13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5" name="TextBox 14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Izabal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07178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pp Design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6"/>
          <p:cNvSpPr>
            <a:spLocks noGrp="1" noChangeAspect="1"/>
          </p:cNvSpPr>
          <p:nvPr>
            <p:ph type="pic" sz="quarter" idx="14"/>
          </p:nvPr>
        </p:nvSpPr>
        <p:spPr>
          <a:xfrm>
            <a:off x="3466623" y="5433036"/>
            <a:ext cx="1481325" cy="4244363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16"/>
          <p:cNvSpPr>
            <a:spLocks noGrp="1" noChangeAspect="1"/>
          </p:cNvSpPr>
          <p:nvPr>
            <p:ph type="pic" sz="quarter" idx="13"/>
          </p:nvPr>
        </p:nvSpPr>
        <p:spPr>
          <a:xfrm>
            <a:off x="8605596" y="5433035"/>
            <a:ext cx="1567103" cy="424436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7" name="Picture Placeholder 16"/>
          <p:cNvSpPr>
            <a:spLocks noGrp="1" noChangeAspect="1"/>
          </p:cNvSpPr>
          <p:nvPr>
            <p:ph type="pic" sz="quarter" idx="10"/>
          </p:nvPr>
        </p:nvSpPr>
        <p:spPr>
          <a:xfrm>
            <a:off x="5290574" y="4971515"/>
            <a:ext cx="3024869" cy="548058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11" name="Freeform 30"/>
          <p:cNvSpPr>
            <a:spLocks noChangeArrowheads="1"/>
          </p:cNvSpPr>
          <p:nvPr userDrawn="1"/>
        </p:nvSpPr>
        <p:spPr bwMode="auto">
          <a:xfrm>
            <a:off x="21856474" y="12962667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2" name="Freeform 38"/>
          <p:cNvSpPr>
            <a:spLocks noChangeArrowheads="1"/>
          </p:cNvSpPr>
          <p:nvPr userDrawn="1"/>
        </p:nvSpPr>
        <p:spPr bwMode="auto">
          <a:xfrm>
            <a:off x="21957416" y="13038867"/>
            <a:ext cx="125063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3" name="Freeform 30"/>
          <p:cNvSpPr>
            <a:spLocks noChangeArrowheads="1"/>
          </p:cNvSpPr>
          <p:nvPr userDrawn="1"/>
        </p:nvSpPr>
        <p:spPr bwMode="auto">
          <a:xfrm>
            <a:off x="22272519" y="12962229"/>
            <a:ext cx="350410" cy="357351"/>
          </a:xfrm>
          <a:custGeom>
            <a:avLst/>
            <a:gdLst>
              <a:gd name="T0" fmla="*/ 222 w 444"/>
              <a:gd name="T1" fmla="*/ 0 h 454"/>
              <a:gd name="T2" fmla="*/ 222 w 444"/>
              <a:gd name="T3" fmla="*/ 0 h 454"/>
              <a:gd name="T4" fmla="*/ 0 w 444"/>
              <a:gd name="T5" fmla="*/ 222 h 454"/>
              <a:gd name="T6" fmla="*/ 222 w 444"/>
              <a:gd name="T7" fmla="*/ 453 h 454"/>
              <a:gd name="T8" fmla="*/ 443 w 444"/>
              <a:gd name="T9" fmla="*/ 222 h 454"/>
              <a:gd name="T10" fmla="*/ 222 w 444"/>
              <a:gd name="T11" fmla="*/ 0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44" h="454">
                <a:moveTo>
                  <a:pt x="222" y="0"/>
                </a:moveTo>
                <a:lnTo>
                  <a:pt x="222" y="0"/>
                </a:lnTo>
                <a:cubicBezTo>
                  <a:pt x="35" y="0"/>
                  <a:pt x="0" y="45"/>
                  <a:pt x="0" y="222"/>
                </a:cubicBezTo>
                <a:cubicBezTo>
                  <a:pt x="0" y="408"/>
                  <a:pt x="35" y="453"/>
                  <a:pt x="222" y="453"/>
                </a:cubicBezTo>
                <a:cubicBezTo>
                  <a:pt x="407" y="453"/>
                  <a:pt x="443" y="408"/>
                  <a:pt x="443" y="222"/>
                </a:cubicBezTo>
                <a:cubicBezTo>
                  <a:pt x="443" y="45"/>
                  <a:pt x="407" y="0"/>
                  <a:pt x="222" y="0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4" name="Freeform 38"/>
          <p:cNvSpPr>
            <a:spLocks noChangeArrowheads="1"/>
          </p:cNvSpPr>
          <p:nvPr userDrawn="1"/>
        </p:nvSpPr>
        <p:spPr bwMode="auto">
          <a:xfrm flipH="1">
            <a:off x="22365174" y="13038429"/>
            <a:ext cx="124405" cy="216775"/>
          </a:xfrm>
          <a:custGeom>
            <a:avLst/>
            <a:gdLst>
              <a:gd name="T0" fmla="*/ 124 w 133"/>
              <a:gd name="T1" fmla="*/ 204 h 231"/>
              <a:gd name="T2" fmla="*/ 124 w 133"/>
              <a:gd name="T3" fmla="*/ 204 h 231"/>
              <a:gd name="T4" fmla="*/ 124 w 133"/>
              <a:gd name="T5" fmla="*/ 230 h 231"/>
              <a:gd name="T6" fmla="*/ 97 w 133"/>
              <a:gd name="T7" fmla="*/ 230 h 231"/>
              <a:gd name="T8" fmla="*/ 0 w 133"/>
              <a:gd name="T9" fmla="*/ 133 h 231"/>
              <a:gd name="T10" fmla="*/ 0 w 133"/>
              <a:gd name="T11" fmla="*/ 107 h 231"/>
              <a:gd name="T12" fmla="*/ 97 w 133"/>
              <a:gd name="T13" fmla="*/ 9 h 231"/>
              <a:gd name="T14" fmla="*/ 124 w 133"/>
              <a:gd name="T15" fmla="*/ 9 h 231"/>
              <a:gd name="T16" fmla="*/ 124 w 133"/>
              <a:gd name="T17" fmla="*/ 35 h 231"/>
              <a:gd name="T18" fmla="*/ 44 w 133"/>
              <a:gd name="T19" fmla="*/ 115 h 231"/>
              <a:gd name="T20" fmla="*/ 124 w 133"/>
              <a:gd name="T21" fmla="*/ 204 h 2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33" h="231">
                <a:moveTo>
                  <a:pt x="124" y="204"/>
                </a:moveTo>
                <a:lnTo>
                  <a:pt x="124" y="204"/>
                </a:lnTo>
                <a:cubicBezTo>
                  <a:pt x="132" y="213"/>
                  <a:pt x="132" y="221"/>
                  <a:pt x="124" y="230"/>
                </a:cubicBezTo>
                <a:cubicBezTo>
                  <a:pt x="115" y="230"/>
                  <a:pt x="106" y="230"/>
                  <a:pt x="97" y="230"/>
                </a:cubicBezTo>
                <a:cubicBezTo>
                  <a:pt x="0" y="133"/>
                  <a:pt x="0" y="133"/>
                  <a:pt x="0" y="133"/>
                </a:cubicBezTo>
                <a:cubicBezTo>
                  <a:pt x="0" y="124"/>
                  <a:pt x="0" y="115"/>
                  <a:pt x="0" y="107"/>
                </a:cubicBezTo>
                <a:cubicBezTo>
                  <a:pt x="97" y="9"/>
                  <a:pt x="97" y="9"/>
                  <a:pt x="97" y="9"/>
                </a:cubicBezTo>
                <a:cubicBezTo>
                  <a:pt x="106" y="0"/>
                  <a:pt x="115" y="0"/>
                  <a:pt x="124" y="9"/>
                </a:cubicBezTo>
                <a:cubicBezTo>
                  <a:pt x="132" y="17"/>
                  <a:pt x="132" y="26"/>
                  <a:pt x="124" y="35"/>
                </a:cubicBezTo>
                <a:cubicBezTo>
                  <a:pt x="44" y="115"/>
                  <a:pt x="44" y="115"/>
                  <a:pt x="44" y="115"/>
                </a:cubicBezTo>
                <a:lnTo>
                  <a:pt x="124" y="204"/>
                </a:ln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6" name="Teardrop 15"/>
          <p:cNvSpPr/>
          <p:nvPr userDrawn="1"/>
        </p:nvSpPr>
        <p:spPr>
          <a:xfrm>
            <a:off x="23076810" y="811398"/>
            <a:ext cx="712976" cy="712954"/>
          </a:xfrm>
          <a:prstGeom prst="teardrop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 Light"/>
            </a:endParaRPr>
          </a:p>
        </p:txBody>
      </p:sp>
      <p:sp>
        <p:nvSpPr>
          <p:cNvPr id="19" name="TextBox 18"/>
          <p:cNvSpPr txBox="1"/>
          <p:nvPr userDrawn="1"/>
        </p:nvSpPr>
        <p:spPr>
          <a:xfrm>
            <a:off x="23056468" y="819678"/>
            <a:ext cx="792450" cy="61551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fld id="{260E2A6B-A809-4840-BF14-8648BC0BDF87}" type="slidenum">
              <a:rPr lang="id-ID" sz="2800" b="1" smtClean="0">
                <a:solidFill>
                  <a:schemeClr val="bg1"/>
                </a:solidFill>
                <a:latin typeface="Calibri Light"/>
                <a:cs typeface="Calibri Light"/>
              </a:rPr>
              <a:pPr algn="ctr"/>
              <a:t>‹#›</a:t>
            </a:fld>
            <a:endParaRPr lang="id-ID" sz="2800" dirty="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1625380" y="12834421"/>
            <a:ext cx="36550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2400" b="1" dirty="0" smtClean="0">
                <a:solidFill>
                  <a:schemeClr val="tx1"/>
                </a:solidFill>
                <a:latin typeface="Lato Regular"/>
                <a:cs typeface="Lato Regular"/>
              </a:rPr>
              <a:t>Izabal</a:t>
            </a:r>
            <a:r>
              <a:rPr lang="id-ID" sz="2400" b="1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id-ID" sz="2400" b="0" dirty="0" smtClean="0">
                <a:solidFill>
                  <a:schemeClr val="tx1"/>
                </a:solidFill>
                <a:latin typeface="Calibri Light"/>
                <a:cs typeface="Calibri Light"/>
              </a:rPr>
              <a:t>Slides</a:t>
            </a:r>
            <a:endParaRPr lang="id-ID" sz="2400" b="0" dirty="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25441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5964" y="730259"/>
            <a:ext cx="21025723" cy="2651126"/>
          </a:xfrm>
          <a:prstGeom prst="rect">
            <a:avLst/>
          </a:prstGeom>
        </p:spPr>
        <p:txBody>
          <a:bodyPr vert="horz" lIns="182843" tIns="91422" rIns="182843" bIns="91422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964" y="3651250"/>
            <a:ext cx="21025723" cy="8702676"/>
          </a:xfrm>
          <a:prstGeom prst="rect">
            <a:avLst/>
          </a:prstGeom>
        </p:spPr>
        <p:txBody>
          <a:bodyPr vert="horz" lIns="182843" tIns="91422" rIns="182843" bIns="9142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5964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5097" y="12712709"/>
            <a:ext cx="8227457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16715" y="12712709"/>
            <a:ext cx="5484971" cy="730250"/>
          </a:xfrm>
          <a:prstGeom prst="rect">
            <a:avLst/>
          </a:prstGeom>
        </p:spPr>
        <p:txBody>
          <a:bodyPr vert="horz" lIns="182843" tIns="91422" rIns="182843" bIns="91422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  <a:latin typeface="Lato Regular"/>
              </a:defRPr>
            </a:lvl1pPr>
          </a:lstStyle>
          <a:p>
            <a:fld id="{FCEE2C88-6C8F-484D-AF69-578F576B1F4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848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7" r:id="rId2"/>
    <p:sldLayoutId id="2147483747" r:id="rId3"/>
    <p:sldLayoutId id="2147483801" r:id="rId4"/>
    <p:sldLayoutId id="2147483849" r:id="rId5"/>
    <p:sldLayoutId id="2147483752" r:id="rId6"/>
    <p:sldLayoutId id="2147483819" r:id="rId7"/>
    <p:sldLayoutId id="2147483694" r:id="rId8"/>
    <p:sldLayoutId id="2147483818" r:id="rId9"/>
    <p:sldLayoutId id="2147483821" r:id="rId10"/>
    <p:sldLayoutId id="2147483780" r:id="rId11"/>
    <p:sldLayoutId id="2147483778" r:id="rId12"/>
    <p:sldLayoutId id="2147483793" r:id="rId13"/>
    <p:sldLayoutId id="2147483809" r:id="rId14"/>
    <p:sldLayoutId id="2147483820" r:id="rId15"/>
    <p:sldLayoutId id="2147483822" r:id="rId16"/>
    <p:sldLayoutId id="2147483823" r:id="rId17"/>
    <p:sldLayoutId id="2147483844" r:id="rId18"/>
    <p:sldLayoutId id="2147483857" r:id="rId19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1828434" rtl="0" eaLnBrk="1" latinLnBrk="0" hangingPunct="1">
        <a:lnSpc>
          <a:spcPct val="90000"/>
        </a:lnSpc>
        <a:spcBef>
          <a:spcPct val="0"/>
        </a:spcBef>
        <a:buNone/>
        <a:defRPr lang="en-US" sz="6000" kern="1200">
          <a:solidFill>
            <a:schemeClr val="tx1"/>
          </a:solidFill>
          <a:latin typeface="Lato" panose="020F0502020204030203" pitchFamily="34" charset="0"/>
          <a:ea typeface="+mj-ea"/>
          <a:cs typeface="+mj-cs"/>
        </a:defRPr>
      </a:lvl1pPr>
    </p:titleStyle>
    <p:bodyStyle>
      <a:lvl1pPr marL="457109" indent="-457109" algn="l" defTabSz="1828434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lang="en-US" sz="48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1pPr>
      <a:lvl2pPr marL="137132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40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2pPr>
      <a:lvl3pPr marL="2285543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6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3pPr>
      <a:lvl4pPr marL="3199760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 smtClean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4pPr>
      <a:lvl5pPr marL="4113977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3200" kern="1200" dirty="0">
          <a:solidFill>
            <a:schemeClr val="tx1"/>
          </a:solidFill>
          <a:effectLst/>
          <a:latin typeface="Lato" panose="020F0502020204030203" pitchFamily="34" charset="0"/>
          <a:ea typeface="+mn-ea"/>
          <a:cs typeface="+mn-cs"/>
        </a:defRPr>
      </a:lvl5pPr>
      <a:lvl6pPr marL="5028194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2411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6628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0846" indent="-457109" algn="l" defTabSz="182843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1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434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651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6868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086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303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520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3737" algn="l" defTabSz="1828434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ubtitle 2"/>
          <p:cNvSpPr txBox="1">
            <a:spLocks/>
          </p:cNvSpPr>
          <p:nvPr/>
        </p:nvSpPr>
        <p:spPr>
          <a:xfrm>
            <a:off x="2441481" y="7323306"/>
            <a:ext cx="19560764" cy="839116"/>
          </a:xfrm>
          <a:prstGeom prst="rect">
            <a:avLst/>
          </a:prstGeom>
        </p:spPr>
        <p:txBody>
          <a:bodyPr vert="horz" lIns="217490" tIns="108745" rIns="217490" bIns="108745" rtlCol="0">
            <a:no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sz="3200" dirty="0">
                <a:ln w="1905"/>
                <a:latin typeface="PF DinDisplay Pro" panose="02000506030000020004" pitchFamily="2" charset="0"/>
                <a:cs typeface="Arial" pitchFamily="34" charset="0"/>
              </a:rPr>
              <a:t>«Υποδομές HPC (High </a:t>
            </a:r>
            <a:r>
              <a:rPr lang="el-GR" sz="3200" dirty="0" err="1">
                <a:ln w="1905"/>
                <a:latin typeface="PF DinDisplay Pro" panose="02000506030000020004" pitchFamily="2" charset="0"/>
                <a:cs typeface="Arial" pitchFamily="34" charset="0"/>
              </a:rPr>
              <a:t>Performance</a:t>
            </a:r>
            <a:r>
              <a:rPr lang="el-GR" sz="3200" dirty="0">
                <a:ln w="1905"/>
                <a:latin typeface="PF DinDisplay Pro" panose="02000506030000020004" pitchFamily="2" charset="0"/>
                <a:cs typeface="Arial" pitchFamily="34" charset="0"/>
              </a:rPr>
              <a:t> </a:t>
            </a:r>
            <a:r>
              <a:rPr lang="el-GR" sz="3200" dirty="0" err="1">
                <a:ln w="1905"/>
                <a:latin typeface="PF DinDisplay Pro" panose="02000506030000020004" pitchFamily="2" charset="0"/>
                <a:cs typeface="Arial" pitchFamily="34" charset="0"/>
              </a:rPr>
              <a:t>Computing</a:t>
            </a:r>
            <a:r>
              <a:rPr lang="el-GR" sz="3200" dirty="0">
                <a:ln w="1905"/>
                <a:latin typeface="PF DinDisplay Pro" panose="02000506030000020004" pitchFamily="2" charset="0"/>
                <a:cs typeface="Arial" pitchFamily="34" charset="0"/>
              </a:rPr>
              <a:t>) στα </a:t>
            </a:r>
            <a:r>
              <a:rPr lang="el-GR" sz="3200" dirty="0" err="1">
                <a:ln w="1905"/>
                <a:latin typeface="PF DinDisplay Pro" panose="02000506030000020004" pitchFamily="2" charset="0"/>
                <a:cs typeface="Arial" pitchFamily="34" charset="0"/>
              </a:rPr>
              <a:t>Data</a:t>
            </a:r>
            <a:r>
              <a:rPr lang="el-GR" sz="3200" dirty="0">
                <a:ln w="1905"/>
                <a:latin typeface="PF DinDisplay Pro" panose="02000506030000020004" pitchFamily="2" charset="0"/>
                <a:cs typeface="Arial" pitchFamily="34" charset="0"/>
              </a:rPr>
              <a:t> </a:t>
            </a:r>
            <a:r>
              <a:rPr lang="el-GR" sz="3200" dirty="0" err="1">
                <a:ln w="1905"/>
                <a:latin typeface="PF DinDisplay Pro" panose="02000506030000020004" pitchFamily="2" charset="0"/>
                <a:cs typeface="Arial" pitchFamily="34" charset="0"/>
              </a:rPr>
              <a:t>Center</a:t>
            </a:r>
            <a:r>
              <a:rPr lang="el-GR" sz="3200" dirty="0">
                <a:ln w="1905"/>
                <a:latin typeface="PF DinDisplay Pro" panose="02000506030000020004" pitchFamily="2" charset="0"/>
                <a:cs typeface="Arial" pitchFamily="34" charset="0"/>
              </a:rPr>
              <a:t> της Lancom με σκοπό την παροχή ενοποιημένης επεξεργαστικής ισχύος για απαιτητικά περιβάλλοντα και ερευνητικά κέντρα.»</a:t>
            </a:r>
            <a:r>
              <a:rPr lang="el-GR" sz="3200" spc="106" dirty="0">
                <a:ln w="18000">
                  <a:solidFill>
                    <a:schemeClr val="tx1"/>
                  </a:solidFill>
                  <a:prstDash val="solid"/>
                </a:ln>
                <a:solidFill>
                  <a:schemeClr val="tx1"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PF DinDisplay Pro" panose="02000506030000020004" pitchFamily="2" charset="0"/>
              </a:rPr>
              <a:t/>
            </a:r>
            <a:br>
              <a:rPr lang="el-GR" sz="3200" spc="106" dirty="0">
                <a:ln w="18000">
                  <a:solidFill>
                    <a:schemeClr val="tx1"/>
                  </a:solidFill>
                  <a:prstDash val="solid"/>
                </a:ln>
                <a:solidFill>
                  <a:schemeClr val="tx1"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  <a:latin typeface="PF DinDisplay Pro" panose="02000506030000020004" pitchFamily="2" charset="0"/>
              </a:rPr>
            </a:br>
            <a:endParaRPr lang="el-GR" sz="3200" spc="106" dirty="0">
              <a:ln w="18000">
                <a:solidFill>
                  <a:schemeClr val="tx1"/>
                </a:solidFill>
                <a:prstDash val="solid"/>
              </a:ln>
              <a:solidFill>
                <a:schemeClr val="tx1"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latin typeface="PF DinDisplay Pro" panose="02000506030000020004" pitchFamily="2" charset="0"/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997" y="4224708"/>
            <a:ext cx="9756021" cy="20596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736175" y="11603421"/>
            <a:ext cx="68997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latin typeface="PF DinDisplay Pro" panose="02000506030000020004" pitchFamily="2" charset="0"/>
              </a:rPr>
              <a:t>Ομιλητής : Γιώργος </a:t>
            </a:r>
            <a:r>
              <a:rPr lang="el-GR" sz="2800" dirty="0" err="1">
                <a:latin typeface="PF DinDisplay Pro" panose="02000506030000020004" pitchFamily="2" charset="0"/>
              </a:rPr>
              <a:t>Νώλης</a:t>
            </a:r>
            <a:r>
              <a:rPr lang="el-GR" sz="2800" dirty="0">
                <a:latin typeface="PF DinDisplay Pro" panose="02000506030000020004" pitchFamily="2" charset="0"/>
              </a:rPr>
              <a:t> – </a:t>
            </a:r>
            <a:r>
              <a:rPr lang="en-US" sz="2800" dirty="0" smtClean="0">
                <a:latin typeface="PF DinDisplay Pro" panose="02000506030000020004" pitchFamily="2" charset="0"/>
              </a:rPr>
              <a:t>CEO </a:t>
            </a:r>
            <a:r>
              <a:rPr lang="en-US" sz="2800" dirty="0" err="1">
                <a:latin typeface="PF DinDisplay Pro" panose="02000506030000020004" pitchFamily="2" charset="0"/>
              </a:rPr>
              <a:t>Lancom</a:t>
            </a:r>
            <a:r>
              <a:rPr lang="en-US" sz="2800" dirty="0">
                <a:latin typeface="PF DinDisplay Pro" panose="02000506030000020004" pitchFamily="2" charset="0"/>
              </a:rPr>
              <a:t> </a:t>
            </a:r>
            <a:r>
              <a:rPr lang="en-US" sz="2800" dirty="0" smtClean="0">
                <a:latin typeface="PF DinDisplay Pro" panose="02000506030000020004" pitchFamily="2" charset="0"/>
              </a:rPr>
              <a:t>Ltd</a:t>
            </a:r>
            <a:endParaRPr lang="el-GR" sz="2800" dirty="0">
              <a:latin typeface="PF DinDisplay Pro" panose="02000506030000020004" pitchFamily="2" charset="0"/>
            </a:endParaRPr>
          </a:p>
          <a:p>
            <a:endParaRPr lang="en-US" dirty="0">
              <a:latin typeface="PF DinDisplay Pro" panose="0200050603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41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>
            <a:off x="1626911" y="5810289"/>
            <a:ext cx="20937538" cy="1539066"/>
            <a:chOff x="1739573" y="511491"/>
            <a:chExt cx="20937538" cy="1539066"/>
          </a:xfrm>
        </p:grpSpPr>
        <p:sp>
          <p:nvSpPr>
            <p:cNvPr id="33" name="TextBox 32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id-ID" sz="8800" b="1" dirty="0">
                <a:solidFill>
                  <a:schemeClr val="bg1"/>
                </a:solidFill>
                <a:latin typeface="Lato Regular"/>
                <a:cs typeface="Lato Regular"/>
              </a:endParaRP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36" name="Rectangle 35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37" name="Rectangle 36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38" name="Rectangle 37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39" name="Rectangle 38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</p:grpSp>
      </p:grp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052" y="4746560"/>
            <a:ext cx="10307484" cy="217609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20025" y="7505248"/>
            <a:ext cx="2093753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/>
            <a:r>
              <a:rPr lang="el-GR" sz="3200" cap="all" dirty="0">
                <a:solidFill>
                  <a:schemeClr val="bg1"/>
                </a:solidFill>
                <a:latin typeface="PF DinDisplay Pro" panose="02000506030000020004" pitchFamily="2" charset="0"/>
              </a:rPr>
              <a:t>100%</a:t>
            </a:r>
            <a:r>
              <a:rPr lang="el-GR" sz="3200" cap="all" dirty="0">
                <a:solidFill>
                  <a:srgbClr val="333333"/>
                </a:solidFill>
                <a:latin typeface="PF DinDisplay Pro" panose="02000506030000020004" pitchFamily="2" charset="0"/>
              </a:rPr>
              <a:t> </a:t>
            </a:r>
            <a:r>
              <a:rPr lang="el-GR" sz="3200" b="1" cap="all" dirty="0">
                <a:solidFill>
                  <a:srgbClr val="208DB8"/>
                </a:solidFill>
                <a:latin typeface="PF DinDisplay Pro" panose="02000506030000020004" pitchFamily="2" charset="0"/>
              </a:rPr>
              <a:t>ΕΛΛΗΝΙΚΟΣ</a:t>
            </a:r>
            <a:r>
              <a:rPr lang="el-GR" sz="3200" cap="all" dirty="0">
                <a:solidFill>
                  <a:srgbClr val="333333"/>
                </a:solidFill>
                <a:latin typeface="PF DinDisplay Pro" panose="02000506030000020004" pitchFamily="2" charset="0"/>
              </a:rPr>
              <a:t> </a:t>
            </a:r>
            <a:r>
              <a:rPr lang="en-US" sz="3200" cap="all" dirty="0">
                <a:solidFill>
                  <a:schemeClr val="bg1"/>
                </a:solidFill>
                <a:latin typeface="PF DinDisplay Pro" panose="02000506030000020004" pitchFamily="2" charset="0"/>
              </a:rPr>
              <a:t>CLOUD SERVICE PROVIDER</a:t>
            </a:r>
          </a:p>
          <a:p>
            <a:r>
              <a:rPr lang="en-US" sz="4000" dirty="0">
                <a:solidFill>
                  <a:srgbClr val="252525"/>
                </a:solidFill>
                <a:latin typeface="Open Sans"/>
              </a:rPr>
              <a:t/>
            </a:r>
            <a:br>
              <a:rPr lang="en-US" sz="4000" dirty="0">
                <a:solidFill>
                  <a:srgbClr val="252525"/>
                </a:solidFill>
                <a:latin typeface="Open Sans"/>
              </a:rPr>
            </a:br>
            <a:endParaRPr lang="id-ID" sz="3800" dirty="0">
              <a:solidFill>
                <a:schemeClr val="accent1"/>
              </a:solidFill>
              <a:latin typeface="Calibri Light"/>
              <a:cs typeface="Calibri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25921" y="12465860"/>
            <a:ext cx="368883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>
                <a:latin typeface="PF DinDisplay Pro" panose="02000506030000020004" pitchFamily="2" charset="0"/>
              </a:rPr>
              <a:t>Βασιλέως Ηρακλείου 40</a:t>
            </a:r>
            <a:br>
              <a:rPr lang="el-GR" sz="2800" dirty="0" smtClean="0">
                <a:latin typeface="PF DinDisplay Pro" panose="02000506030000020004" pitchFamily="2" charset="0"/>
              </a:rPr>
            </a:br>
            <a:r>
              <a:rPr lang="el-GR" sz="2800" dirty="0" smtClean="0">
                <a:latin typeface="PF DinDisplay Pro" panose="02000506030000020004" pitchFamily="2" charset="0"/>
              </a:rPr>
              <a:t>546 23, Θεσσαλονίκη</a:t>
            </a:r>
            <a:endParaRPr lang="en-US" sz="2800" dirty="0" smtClean="0">
              <a:solidFill>
                <a:schemeClr val="bg1"/>
              </a:solidFill>
              <a:latin typeface="PF DinDisplay Pro" panose="02000506030000020004" pitchFamily="2" charset="0"/>
              <a:cs typeface="Calibri Light"/>
            </a:endParaRPr>
          </a:p>
          <a:p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998194" y="12457784"/>
            <a:ext cx="37289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Λεωφόρος </a:t>
            </a:r>
            <a:r>
              <a:rPr lang="el-GR" sz="2800" dirty="0" err="1"/>
              <a:t>Κηφισίας</a:t>
            </a:r>
            <a:r>
              <a:rPr lang="el-GR" sz="2800" dirty="0"/>
              <a:t> 44</a:t>
            </a:r>
            <a:br>
              <a:rPr lang="el-GR" sz="2800" dirty="0"/>
            </a:br>
            <a:r>
              <a:rPr lang="el-GR" sz="2800" dirty="0"/>
              <a:t>Μαρούσι, 151 25, Αθήνα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4949633" y="12456868"/>
            <a:ext cx="25505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 smtClean="0"/>
              <a:t>Τ: 214 100 1000</a:t>
            </a:r>
            <a:r>
              <a:rPr lang="el-GR" sz="2800" dirty="0"/>
              <a:t/>
            </a:r>
            <a:br>
              <a:rPr lang="el-GR" sz="2800" dirty="0"/>
            </a:br>
            <a:r>
              <a:rPr lang="en-US" sz="2800" dirty="0" smtClean="0"/>
              <a:t>F: 214 100 1001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0277944" y="12455036"/>
            <a:ext cx="24630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info@lancom.gr</a:t>
            </a:r>
          </a:p>
          <a:p>
            <a:r>
              <a:rPr lang="en-US" sz="2800" dirty="0" smtClean="0"/>
              <a:t>www.lancom.gr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74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20"/>
          <p:cNvSpPr txBox="1">
            <a:spLocks/>
          </p:cNvSpPr>
          <p:nvPr/>
        </p:nvSpPr>
        <p:spPr>
          <a:xfrm>
            <a:off x="1814417" y="3253699"/>
            <a:ext cx="20793000" cy="984828"/>
          </a:xfrm>
          <a:prstGeom prst="rect">
            <a:avLst/>
          </a:prstGeom>
        </p:spPr>
        <p:txBody>
          <a:bodyPr vert="horz" wrap="square" lIns="243785" tIns="121892" rIns="243785" bIns="121892" numCol="1" spcCol="975141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900" kern="1200">
                <a:solidFill>
                  <a:schemeClr val="accent6"/>
                </a:solidFill>
                <a:latin typeface="Source Sans Pro ExtraLight"/>
                <a:ea typeface="+mj-ea"/>
                <a:cs typeface="Source Sans Pro ExtraLight"/>
              </a:defRPr>
            </a:lvl1pPr>
          </a:lstStyle>
          <a:p>
            <a:r>
              <a:rPr lang="el-GR" sz="2400" cap="all" dirty="0">
                <a:solidFill>
                  <a:schemeClr val="bg1"/>
                </a:solidFill>
                <a:latin typeface="PF DinDisplay Pro" panose="02000506030000020004" pitchFamily="2" charset="0"/>
              </a:rPr>
              <a:t>2 ΥΠΕΡΣΥΓΧΡΟΝΑ ΙΔΙΟΚΤΗΤΑ DATA CENTERS</a:t>
            </a:r>
            <a:br>
              <a:rPr lang="el-GR" sz="2400" cap="all" dirty="0">
                <a:solidFill>
                  <a:schemeClr val="bg1"/>
                </a:solidFill>
                <a:latin typeface="PF DinDisplay Pro" panose="02000506030000020004" pitchFamily="2" charset="0"/>
              </a:rPr>
            </a:br>
            <a:r>
              <a:rPr lang="el-GR" sz="2400" cap="all" dirty="0">
                <a:solidFill>
                  <a:schemeClr val="bg1"/>
                </a:solidFill>
                <a:latin typeface="PF DinDisplay Pro" panose="02000506030000020004" pitchFamily="2" charset="0"/>
              </a:rPr>
              <a:t>ΣΕ ΑΘΗΝΑ ΚΑΙ ΘΕΣΣΑΛΟΝΙΚΗ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739573" y="488028"/>
            <a:ext cx="20937538" cy="3431731"/>
            <a:chOff x="1739573" y="511491"/>
            <a:chExt cx="20937538" cy="3431731"/>
          </a:xfrm>
        </p:grpSpPr>
        <p:sp>
          <p:nvSpPr>
            <p:cNvPr id="20" name="TextBox 19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latin typeface="PF DinDisplay Pro" panose="02000506030000020004" pitchFamily="2" charset="0"/>
                  <a:ea typeface="Adobe Heiti Std R" pitchFamily="34" charset="-128"/>
                </a:rPr>
                <a:t>LANCOM</a:t>
              </a:r>
              <a:endParaRPr lang="es-ES" sz="8800" dirty="0">
                <a:latin typeface="PF DinDisplay Pro" panose="02000506030000020004" pitchFamily="2" charset="0"/>
                <a:ea typeface="Adobe Heiti Std R" pitchFamily="34" charset="-128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25" name="Rectangle 24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27" name="Rectangle 26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1739573" y="2035007"/>
              <a:ext cx="20937538" cy="1908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/>
              <a:r>
                <a:rPr lang="el-GR" sz="4000" cap="all" dirty="0">
                  <a:solidFill>
                    <a:schemeClr val="bg1"/>
                  </a:solidFill>
                  <a:latin typeface="PF DinDisplay Pro" panose="02000506030000020004" pitchFamily="2" charset="0"/>
                </a:rPr>
                <a:t>100%</a:t>
              </a:r>
              <a:r>
                <a:rPr lang="el-GR" sz="4000" cap="all" dirty="0">
                  <a:solidFill>
                    <a:srgbClr val="333333"/>
                  </a:solidFill>
                  <a:latin typeface="PF DinDisplay Pro" panose="02000506030000020004" pitchFamily="2" charset="0"/>
                </a:rPr>
                <a:t> </a:t>
              </a:r>
              <a:r>
                <a:rPr lang="el-GR" sz="4000" b="1" cap="all" dirty="0">
                  <a:solidFill>
                    <a:srgbClr val="208DB8"/>
                  </a:solidFill>
                  <a:latin typeface="PF DinDisplay Pro" panose="02000506030000020004" pitchFamily="2" charset="0"/>
                </a:rPr>
                <a:t>ΕΛΛΗΝΙΚΟΣ</a:t>
              </a:r>
              <a:r>
                <a:rPr lang="el-GR" sz="4000" cap="all" dirty="0">
                  <a:solidFill>
                    <a:srgbClr val="333333"/>
                  </a:solidFill>
                  <a:latin typeface="PF DinDisplay Pro" panose="02000506030000020004" pitchFamily="2" charset="0"/>
                </a:rPr>
                <a:t> </a:t>
              </a:r>
              <a:r>
                <a:rPr lang="en-US" sz="4000" cap="all" dirty="0">
                  <a:solidFill>
                    <a:schemeClr val="bg1"/>
                  </a:solidFill>
                  <a:latin typeface="PF DinDisplay Pro" panose="02000506030000020004" pitchFamily="2" charset="0"/>
                </a:rPr>
                <a:t>CLOUD SERVICE PROVIDER</a:t>
              </a:r>
            </a:p>
            <a:p>
              <a:r>
                <a:rPr lang="en-US" sz="4000" dirty="0">
                  <a:solidFill>
                    <a:srgbClr val="252525"/>
                  </a:solidFill>
                  <a:latin typeface="Open Sans"/>
                </a:rPr>
                <a:t/>
              </a:r>
              <a:br>
                <a:rPr lang="en-US" sz="4000" dirty="0">
                  <a:solidFill>
                    <a:srgbClr val="252525"/>
                  </a:solidFill>
                  <a:latin typeface="Open Sans"/>
                </a:rPr>
              </a:br>
              <a:endParaRPr lang="id-ID" sz="3800" dirty="0">
                <a:solidFill>
                  <a:schemeClr val="accent1"/>
                </a:solidFill>
                <a:latin typeface="Calibri Light"/>
                <a:cs typeface="Calibri Light"/>
              </a:endParaRPr>
            </a:p>
          </p:txBody>
        </p:sp>
      </p:grpSp>
      <p:pic>
        <p:nvPicPr>
          <p:cNvPr id="6" name="Θέση εικόνας 5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9" b="2949"/>
          <a:stretch>
            <a:fillRect/>
          </a:stretch>
        </p:blipFill>
        <p:spPr>
          <a:xfrm>
            <a:off x="6518524" y="4735987"/>
            <a:ext cx="5450837" cy="5117970"/>
          </a:xfrm>
        </p:spPr>
      </p:pic>
      <p:pic>
        <p:nvPicPr>
          <p:cNvPr id="7" name="Θέση εικόνας 6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b="5405"/>
          <a:stretch>
            <a:fillRect/>
          </a:stretch>
        </p:blipFill>
        <p:spPr>
          <a:xfrm>
            <a:off x="11957047" y="4724634"/>
            <a:ext cx="2929787" cy="2576014"/>
          </a:xfrm>
        </p:spPr>
      </p:pic>
      <p:pic>
        <p:nvPicPr>
          <p:cNvPr id="8" name="Θέση εικόνας 7"/>
          <p:cNvPicPr>
            <a:picLocks noGrp="1" noChangeAspect="1"/>
          </p:cNvPicPr>
          <p:nvPr>
            <p:ph type="pic" sz="quarter" idx="16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b="5405"/>
          <a:stretch>
            <a:fillRect/>
          </a:stretch>
        </p:blipFill>
        <p:spPr>
          <a:xfrm>
            <a:off x="11957048" y="7289298"/>
            <a:ext cx="2929786" cy="2564660"/>
          </a:xfrm>
        </p:spPr>
      </p:pic>
      <p:pic>
        <p:nvPicPr>
          <p:cNvPr id="9" name="Θέση εικόνας 8"/>
          <p:cNvPicPr>
            <a:picLocks noGrp="1" noChangeAspect="1"/>
          </p:cNvPicPr>
          <p:nvPr>
            <p:ph type="pic" sz="quarter" idx="17"/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05" b="5405"/>
          <a:stretch>
            <a:fillRect/>
          </a:stretch>
        </p:blipFill>
        <p:spPr>
          <a:xfrm>
            <a:off x="14886834" y="7289297"/>
            <a:ext cx="2850422" cy="2564662"/>
          </a:xfr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834" y="4735987"/>
            <a:ext cx="2850422" cy="2553309"/>
          </a:xfrm>
          <a:prstGeom prst="rect">
            <a:avLst/>
          </a:prstGeom>
        </p:spPr>
      </p:pic>
      <p:pic>
        <p:nvPicPr>
          <p:cNvPr id="23" name="Εικόνα 2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4168" y="11136740"/>
            <a:ext cx="2079017" cy="1276517"/>
          </a:xfrm>
          <a:prstGeom prst="rect">
            <a:avLst/>
          </a:prstGeom>
        </p:spPr>
      </p:pic>
      <p:pic>
        <p:nvPicPr>
          <p:cNvPr id="24" name="Εικόνα 2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0672" y="11146483"/>
            <a:ext cx="1276516" cy="1276516"/>
          </a:xfrm>
          <a:prstGeom prst="rect">
            <a:avLst/>
          </a:prstGeom>
        </p:spPr>
      </p:pic>
      <p:pic>
        <p:nvPicPr>
          <p:cNvPr id="31" name="Εικόνα 3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436" y="11146483"/>
            <a:ext cx="2826974" cy="1272138"/>
          </a:xfrm>
          <a:prstGeom prst="rect">
            <a:avLst/>
          </a:prstGeom>
        </p:spPr>
      </p:pic>
      <p:pic>
        <p:nvPicPr>
          <p:cNvPr id="32" name="Εικόνα 3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893" y="11136740"/>
            <a:ext cx="1406563" cy="1275284"/>
          </a:xfrm>
          <a:prstGeom prst="rect">
            <a:avLst/>
          </a:prstGeom>
        </p:spPr>
      </p:pic>
      <p:pic>
        <p:nvPicPr>
          <p:cNvPr id="36" name="Εικόνα 35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390" y="11142104"/>
            <a:ext cx="1816302" cy="1276517"/>
          </a:xfrm>
          <a:prstGeom prst="rect">
            <a:avLst/>
          </a:prstGeom>
        </p:spPr>
      </p:pic>
      <p:pic>
        <p:nvPicPr>
          <p:cNvPr id="37" name="Εικόνα 36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0165" y="11151846"/>
            <a:ext cx="2252695" cy="126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8" name="Curved Connector 1087"/>
          <p:cNvCxnSpPr>
            <a:endCxn id="889" idx="6"/>
          </p:cNvCxnSpPr>
          <p:nvPr/>
        </p:nvCxnSpPr>
        <p:spPr>
          <a:xfrm flipV="1">
            <a:off x="1966618" y="1611312"/>
            <a:ext cx="8884112" cy="3442466"/>
          </a:xfrm>
          <a:prstGeom prst="bentConnector3">
            <a:avLst>
              <a:gd name="adj1" fmla="val 289"/>
            </a:avLst>
          </a:prstGeom>
          <a:ln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2" name="Curved Connector 611"/>
          <p:cNvCxnSpPr/>
          <p:nvPr/>
        </p:nvCxnSpPr>
        <p:spPr>
          <a:xfrm rot="10800000">
            <a:off x="12201526" y="3865499"/>
            <a:ext cx="6404057" cy="4828045"/>
          </a:xfrm>
          <a:prstGeom prst="bentConnector3">
            <a:avLst>
              <a:gd name="adj1" fmla="val 82356"/>
            </a:avLst>
          </a:prstGeom>
          <a:ln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3" name="Curved Connector 612"/>
          <p:cNvCxnSpPr/>
          <p:nvPr/>
        </p:nvCxnSpPr>
        <p:spPr>
          <a:xfrm>
            <a:off x="2436110" y="6077527"/>
            <a:ext cx="2694635" cy="3353942"/>
          </a:xfrm>
          <a:prstGeom prst="bentConnector2">
            <a:avLst/>
          </a:prstGeom>
          <a:ln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4" name="Curved Connector 613"/>
          <p:cNvCxnSpPr>
            <a:stCxn id="873" idx="2"/>
          </p:cNvCxnSpPr>
          <p:nvPr/>
        </p:nvCxnSpPr>
        <p:spPr>
          <a:xfrm flipV="1">
            <a:off x="6975448" y="3865498"/>
            <a:ext cx="5226077" cy="7019394"/>
          </a:xfrm>
          <a:prstGeom prst="bentConnector2">
            <a:avLst/>
          </a:prstGeom>
          <a:ln>
            <a:solidFill>
              <a:schemeClr val="tx2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16235082" y="6738936"/>
            <a:ext cx="1196510" cy="1360173"/>
            <a:chOff x="9110698" y="7553393"/>
            <a:chExt cx="1196510" cy="136017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617" name="Freeform 811"/>
            <p:cNvSpPr>
              <a:spLocks noChangeArrowheads="1"/>
            </p:cNvSpPr>
            <p:nvPr/>
          </p:nvSpPr>
          <p:spPr bwMode="auto">
            <a:xfrm>
              <a:off x="9400383" y="8359424"/>
              <a:ext cx="163729" cy="125941"/>
            </a:xfrm>
            <a:custGeom>
              <a:avLst/>
              <a:gdLst>
                <a:gd name="T0" fmla="*/ 48 w 58"/>
                <a:gd name="T1" fmla="*/ 45 h 46"/>
                <a:gd name="T2" fmla="*/ 48 w 58"/>
                <a:gd name="T3" fmla="*/ 45 h 46"/>
                <a:gd name="T4" fmla="*/ 57 w 58"/>
                <a:gd name="T5" fmla="*/ 33 h 46"/>
                <a:gd name="T6" fmla="*/ 30 w 58"/>
                <a:gd name="T7" fmla="*/ 19 h 46"/>
                <a:gd name="T8" fmla="*/ 9 w 58"/>
                <a:gd name="T9" fmla="*/ 0 h 46"/>
                <a:gd name="T10" fmla="*/ 0 w 58"/>
                <a:gd name="T11" fmla="*/ 12 h 46"/>
                <a:gd name="T12" fmla="*/ 48 w 58"/>
                <a:gd name="T13" fmla="*/ 4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46">
                  <a:moveTo>
                    <a:pt x="48" y="45"/>
                  </a:moveTo>
                  <a:lnTo>
                    <a:pt x="48" y="45"/>
                  </a:lnTo>
                  <a:cubicBezTo>
                    <a:pt x="57" y="33"/>
                    <a:pt x="57" y="33"/>
                    <a:pt x="57" y="33"/>
                  </a:cubicBezTo>
                  <a:cubicBezTo>
                    <a:pt x="48" y="31"/>
                    <a:pt x="39" y="25"/>
                    <a:pt x="30" y="19"/>
                  </a:cubicBezTo>
                  <a:cubicBezTo>
                    <a:pt x="21" y="12"/>
                    <a:pt x="15" y="6"/>
                    <a:pt x="9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3" y="19"/>
                    <a:pt x="18" y="37"/>
                    <a:pt x="48" y="45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18" name="Freeform 812"/>
            <p:cNvSpPr>
              <a:spLocks noChangeArrowheads="1"/>
            </p:cNvSpPr>
            <p:nvPr/>
          </p:nvSpPr>
          <p:spPr bwMode="auto">
            <a:xfrm>
              <a:off x="9110698" y="8434988"/>
              <a:ext cx="403032" cy="478578"/>
            </a:xfrm>
            <a:custGeom>
              <a:avLst/>
              <a:gdLst>
                <a:gd name="T0" fmla="*/ 91 w 140"/>
                <a:gd name="T1" fmla="*/ 0 h 168"/>
                <a:gd name="T2" fmla="*/ 91 w 140"/>
                <a:gd name="T3" fmla="*/ 0 h 168"/>
                <a:gd name="T4" fmla="*/ 6 w 140"/>
                <a:gd name="T5" fmla="*/ 116 h 168"/>
                <a:gd name="T6" fmla="*/ 3 w 140"/>
                <a:gd name="T7" fmla="*/ 140 h 168"/>
                <a:gd name="T8" fmla="*/ 15 w 140"/>
                <a:gd name="T9" fmla="*/ 158 h 168"/>
                <a:gd name="T10" fmla="*/ 36 w 140"/>
                <a:gd name="T11" fmla="*/ 164 h 168"/>
                <a:gd name="T12" fmla="*/ 57 w 140"/>
                <a:gd name="T13" fmla="*/ 152 h 168"/>
                <a:gd name="T14" fmla="*/ 139 w 140"/>
                <a:gd name="T15" fmla="*/ 37 h 168"/>
                <a:gd name="T16" fmla="*/ 91 w 140"/>
                <a:gd name="T17" fmla="*/ 0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68">
                  <a:moveTo>
                    <a:pt x="91" y="0"/>
                  </a:moveTo>
                  <a:lnTo>
                    <a:pt x="91" y="0"/>
                  </a:lnTo>
                  <a:cubicBezTo>
                    <a:pt x="6" y="116"/>
                    <a:pt x="6" y="116"/>
                    <a:pt x="6" y="116"/>
                  </a:cubicBezTo>
                  <a:cubicBezTo>
                    <a:pt x="3" y="124"/>
                    <a:pt x="0" y="130"/>
                    <a:pt x="3" y="140"/>
                  </a:cubicBezTo>
                  <a:cubicBezTo>
                    <a:pt x="3" y="149"/>
                    <a:pt x="6" y="155"/>
                    <a:pt x="15" y="158"/>
                  </a:cubicBezTo>
                  <a:cubicBezTo>
                    <a:pt x="21" y="164"/>
                    <a:pt x="27" y="167"/>
                    <a:pt x="36" y="164"/>
                  </a:cubicBezTo>
                  <a:cubicBezTo>
                    <a:pt x="45" y="164"/>
                    <a:pt x="51" y="158"/>
                    <a:pt x="57" y="152"/>
                  </a:cubicBezTo>
                  <a:cubicBezTo>
                    <a:pt x="139" y="37"/>
                    <a:pt x="139" y="37"/>
                    <a:pt x="139" y="37"/>
                  </a:cubicBezTo>
                  <a:cubicBezTo>
                    <a:pt x="115" y="28"/>
                    <a:pt x="97" y="12"/>
                    <a:pt x="91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19" name="Freeform 813"/>
            <p:cNvSpPr>
              <a:spLocks noChangeArrowheads="1"/>
            </p:cNvSpPr>
            <p:nvPr/>
          </p:nvSpPr>
          <p:spPr bwMode="auto">
            <a:xfrm>
              <a:off x="9324815" y="7553393"/>
              <a:ext cx="982393" cy="906780"/>
            </a:xfrm>
            <a:custGeom>
              <a:avLst/>
              <a:gdLst>
                <a:gd name="T0" fmla="*/ 254 w 343"/>
                <a:gd name="T1" fmla="*/ 30 h 316"/>
                <a:gd name="T2" fmla="*/ 254 w 343"/>
                <a:gd name="T3" fmla="*/ 30 h 316"/>
                <a:gd name="T4" fmla="*/ 163 w 343"/>
                <a:gd name="T5" fmla="*/ 0 h 316"/>
                <a:gd name="T6" fmla="*/ 33 w 343"/>
                <a:gd name="T7" fmla="*/ 66 h 316"/>
                <a:gd name="T8" fmla="*/ 6 w 343"/>
                <a:gd name="T9" fmla="*/ 185 h 316"/>
                <a:gd name="T10" fmla="*/ 69 w 343"/>
                <a:gd name="T11" fmla="*/ 287 h 316"/>
                <a:gd name="T12" fmla="*/ 160 w 343"/>
                <a:gd name="T13" fmla="*/ 315 h 316"/>
                <a:gd name="T14" fmla="*/ 290 w 343"/>
                <a:gd name="T15" fmla="*/ 251 h 316"/>
                <a:gd name="T16" fmla="*/ 254 w 343"/>
                <a:gd name="T17" fmla="*/ 30 h 316"/>
                <a:gd name="T18" fmla="*/ 278 w 343"/>
                <a:gd name="T19" fmla="*/ 242 h 316"/>
                <a:gd name="T20" fmla="*/ 278 w 343"/>
                <a:gd name="T21" fmla="*/ 242 h 316"/>
                <a:gd name="T22" fmla="*/ 160 w 343"/>
                <a:gd name="T23" fmla="*/ 299 h 316"/>
                <a:gd name="T24" fmla="*/ 78 w 343"/>
                <a:gd name="T25" fmla="*/ 272 h 316"/>
                <a:gd name="T26" fmla="*/ 21 w 343"/>
                <a:gd name="T27" fmla="*/ 181 h 316"/>
                <a:gd name="T28" fmla="*/ 45 w 343"/>
                <a:gd name="T29" fmla="*/ 75 h 316"/>
                <a:gd name="T30" fmla="*/ 163 w 343"/>
                <a:gd name="T31" fmla="*/ 15 h 316"/>
                <a:gd name="T32" fmla="*/ 245 w 343"/>
                <a:gd name="T33" fmla="*/ 42 h 316"/>
                <a:gd name="T34" fmla="*/ 302 w 343"/>
                <a:gd name="T35" fmla="*/ 136 h 316"/>
                <a:gd name="T36" fmla="*/ 278 w 343"/>
                <a:gd name="T37" fmla="*/ 242 h 316"/>
                <a:gd name="T38" fmla="*/ 254 w 343"/>
                <a:gd name="T39" fmla="*/ 3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43" h="316">
                  <a:moveTo>
                    <a:pt x="254" y="30"/>
                  </a:moveTo>
                  <a:lnTo>
                    <a:pt x="254" y="30"/>
                  </a:lnTo>
                  <a:cubicBezTo>
                    <a:pt x="227" y="12"/>
                    <a:pt x="193" y="0"/>
                    <a:pt x="163" y="0"/>
                  </a:cubicBezTo>
                  <a:cubicBezTo>
                    <a:pt x="112" y="0"/>
                    <a:pt x="63" y="24"/>
                    <a:pt x="33" y="66"/>
                  </a:cubicBezTo>
                  <a:cubicBezTo>
                    <a:pt x="9" y="99"/>
                    <a:pt x="0" y="142"/>
                    <a:pt x="6" y="185"/>
                  </a:cubicBezTo>
                  <a:cubicBezTo>
                    <a:pt x="12" y="224"/>
                    <a:pt x="36" y="263"/>
                    <a:pt x="69" y="287"/>
                  </a:cubicBezTo>
                  <a:cubicBezTo>
                    <a:pt x="96" y="305"/>
                    <a:pt x="130" y="315"/>
                    <a:pt x="160" y="315"/>
                  </a:cubicBezTo>
                  <a:cubicBezTo>
                    <a:pt x="211" y="315"/>
                    <a:pt x="260" y="290"/>
                    <a:pt x="290" y="251"/>
                  </a:cubicBezTo>
                  <a:cubicBezTo>
                    <a:pt x="342" y="178"/>
                    <a:pt x="323" y="81"/>
                    <a:pt x="254" y="30"/>
                  </a:cubicBezTo>
                  <a:lnTo>
                    <a:pt x="278" y="242"/>
                  </a:lnTo>
                  <a:lnTo>
                    <a:pt x="278" y="242"/>
                  </a:lnTo>
                  <a:cubicBezTo>
                    <a:pt x="251" y="278"/>
                    <a:pt x="208" y="299"/>
                    <a:pt x="160" y="299"/>
                  </a:cubicBezTo>
                  <a:cubicBezTo>
                    <a:pt x="133" y="299"/>
                    <a:pt x="102" y="290"/>
                    <a:pt x="78" y="272"/>
                  </a:cubicBezTo>
                  <a:cubicBezTo>
                    <a:pt x="48" y="251"/>
                    <a:pt x="27" y="218"/>
                    <a:pt x="21" y="181"/>
                  </a:cubicBezTo>
                  <a:cubicBezTo>
                    <a:pt x="15" y="145"/>
                    <a:pt x="24" y="105"/>
                    <a:pt x="45" y="75"/>
                  </a:cubicBezTo>
                  <a:cubicBezTo>
                    <a:pt x="72" y="39"/>
                    <a:pt x="115" y="15"/>
                    <a:pt x="163" y="15"/>
                  </a:cubicBezTo>
                  <a:cubicBezTo>
                    <a:pt x="190" y="15"/>
                    <a:pt x="221" y="24"/>
                    <a:pt x="245" y="42"/>
                  </a:cubicBezTo>
                  <a:cubicBezTo>
                    <a:pt x="275" y="63"/>
                    <a:pt x="296" y="97"/>
                    <a:pt x="302" y="136"/>
                  </a:cubicBezTo>
                  <a:cubicBezTo>
                    <a:pt x="308" y="172"/>
                    <a:pt x="299" y="209"/>
                    <a:pt x="278" y="242"/>
                  </a:cubicBezTo>
                  <a:lnTo>
                    <a:pt x="254" y="3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20" name="Freeform 814"/>
            <p:cNvSpPr>
              <a:spLocks noChangeArrowheads="1"/>
            </p:cNvSpPr>
            <p:nvPr/>
          </p:nvSpPr>
          <p:spPr bwMode="auto">
            <a:xfrm>
              <a:off x="9425574" y="7654149"/>
              <a:ext cx="717899" cy="705272"/>
            </a:xfrm>
            <a:custGeom>
              <a:avLst/>
              <a:gdLst>
                <a:gd name="T0" fmla="*/ 197 w 252"/>
                <a:gd name="T1" fmla="*/ 21 h 246"/>
                <a:gd name="T2" fmla="*/ 197 w 252"/>
                <a:gd name="T3" fmla="*/ 21 h 246"/>
                <a:gd name="T4" fmla="*/ 127 w 252"/>
                <a:gd name="T5" fmla="*/ 0 h 246"/>
                <a:gd name="T6" fmla="*/ 27 w 252"/>
                <a:gd name="T7" fmla="*/ 51 h 246"/>
                <a:gd name="T8" fmla="*/ 6 w 252"/>
                <a:gd name="T9" fmla="*/ 142 h 246"/>
                <a:gd name="T10" fmla="*/ 54 w 252"/>
                <a:gd name="T11" fmla="*/ 221 h 246"/>
                <a:gd name="T12" fmla="*/ 124 w 252"/>
                <a:gd name="T13" fmla="*/ 245 h 246"/>
                <a:gd name="T14" fmla="*/ 224 w 252"/>
                <a:gd name="T15" fmla="*/ 194 h 246"/>
                <a:gd name="T16" fmla="*/ 245 w 252"/>
                <a:gd name="T17" fmla="*/ 103 h 246"/>
                <a:gd name="T18" fmla="*/ 197 w 252"/>
                <a:gd name="T19" fmla="*/ 21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2" h="246">
                  <a:moveTo>
                    <a:pt x="197" y="21"/>
                  </a:moveTo>
                  <a:lnTo>
                    <a:pt x="197" y="21"/>
                  </a:lnTo>
                  <a:cubicBezTo>
                    <a:pt x="175" y="9"/>
                    <a:pt x="151" y="0"/>
                    <a:pt x="127" y="0"/>
                  </a:cubicBezTo>
                  <a:cubicBezTo>
                    <a:pt x="88" y="0"/>
                    <a:pt x="48" y="18"/>
                    <a:pt x="27" y="51"/>
                  </a:cubicBezTo>
                  <a:cubicBezTo>
                    <a:pt x="6" y="79"/>
                    <a:pt x="0" y="109"/>
                    <a:pt x="6" y="142"/>
                  </a:cubicBezTo>
                  <a:cubicBezTo>
                    <a:pt x="9" y="173"/>
                    <a:pt x="27" y="203"/>
                    <a:pt x="54" y="221"/>
                  </a:cubicBezTo>
                  <a:cubicBezTo>
                    <a:pt x="76" y="236"/>
                    <a:pt x="100" y="245"/>
                    <a:pt x="124" y="245"/>
                  </a:cubicBezTo>
                  <a:cubicBezTo>
                    <a:pt x="163" y="245"/>
                    <a:pt x="203" y="224"/>
                    <a:pt x="224" y="194"/>
                  </a:cubicBezTo>
                  <a:cubicBezTo>
                    <a:pt x="245" y="167"/>
                    <a:pt x="251" y="133"/>
                    <a:pt x="245" y="103"/>
                  </a:cubicBezTo>
                  <a:cubicBezTo>
                    <a:pt x="242" y="69"/>
                    <a:pt x="224" y="43"/>
                    <a:pt x="197" y="21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</p:grpSp>
      <p:grpSp>
        <p:nvGrpSpPr>
          <p:cNvPr id="96" name="Group 95"/>
          <p:cNvGrpSpPr/>
          <p:nvPr/>
        </p:nvGrpSpPr>
        <p:grpSpPr>
          <a:xfrm>
            <a:off x="1448918" y="4919350"/>
            <a:ext cx="1385427" cy="1360171"/>
            <a:chOff x="7448186" y="4493014"/>
            <a:chExt cx="1385427" cy="1360171"/>
          </a:xfrm>
          <a:solidFill>
            <a:schemeClr val="accent3">
              <a:lumMod val="75000"/>
            </a:schemeClr>
          </a:solidFill>
        </p:grpSpPr>
        <p:sp>
          <p:nvSpPr>
            <p:cNvPr id="621" name="Freeform 815"/>
            <p:cNvSpPr>
              <a:spLocks noChangeArrowheads="1"/>
            </p:cNvSpPr>
            <p:nvPr/>
          </p:nvSpPr>
          <p:spPr bwMode="auto">
            <a:xfrm>
              <a:off x="8166097" y="5475359"/>
              <a:ext cx="277085" cy="352638"/>
            </a:xfrm>
            <a:custGeom>
              <a:avLst/>
              <a:gdLst>
                <a:gd name="T0" fmla="*/ 0 w 95"/>
                <a:gd name="T1" fmla="*/ 124 h 125"/>
                <a:gd name="T2" fmla="*/ 0 w 95"/>
                <a:gd name="T3" fmla="*/ 124 h 125"/>
                <a:gd name="T4" fmla="*/ 94 w 95"/>
                <a:gd name="T5" fmla="*/ 15 h 125"/>
                <a:gd name="T6" fmla="*/ 0 w 95"/>
                <a:gd name="T7" fmla="*/ 0 h 125"/>
                <a:gd name="T8" fmla="*/ 0 w 95"/>
                <a:gd name="T9" fmla="*/ 12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5">
                  <a:moveTo>
                    <a:pt x="0" y="124"/>
                  </a:moveTo>
                  <a:lnTo>
                    <a:pt x="0" y="124"/>
                  </a:lnTo>
                  <a:cubicBezTo>
                    <a:pt x="39" y="97"/>
                    <a:pt x="72" y="61"/>
                    <a:pt x="94" y="15"/>
                  </a:cubicBezTo>
                  <a:cubicBezTo>
                    <a:pt x="63" y="6"/>
                    <a:pt x="33" y="0"/>
                    <a:pt x="0" y="0"/>
                  </a:cubicBezTo>
                  <a:lnTo>
                    <a:pt x="0" y="12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22" name="Freeform 816"/>
            <p:cNvSpPr>
              <a:spLocks noChangeArrowheads="1"/>
            </p:cNvSpPr>
            <p:nvPr/>
          </p:nvSpPr>
          <p:spPr bwMode="auto">
            <a:xfrm>
              <a:off x="8166097" y="4505605"/>
              <a:ext cx="277085" cy="352638"/>
            </a:xfrm>
            <a:custGeom>
              <a:avLst/>
              <a:gdLst>
                <a:gd name="T0" fmla="*/ 94 w 95"/>
                <a:gd name="T1" fmla="*/ 109 h 125"/>
                <a:gd name="T2" fmla="*/ 94 w 95"/>
                <a:gd name="T3" fmla="*/ 109 h 125"/>
                <a:gd name="T4" fmla="*/ 0 w 95"/>
                <a:gd name="T5" fmla="*/ 0 h 125"/>
                <a:gd name="T6" fmla="*/ 0 w 95"/>
                <a:gd name="T7" fmla="*/ 124 h 125"/>
                <a:gd name="T8" fmla="*/ 94 w 95"/>
                <a:gd name="T9" fmla="*/ 10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" h="125">
                  <a:moveTo>
                    <a:pt x="94" y="109"/>
                  </a:moveTo>
                  <a:lnTo>
                    <a:pt x="94" y="109"/>
                  </a:lnTo>
                  <a:cubicBezTo>
                    <a:pt x="72" y="66"/>
                    <a:pt x="39" y="27"/>
                    <a:pt x="0" y="0"/>
                  </a:cubicBezTo>
                  <a:cubicBezTo>
                    <a:pt x="0" y="124"/>
                    <a:pt x="0" y="124"/>
                    <a:pt x="0" y="124"/>
                  </a:cubicBezTo>
                  <a:cubicBezTo>
                    <a:pt x="33" y="124"/>
                    <a:pt x="63" y="118"/>
                    <a:pt x="94" y="109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23" name="Freeform 817"/>
            <p:cNvSpPr>
              <a:spLocks noChangeArrowheads="1"/>
            </p:cNvSpPr>
            <p:nvPr/>
          </p:nvSpPr>
          <p:spPr bwMode="auto">
            <a:xfrm>
              <a:off x="7750462" y="5198289"/>
              <a:ext cx="352652" cy="289661"/>
            </a:xfrm>
            <a:custGeom>
              <a:avLst/>
              <a:gdLst>
                <a:gd name="T0" fmla="*/ 0 w 125"/>
                <a:gd name="T1" fmla="*/ 0 h 101"/>
                <a:gd name="T2" fmla="*/ 0 w 125"/>
                <a:gd name="T3" fmla="*/ 0 h 101"/>
                <a:gd name="T4" fmla="*/ 22 w 125"/>
                <a:gd name="T5" fmla="*/ 100 h 101"/>
                <a:gd name="T6" fmla="*/ 124 w 125"/>
                <a:gd name="T7" fmla="*/ 82 h 101"/>
                <a:gd name="T8" fmla="*/ 124 w 125"/>
                <a:gd name="T9" fmla="*/ 0 h 101"/>
                <a:gd name="T10" fmla="*/ 0 w 125"/>
                <a:gd name="T11" fmla="*/ 0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101">
                  <a:moveTo>
                    <a:pt x="0" y="0"/>
                  </a:moveTo>
                  <a:lnTo>
                    <a:pt x="0" y="0"/>
                  </a:lnTo>
                  <a:cubicBezTo>
                    <a:pt x="0" y="36"/>
                    <a:pt x="10" y="70"/>
                    <a:pt x="22" y="100"/>
                  </a:cubicBezTo>
                  <a:cubicBezTo>
                    <a:pt x="55" y="88"/>
                    <a:pt x="92" y="82"/>
                    <a:pt x="124" y="82"/>
                  </a:cubicBezTo>
                  <a:cubicBezTo>
                    <a:pt x="124" y="0"/>
                    <a:pt x="124" y="0"/>
                    <a:pt x="124" y="0"/>
                  </a:cubicBezTo>
                  <a:lnTo>
                    <a:pt x="0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24" name="Freeform 818"/>
            <p:cNvSpPr>
              <a:spLocks noChangeArrowheads="1"/>
            </p:cNvSpPr>
            <p:nvPr/>
          </p:nvSpPr>
          <p:spPr bwMode="auto">
            <a:xfrm>
              <a:off x="8166094" y="5198289"/>
              <a:ext cx="352652" cy="289661"/>
            </a:xfrm>
            <a:custGeom>
              <a:avLst/>
              <a:gdLst>
                <a:gd name="T0" fmla="*/ 0 w 122"/>
                <a:gd name="T1" fmla="*/ 82 h 101"/>
                <a:gd name="T2" fmla="*/ 0 w 122"/>
                <a:gd name="T3" fmla="*/ 82 h 101"/>
                <a:gd name="T4" fmla="*/ 103 w 122"/>
                <a:gd name="T5" fmla="*/ 100 h 101"/>
                <a:gd name="T6" fmla="*/ 121 w 122"/>
                <a:gd name="T7" fmla="*/ 0 h 101"/>
                <a:gd name="T8" fmla="*/ 0 w 122"/>
                <a:gd name="T9" fmla="*/ 0 h 101"/>
                <a:gd name="T10" fmla="*/ 0 w 122"/>
                <a:gd name="T11" fmla="*/ 82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101">
                  <a:moveTo>
                    <a:pt x="0" y="82"/>
                  </a:moveTo>
                  <a:lnTo>
                    <a:pt x="0" y="82"/>
                  </a:lnTo>
                  <a:cubicBezTo>
                    <a:pt x="36" y="82"/>
                    <a:pt x="70" y="88"/>
                    <a:pt x="103" y="100"/>
                  </a:cubicBezTo>
                  <a:cubicBezTo>
                    <a:pt x="115" y="70"/>
                    <a:pt x="121" y="36"/>
                    <a:pt x="121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82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25" name="Freeform 819"/>
            <p:cNvSpPr>
              <a:spLocks noChangeArrowheads="1"/>
            </p:cNvSpPr>
            <p:nvPr/>
          </p:nvSpPr>
          <p:spPr bwMode="auto">
            <a:xfrm>
              <a:off x="7750462" y="4858246"/>
              <a:ext cx="352652" cy="289670"/>
            </a:xfrm>
            <a:custGeom>
              <a:avLst/>
              <a:gdLst>
                <a:gd name="T0" fmla="*/ 124 w 125"/>
                <a:gd name="T1" fmla="*/ 18 h 101"/>
                <a:gd name="T2" fmla="*/ 124 w 125"/>
                <a:gd name="T3" fmla="*/ 18 h 101"/>
                <a:gd name="T4" fmla="*/ 22 w 125"/>
                <a:gd name="T5" fmla="*/ 0 h 101"/>
                <a:gd name="T6" fmla="*/ 0 w 125"/>
                <a:gd name="T7" fmla="*/ 100 h 101"/>
                <a:gd name="T8" fmla="*/ 124 w 125"/>
                <a:gd name="T9" fmla="*/ 100 h 101"/>
                <a:gd name="T10" fmla="*/ 124 w 125"/>
                <a:gd name="T11" fmla="*/ 18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" h="101">
                  <a:moveTo>
                    <a:pt x="124" y="18"/>
                  </a:moveTo>
                  <a:lnTo>
                    <a:pt x="124" y="18"/>
                  </a:lnTo>
                  <a:cubicBezTo>
                    <a:pt x="92" y="18"/>
                    <a:pt x="55" y="12"/>
                    <a:pt x="22" y="0"/>
                  </a:cubicBezTo>
                  <a:cubicBezTo>
                    <a:pt x="10" y="34"/>
                    <a:pt x="0" y="67"/>
                    <a:pt x="0" y="100"/>
                  </a:cubicBezTo>
                  <a:cubicBezTo>
                    <a:pt x="124" y="100"/>
                    <a:pt x="124" y="100"/>
                    <a:pt x="124" y="100"/>
                  </a:cubicBezTo>
                  <a:lnTo>
                    <a:pt x="124" y="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26" name="Freeform 820"/>
            <p:cNvSpPr>
              <a:spLocks noChangeArrowheads="1"/>
            </p:cNvSpPr>
            <p:nvPr/>
          </p:nvSpPr>
          <p:spPr bwMode="auto">
            <a:xfrm>
              <a:off x="7838629" y="5475359"/>
              <a:ext cx="264488" cy="352638"/>
            </a:xfrm>
            <a:custGeom>
              <a:avLst/>
              <a:gdLst>
                <a:gd name="T0" fmla="*/ 0 w 94"/>
                <a:gd name="T1" fmla="*/ 18 h 125"/>
                <a:gd name="T2" fmla="*/ 0 w 94"/>
                <a:gd name="T3" fmla="*/ 18 h 125"/>
                <a:gd name="T4" fmla="*/ 93 w 94"/>
                <a:gd name="T5" fmla="*/ 124 h 125"/>
                <a:gd name="T6" fmla="*/ 93 w 94"/>
                <a:gd name="T7" fmla="*/ 0 h 125"/>
                <a:gd name="T8" fmla="*/ 0 w 94"/>
                <a:gd name="T9" fmla="*/ 18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4" h="125">
                  <a:moveTo>
                    <a:pt x="0" y="18"/>
                  </a:moveTo>
                  <a:lnTo>
                    <a:pt x="0" y="18"/>
                  </a:lnTo>
                  <a:cubicBezTo>
                    <a:pt x="21" y="61"/>
                    <a:pt x="54" y="97"/>
                    <a:pt x="93" y="124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63" y="0"/>
                    <a:pt x="30" y="6"/>
                    <a:pt x="0" y="1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27" name="Freeform 821"/>
            <p:cNvSpPr>
              <a:spLocks noChangeArrowheads="1"/>
            </p:cNvSpPr>
            <p:nvPr/>
          </p:nvSpPr>
          <p:spPr bwMode="auto">
            <a:xfrm>
              <a:off x="7826032" y="4505605"/>
              <a:ext cx="277085" cy="352638"/>
            </a:xfrm>
            <a:custGeom>
              <a:avLst/>
              <a:gdLst>
                <a:gd name="T0" fmla="*/ 96 w 97"/>
                <a:gd name="T1" fmla="*/ 0 h 125"/>
                <a:gd name="T2" fmla="*/ 96 w 97"/>
                <a:gd name="T3" fmla="*/ 0 h 125"/>
                <a:gd name="T4" fmla="*/ 0 w 97"/>
                <a:gd name="T5" fmla="*/ 109 h 125"/>
                <a:gd name="T6" fmla="*/ 96 w 97"/>
                <a:gd name="T7" fmla="*/ 124 h 125"/>
                <a:gd name="T8" fmla="*/ 96 w 97"/>
                <a:gd name="T9" fmla="*/ 0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7" h="125">
                  <a:moveTo>
                    <a:pt x="96" y="0"/>
                  </a:moveTo>
                  <a:lnTo>
                    <a:pt x="96" y="0"/>
                  </a:lnTo>
                  <a:cubicBezTo>
                    <a:pt x="57" y="27"/>
                    <a:pt x="24" y="64"/>
                    <a:pt x="0" y="109"/>
                  </a:cubicBezTo>
                  <a:cubicBezTo>
                    <a:pt x="33" y="118"/>
                    <a:pt x="64" y="124"/>
                    <a:pt x="96" y="124"/>
                  </a:cubicBezTo>
                  <a:lnTo>
                    <a:pt x="96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28" name="Freeform 822"/>
            <p:cNvSpPr>
              <a:spLocks noChangeArrowheads="1"/>
            </p:cNvSpPr>
            <p:nvPr/>
          </p:nvSpPr>
          <p:spPr bwMode="auto">
            <a:xfrm>
              <a:off x="8166094" y="4870843"/>
              <a:ext cx="352652" cy="277073"/>
            </a:xfrm>
            <a:custGeom>
              <a:avLst/>
              <a:gdLst>
                <a:gd name="T0" fmla="*/ 0 w 122"/>
                <a:gd name="T1" fmla="*/ 97 h 98"/>
                <a:gd name="T2" fmla="*/ 0 w 122"/>
                <a:gd name="T3" fmla="*/ 97 h 98"/>
                <a:gd name="T4" fmla="*/ 121 w 122"/>
                <a:gd name="T5" fmla="*/ 97 h 98"/>
                <a:gd name="T6" fmla="*/ 103 w 122"/>
                <a:gd name="T7" fmla="*/ 0 h 98"/>
                <a:gd name="T8" fmla="*/ 0 w 122"/>
                <a:gd name="T9" fmla="*/ 15 h 98"/>
                <a:gd name="T10" fmla="*/ 0 w 122"/>
                <a:gd name="T11" fmla="*/ 9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2" h="98">
                  <a:moveTo>
                    <a:pt x="0" y="97"/>
                  </a:moveTo>
                  <a:lnTo>
                    <a:pt x="0" y="97"/>
                  </a:lnTo>
                  <a:cubicBezTo>
                    <a:pt x="121" y="97"/>
                    <a:pt x="121" y="97"/>
                    <a:pt x="121" y="97"/>
                  </a:cubicBezTo>
                  <a:cubicBezTo>
                    <a:pt x="121" y="64"/>
                    <a:pt x="115" y="31"/>
                    <a:pt x="103" y="0"/>
                  </a:cubicBezTo>
                  <a:cubicBezTo>
                    <a:pt x="70" y="9"/>
                    <a:pt x="36" y="15"/>
                    <a:pt x="0" y="15"/>
                  </a:cubicBezTo>
                  <a:lnTo>
                    <a:pt x="0" y="9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29" name="Freeform 823"/>
            <p:cNvSpPr>
              <a:spLocks noChangeArrowheads="1"/>
            </p:cNvSpPr>
            <p:nvPr/>
          </p:nvSpPr>
          <p:spPr bwMode="auto">
            <a:xfrm>
              <a:off x="8241664" y="4493014"/>
              <a:ext cx="415623" cy="302261"/>
            </a:xfrm>
            <a:custGeom>
              <a:avLst/>
              <a:gdLst>
                <a:gd name="T0" fmla="*/ 88 w 146"/>
                <a:gd name="T1" fmla="*/ 106 h 107"/>
                <a:gd name="T2" fmla="*/ 88 w 146"/>
                <a:gd name="T3" fmla="*/ 106 h 107"/>
                <a:gd name="T4" fmla="*/ 145 w 146"/>
                <a:gd name="T5" fmla="*/ 75 h 107"/>
                <a:gd name="T6" fmla="*/ 0 w 146"/>
                <a:gd name="T7" fmla="*/ 0 h 107"/>
                <a:gd name="T8" fmla="*/ 88 w 146"/>
                <a:gd name="T9" fmla="*/ 10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07">
                  <a:moveTo>
                    <a:pt x="88" y="106"/>
                  </a:moveTo>
                  <a:lnTo>
                    <a:pt x="88" y="106"/>
                  </a:lnTo>
                  <a:cubicBezTo>
                    <a:pt x="109" y="97"/>
                    <a:pt x="127" y="88"/>
                    <a:pt x="145" y="75"/>
                  </a:cubicBezTo>
                  <a:cubicBezTo>
                    <a:pt x="109" y="36"/>
                    <a:pt x="58" y="6"/>
                    <a:pt x="0" y="0"/>
                  </a:cubicBezTo>
                  <a:cubicBezTo>
                    <a:pt x="39" y="27"/>
                    <a:pt x="70" y="63"/>
                    <a:pt x="88" y="1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30" name="Freeform 824"/>
            <p:cNvSpPr>
              <a:spLocks noChangeArrowheads="1"/>
            </p:cNvSpPr>
            <p:nvPr/>
          </p:nvSpPr>
          <p:spPr bwMode="auto">
            <a:xfrm>
              <a:off x="7624512" y="5550924"/>
              <a:ext cx="415632" cy="302261"/>
            </a:xfrm>
            <a:custGeom>
              <a:avLst/>
              <a:gdLst>
                <a:gd name="T0" fmla="*/ 57 w 146"/>
                <a:gd name="T1" fmla="*/ 0 h 107"/>
                <a:gd name="T2" fmla="*/ 57 w 146"/>
                <a:gd name="T3" fmla="*/ 0 h 107"/>
                <a:gd name="T4" fmla="*/ 0 w 146"/>
                <a:gd name="T5" fmla="*/ 28 h 107"/>
                <a:gd name="T6" fmla="*/ 145 w 146"/>
                <a:gd name="T7" fmla="*/ 106 h 107"/>
                <a:gd name="T8" fmla="*/ 57 w 146"/>
                <a:gd name="T9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07">
                  <a:moveTo>
                    <a:pt x="57" y="0"/>
                  </a:moveTo>
                  <a:lnTo>
                    <a:pt x="57" y="0"/>
                  </a:lnTo>
                  <a:cubicBezTo>
                    <a:pt x="37" y="6"/>
                    <a:pt x="18" y="15"/>
                    <a:pt x="0" y="28"/>
                  </a:cubicBezTo>
                  <a:cubicBezTo>
                    <a:pt x="39" y="70"/>
                    <a:pt x="88" y="97"/>
                    <a:pt x="145" y="106"/>
                  </a:cubicBezTo>
                  <a:cubicBezTo>
                    <a:pt x="106" y="76"/>
                    <a:pt x="79" y="40"/>
                    <a:pt x="57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31" name="Freeform 825"/>
            <p:cNvSpPr>
              <a:spLocks noChangeArrowheads="1"/>
            </p:cNvSpPr>
            <p:nvPr/>
          </p:nvSpPr>
          <p:spPr bwMode="auto">
            <a:xfrm>
              <a:off x="7448186" y="4757493"/>
              <a:ext cx="314873" cy="390423"/>
            </a:xfrm>
            <a:custGeom>
              <a:avLst/>
              <a:gdLst>
                <a:gd name="T0" fmla="*/ 110 w 111"/>
                <a:gd name="T1" fmla="*/ 30 h 137"/>
                <a:gd name="T2" fmla="*/ 110 w 111"/>
                <a:gd name="T3" fmla="*/ 30 h 137"/>
                <a:gd name="T4" fmla="*/ 49 w 111"/>
                <a:gd name="T5" fmla="*/ 0 h 137"/>
                <a:gd name="T6" fmla="*/ 0 w 111"/>
                <a:gd name="T7" fmla="*/ 136 h 137"/>
                <a:gd name="T8" fmla="*/ 88 w 111"/>
                <a:gd name="T9" fmla="*/ 136 h 137"/>
                <a:gd name="T10" fmla="*/ 110 w 111"/>
                <a:gd name="T11" fmla="*/ 3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37">
                  <a:moveTo>
                    <a:pt x="110" y="30"/>
                  </a:moveTo>
                  <a:lnTo>
                    <a:pt x="110" y="30"/>
                  </a:lnTo>
                  <a:cubicBezTo>
                    <a:pt x="88" y="21"/>
                    <a:pt x="70" y="12"/>
                    <a:pt x="49" y="0"/>
                  </a:cubicBezTo>
                  <a:cubicBezTo>
                    <a:pt x="22" y="39"/>
                    <a:pt x="4" y="84"/>
                    <a:pt x="0" y="136"/>
                  </a:cubicBezTo>
                  <a:cubicBezTo>
                    <a:pt x="88" y="136"/>
                    <a:pt x="88" y="136"/>
                    <a:pt x="88" y="136"/>
                  </a:cubicBezTo>
                  <a:cubicBezTo>
                    <a:pt x="88" y="100"/>
                    <a:pt x="98" y="63"/>
                    <a:pt x="110" y="3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32" name="Freeform 826"/>
            <p:cNvSpPr>
              <a:spLocks noChangeArrowheads="1"/>
            </p:cNvSpPr>
            <p:nvPr/>
          </p:nvSpPr>
          <p:spPr bwMode="auto">
            <a:xfrm>
              <a:off x="8518749" y="5198289"/>
              <a:ext cx="314864" cy="390414"/>
            </a:xfrm>
            <a:custGeom>
              <a:avLst/>
              <a:gdLst>
                <a:gd name="T0" fmla="*/ 0 w 110"/>
                <a:gd name="T1" fmla="*/ 106 h 137"/>
                <a:gd name="T2" fmla="*/ 0 w 110"/>
                <a:gd name="T3" fmla="*/ 106 h 137"/>
                <a:gd name="T4" fmla="*/ 61 w 110"/>
                <a:gd name="T5" fmla="*/ 136 h 137"/>
                <a:gd name="T6" fmla="*/ 109 w 110"/>
                <a:gd name="T7" fmla="*/ 0 h 137"/>
                <a:gd name="T8" fmla="*/ 21 w 110"/>
                <a:gd name="T9" fmla="*/ 0 h 137"/>
                <a:gd name="T10" fmla="*/ 0 w 110"/>
                <a:gd name="T11" fmla="*/ 10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137">
                  <a:moveTo>
                    <a:pt x="0" y="106"/>
                  </a:moveTo>
                  <a:lnTo>
                    <a:pt x="0" y="106"/>
                  </a:lnTo>
                  <a:cubicBezTo>
                    <a:pt x="21" y="115"/>
                    <a:pt x="39" y="124"/>
                    <a:pt x="61" y="136"/>
                  </a:cubicBezTo>
                  <a:cubicBezTo>
                    <a:pt x="88" y="100"/>
                    <a:pt x="106" y="52"/>
                    <a:pt x="109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8" y="36"/>
                    <a:pt x="12" y="73"/>
                    <a:pt x="0" y="1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33" name="Freeform 827"/>
            <p:cNvSpPr>
              <a:spLocks noChangeArrowheads="1"/>
            </p:cNvSpPr>
            <p:nvPr/>
          </p:nvSpPr>
          <p:spPr bwMode="auto">
            <a:xfrm>
              <a:off x="8241664" y="5550924"/>
              <a:ext cx="415623" cy="302261"/>
            </a:xfrm>
            <a:custGeom>
              <a:avLst/>
              <a:gdLst>
                <a:gd name="T0" fmla="*/ 0 w 146"/>
                <a:gd name="T1" fmla="*/ 106 h 107"/>
                <a:gd name="T2" fmla="*/ 0 w 146"/>
                <a:gd name="T3" fmla="*/ 106 h 107"/>
                <a:gd name="T4" fmla="*/ 145 w 146"/>
                <a:gd name="T5" fmla="*/ 28 h 107"/>
                <a:gd name="T6" fmla="*/ 88 w 146"/>
                <a:gd name="T7" fmla="*/ 0 h 107"/>
                <a:gd name="T8" fmla="*/ 0 w 146"/>
                <a:gd name="T9" fmla="*/ 106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6" h="107">
                  <a:moveTo>
                    <a:pt x="0" y="106"/>
                  </a:moveTo>
                  <a:lnTo>
                    <a:pt x="0" y="106"/>
                  </a:lnTo>
                  <a:cubicBezTo>
                    <a:pt x="58" y="97"/>
                    <a:pt x="109" y="70"/>
                    <a:pt x="145" y="28"/>
                  </a:cubicBezTo>
                  <a:cubicBezTo>
                    <a:pt x="127" y="15"/>
                    <a:pt x="109" y="6"/>
                    <a:pt x="88" y="0"/>
                  </a:cubicBezTo>
                  <a:cubicBezTo>
                    <a:pt x="70" y="40"/>
                    <a:pt x="39" y="76"/>
                    <a:pt x="0" y="10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34" name="Freeform 828"/>
            <p:cNvSpPr>
              <a:spLocks noChangeArrowheads="1"/>
            </p:cNvSpPr>
            <p:nvPr/>
          </p:nvSpPr>
          <p:spPr bwMode="auto">
            <a:xfrm>
              <a:off x="7448186" y="5198289"/>
              <a:ext cx="314873" cy="390414"/>
            </a:xfrm>
            <a:custGeom>
              <a:avLst/>
              <a:gdLst>
                <a:gd name="T0" fmla="*/ 88 w 111"/>
                <a:gd name="T1" fmla="*/ 0 h 137"/>
                <a:gd name="T2" fmla="*/ 88 w 111"/>
                <a:gd name="T3" fmla="*/ 0 h 137"/>
                <a:gd name="T4" fmla="*/ 0 w 111"/>
                <a:gd name="T5" fmla="*/ 0 h 137"/>
                <a:gd name="T6" fmla="*/ 49 w 111"/>
                <a:gd name="T7" fmla="*/ 136 h 137"/>
                <a:gd name="T8" fmla="*/ 110 w 111"/>
                <a:gd name="T9" fmla="*/ 106 h 137"/>
                <a:gd name="T10" fmla="*/ 88 w 111"/>
                <a:gd name="T11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137">
                  <a:moveTo>
                    <a:pt x="88" y="0"/>
                  </a:moveTo>
                  <a:lnTo>
                    <a:pt x="88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4" y="52"/>
                    <a:pt x="22" y="100"/>
                    <a:pt x="49" y="136"/>
                  </a:cubicBezTo>
                  <a:cubicBezTo>
                    <a:pt x="70" y="124"/>
                    <a:pt x="88" y="115"/>
                    <a:pt x="110" y="106"/>
                  </a:cubicBezTo>
                  <a:cubicBezTo>
                    <a:pt x="98" y="73"/>
                    <a:pt x="88" y="36"/>
                    <a:pt x="88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35" name="Freeform 829"/>
            <p:cNvSpPr>
              <a:spLocks noChangeArrowheads="1"/>
            </p:cNvSpPr>
            <p:nvPr/>
          </p:nvSpPr>
          <p:spPr bwMode="auto">
            <a:xfrm>
              <a:off x="7624512" y="4493014"/>
              <a:ext cx="415632" cy="302261"/>
            </a:xfrm>
            <a:custGeom>
              <a:avLst/>
              <a:gdLst>
                <a:gd name="T0" fmla="*/ 143 w 144"/>
                <a:gd name="T1" fmla="*/ 0 h 104"/>
                <a:gd name="T2" fmla="*/ 143 w 144"/>
                <a:gd name="T3" fmla="*/ 0 h 104"/>
                <a:gd name="T4" fmla="*/ 0 w 144"/>
                <a:gd name="T5" fmla="*/ 75 h 104"/>
                <a:gd name="T6" fmla="*/ 57 w 144"/>
                <a:gd name="T7" fmla="*/ 103 h 104"/>
                <a:gd name="T8" fmla="*/ 143 w 144"/>
                <a:gd name="T9" fmla="*/ 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4" h="104">
                  <a:moveTo>
                    <a:pt x="143" y="0"/>
                  </a:moveTo>
                  <a:lnTo>
                    <a:pt x="143" y="0"/>
                  </a:lnTo>
                  <a:cubicBezTo>
                    <a:pt x="88" y="9"/>
                    <a:pt x="37" y="36"/>
                    <a:pt x="0" y="75"/>
                  </a:cubicBezTo>
                  <a:cubicBezTo>
                    <a:pt x="18" y="88"/>
                    <a:pt x="37" y="97"/>
                    <a:pt x="57" y="103"/>
                  </a:cubicBezTo>
                  <a:cubicBezTo>
                    <a:pt x="76" y="63"/>
                    <a:pt x="106" y="27"/>
                    <a:pt x="14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36" name="Freeform 830"/>
            <p:cNvSpPr>
              <a:spLocks noChangeArrowheads="1"/>
            </p:cNvSpPr>
            <p:nvPr/>
          </p:nvSpPr>
          <p:spPr bwMode="auto">
            <a:xfrm>
              <a:off x="8518749" y="4757493"/>
              <a:ext cx="314864" cy="390423"/>
            </a:xfrm>
            <a:custGeom>
              <a:avLst/>
              <a:gdLst>
                <a:gd name="T0" fmla="*/ 21 w 110"/>
                <a:gd name="T1" fmla="*/ 136 h 137"/>
                <a:gd name="T2" fmla="*/ 21 w 110"/>
                <a:gd name="T3" fmla="*/ 136 h 137"/>
                <a:gd name="T4" fmla="*/ 109 w 110"/>
                <a:gd name="T5" fmla="*/ 136 h 137"/>
                <a:gd name="T6" fmla="*/ 61 w 110"/>
                <a:gd name="T7" fmla="*/ 0 h 137"/>
                <a:gd name="T8" fmla="*/ 0 w 110"/>
                <a:gd name="T9" fmla="*/ 30 h 137"/>
                <a:gd name="T10" fmla="*/ 21 w 110"/>
                <a:gd name="T11" fmla="*/ 13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0" h="137">
                  <a:moveTo>
                    <a:pt x="21" y="136"/>
                  </a:moveTo>
                  <a:lnTo>
                    <a:pt x="21" y="136"/>
                  </a:lnTo>
                  <a:cubicBezTo>
                    <a:pt x="109" y="136"/>
                    <a:pt x="109" y="136"/>
                    <a:pt x="109" y="136"/>
                  </a:cubicBezTo>
                  <a:cubicBezTo>
                    <a:pt x="106" y="84"/>
                    <a:pt x="88" y="39"/>
                    <a:pt x="61" y="0"/>
                  </a:cubicBezTo>
                  <a:cubicBezTo>
                    <a:pt x="39" y="12"/>
                    <a:pt x="21" y="24"/>
                    <a:pt x="0" y="30"/>
                  </a:cubicBezTo>
                  <a:cubicBezTo>
                    <a:pt x="12" y="63"/>
                    <a:pt x="18" y="100"/>
                    <a:pt x="21" y="1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880134" y="6946823"/>
            <a:ext cx="617149" cy="1523894"/>
            <a:chOff x="4223923" y="7843063"/>
            <a:chExt cx="617149" cy="1523894"/>
          </a:xfrm>
          <a:solidFill>
            <a:schemeClr val="accent1"/>
          </a:solidFill>
        </p:grpSpPr>
        <p:sp>
          <p:nvSpPr>
            <p:cNvPr id="890" name="Freeform 1086"/>
            <p:cNvSpPr>
              <a:spLocks noChangeArrowheads="1"/>
            </p:cNvSpPr>
            <p:nvPr/>
          </p:nvSpPr>
          <p:spPr bwMode="auto">
            <a:xfrm>
              <a:off x="4450629" y="8712058"/>
              <a:ext cx="163735" cy="214105"/>
            </a:xfrm>
            <a:custGeom>
              <a:avLst/>
              <a:gdLst>
                <a:gd name="T0" fmla="*/ 0 w 59"/>
                <a:gd name="T1" fmla="*/ 76 h 77"/>
                <a:gd name="T2" fmla="*/ 58 w 59"/>
                <a:gd name="T3" fmla="*/ 76 h 77"/>
                <a:gd name="T4" fmla="*/ 58 w 59"/>
                <a:gd name="T5" fmla="*/ 0 h 77"/>
                <a:gd name="T6" fmla="*/ 0 w 59"/>
                <a:gd name="T7" fmla="*/ 0 h 77"/>
                <a:gd name="T8" fmla="*/ 0 w 59"/>
                <a:gd name="T9" fmla="*/ 76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77">
                  <a:moveTo>
                    <a:pt x="0" y="76"/>
                  </a:moveTo>
                  <a:lnTo>
                    <a:pt x="58" y="76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76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891" name="Freeform 1087"/>
            <p:cNvSpPr>
              <a:spLocks noChangeArrowheads="1"/>
            </p:cNvSpPr>
            <p:nvPr/>
          </p:nvSpPr>
          <p:spPr bwMode="auto">
            <a:xfrm>
              <a:off x="4450629" y="9152860"/>
              <a:ext cx="163735" cy="214097"/>
            </a:xfrm>
            <a:custGeom>
              <a:avLst/>
              <a:gdLst>
                <a:gd name="T0" fmla="*/ 0 w 59"/>
                <a:gd name="T1" fmla="*/ 75 h 76"/>
                <a:gd name="T2" fmla="*/ 58 w 59"/>
                <a:gd name="T3" fmla="*/ 75 h 76"/>
                <a:gd name="T4" fmla="*/ 58 w 59"/>
                <a:gd name="T5" fmla="*/ 0 h 76"/>
                <a:gd name="T6" fmla="*/ 0 w 59"/>
                <a:gd name="T7" fmla="*/ 0 h 76"/>
                <a:gd name="T8" fmla="*/ 0 w 59"/>
                <a:gd name="T9" fmla="*/ 75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76">
                  <a:moveTo>
                    <a:pt x="0" y="75"/>
                  </a:moveTo>
                  <a:lnTo>
                    <a:pt x="58" y="75"/>
                  </a:lnTo>
                  <a:lnTo>
                    <a:pt x="58" y="0"/>
                  </a:lnTo>
                  <a:lnTo>
                    <a:pt x="0" y="0"/>
                  </a:lnTo>
                  <a:lnTo>
                    <a:pt x="0" y="7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892" name="Freeform 1088"/>
            <p:cNvSpPr>
              <a:spLocks noChangeArrowheads="1"/>
            </p:cNvSpPr>
            <p:nvPr/>
          </p:nvSpPr>
          <p:spPr bwMode="auto">
            <a:xfrm>
              <a:off x="4223923" y="7843063"/>
              <a:ext cx="617149" cy="654896"/>
            </a:xfrm>
            <a:custGeom>
              <a:avLst/>
              <a:gdLst>
                <a:gd name="T0" fmla="*/ 214 w 215"/>
                <a:gd name="T1" fmla="*/ 194 h 229"/>
                <a:gd name="T2" fmla="*/ 214 w 215"/>
                <a:gd name="T3" fmla="*/ 194 h 229"/>
                <a:gd name="T4" fmla="*/ 106 w 215"/>
                <a:gd name="T5" fmla="*/ 0 h 229"/>
                <a:gd name="T6" fmla="*/ 0 w 215"/>
                <a:gd name="T7" fmla="*/ 194 h 229"/>
                <a:gd name="T8" fmla="*/ 78 w 215"/>
                <a:gd name="T9" fmla="*/ 167 h 229"/>
                <a:gd name="T10" fmla="*/ 78 w 215"/>
                <a:gd name="T11" fmla="*/ 228 h 229"/>
                <a:gd name="T12" fmla="*/ 136 w 215"/>
                <a:gd name="T13" fmla="*/ 228 h 229"/>
                <a:gd name="T14" fmla="*/ 136 w 215"/>
                <a:gd name="T15" fmla="*/ 167 h 229"/>
                <a:gd name="T16" fmla="*/ 214 w 215"/>
                <a:gd name="T17" fmla="*/ 194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5" h="229">
                  <a:moveTo>
                    <a:pt x="214" y="194"/>
                  </a:moveTo>
                  <a:lnTo>
                    <a:pt x="214" y="194"/>
                  </a:lnTo>
                  <a:cubicBezTo>
                    <a:pt x="172" y="146"/>
                    <a:pt x="130" y="67"/>
                    <a:pt x="106" y="0"/>
                  </a:cubicBezTo>
                  <a:cubicBezTo>
                    <a:pt x="82" y="67"/>
                    <a:pt x="42" y="146"/>
                    <a:pt x="0" y="194"/>
                  </a:cubicBezTo>
                  <a:cubicBezTo>
                    <a:pt x="78" y="167"/>
                    <a:pt x="78" y="167"/>
                    <a:pt x="78" y="167"/>
                  </a:cubicBezTo>
                  <a:cubicBezTo>
                    <a:pt x="78" y="228"/>
                    <a:pt x="78" y="228"/>
                    <a:pt x="78" y="228"/>
                  </a:cubicBezTo>
                  <a:cubicBezTo>
                    <a:pt x="136" y="228"/>
                    <a:pt x="136" y="228"/>
                    <a:pt x="136" y="228"/>
                  </a:cubicBezTo>
                  <a:cubicBezTo>
                    <a:pt x="136" y="167"/>
                    <a:pt x="136" y="167"/>
                    <a:pt x="136" y="167"/>
                  </a:cubicBezTo>
                  <a:lnTo>
                    <a:pt x="214" y="194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8202549" y="6997209"/>
            <a:ext cx="617140" cy="1473508"/>
            <a:chOff x="7687494" y="7893445"/>
            <a:chExt cx="617140" cy="1473508"/>
          </a:xfrm>
          <a:solidFill>
            <a:schemeClr val="accent4"/>
          </a:solidFill>
        </p:grpSpPr>
        <p:sp>
          <p:nvSpPr>
            <p:cNvPr id="893" name="Freeform 1089"/>
            <p:cNvSpPr>
              <a:spLocks noChangeArrowheads="1"/>
            </p:cNvSpPr>
            <p:nvPr/>
          </p:nvSpPr>
          <p:spPr bwMode="auto">
            <a:xfrm>
              <a:off x="7926788" y="8321647"/>
              <a:ext cx="163735" cy="214097"/>
            </a:xfrm>
            <a:custGeom>
              <a:avLst/>
              <a:gdLst>
                <a:gd name="T0" fmla="*/ 55 w 56"/>
                <a:gd name="T1" fmla="*/ 0 h 77"/>
                <a:gd name="T2" fmla="*/ 0 w 56"/>
                <a:gd name="T3" fmla="*/ 0 h 77"/>
                <a:gd name="T4" fmla="*/ 0 w 56"/>
                <a:gd name="T5" fmla="*/ 76 h 77"/>
                <a:gd name="T6" fmla="*/ 55 w 56"/>
                <a:gd name="T7" fmla="*/ 76 h 77"/>
                <a:gd name="T8" fmla="*/ 55 w 56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77">
                  <a:moveTo>
                    <a:pt x="55" y="0"/>
                  </a:moveTo>
                  <a:lnTo>
                    <a:pt x="0" y="0"/>
                  </a:lnTo>
                  <a:lnTo>
                    <a:pt x="0" y="76"/>
                  </a:lnTo>
                  <a:lnTo>
                    <a:pt x="55" y="76"/>
                  </a:lnTo>
                  <a:lnTo>
                    <a:pt x="5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894" name="Freeform 1090"/>
            <p:cNvSpPr>
              <a:spLocks noChangeArrowheads="1"/>
            </p:cNvSpPr>
            <p:nvPr/>
          </p:nvSpPr>
          <p:spPr bwMode="auto">
            <a:xfrm>
              <a:off x="7926788" y="7893445"/>
              <a:ext cx="163735" cy="214097"/>
            </a:xfrm>
            <a:custGeom>
              <a:avLst/>
              <a:gdLst>
                <a:gd name="T0" fmla="*/ 55 w 56"/>
                <a:gd name="T1" fmla="*/ 0 h 77"/>
                <a:gd name="T2" fmla="*/ 0 w 56"/>
                <a:gd name="T3" fmla="*/ 0 h 77"/>
                <a:gd name="T4" fmla="*/ 0 w 56"/>
                <a:gd name="T5" fmla="*/ 76 h 77"/>
                <a:gd name="T6" fmla="*/ 55 w 56"/>
                <a:gd name="T7" fmla="*/ 76 h 77"/>
                <a:gd name="T8" fmla="*/ 55 w 56"/>
                <a:gd name="T9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77">
                  <a:moveTo>
                    <a:pt x="55" y="0"/>
                  </a:moveTo>
                  <a:lnTo>
                    <a:pt x="0" y="0"/>
                  </a:lnTo>
                  <a:lnTo>
                    <a:pt x="0" y="76"/>
                  </a:lnTo>
                  <a:lnTo>
                    <a:pt x="55" y="76"/>
                  </a:lnTo>
                  <a:lnTo>
                    <a:pt x="55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895" name="Freeform 1091"/>
            <p:cNvSpPr>
              <a:spLocks noChangeArrowheads="1"/>
            </p:cNvSpPr>
            <p:nvPr/>
          </p:nvSpPr>
          <p:spPr bwMode="auto">
            <a:xfrm>
              <a:off x="7687494" y="8762434"/>
              <a:ext cx="617140" cy="604519"/>
            </a:xfrm>
            <a:custGeom>
              <a:avLst/>
              <a:gdLst>
                <a:gd name="T0" fmla="*/ 137 w 216"/>
                <a:gd name="T1" fmla="*/ 49 h 213"/>
                <a:gd name="T2" fmla="*/ 137 w 216"/>
                <a:gd name="T3" fmla="*/ 49 h 213"/>
                <a:gd name="T4" fmla="*/ 137 w 216"/>
                <a:gd name="T5" fmla="*/ 0 h 213"/>
                <a:gd name="T6" fmla="*/ 82 w 216"/>
                <a:gd name="T7" fmla="*/ 0 h 213"/>
                <a:gd name="T8" fmla="*/ 82 w 216"/>
                <a:gd name="T9" fmla="*/ 49 h 213"/>
                <a:gd name="T10" fmla="*/ 0 w 216"/>
                <a:gd name="T11" fmla="*/ 18 h 213"/>
                <a:gd name="T12" fmla="*/ 109 w 216"/>
                <a:gd name="T13" fmla="*/ 212 h 213"/>
                <a:gd name="T14" fmla="*/ 215 w 216"/>
                <a:gd name="T15" fmla="*/ 18 h 213"/>
                <a:gd name="T16" fmla="*/ 137 w 216"/>
                <a:gd name="T17" fmla="*/ 49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6" h="213">
                  <a:moveTo>
                    <a:pt x="137" y="49"/>
                  </a:moveTo>
                  <a:lnTo>
                    <a:pt x="137" y="49"/>
                  </a:lnTo>
                  <a:cubicBezTo>
                    <a:pt x="137" y="0"/>
                    <a:pt x="137" y="0"/>
                    <a:pt x="137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46" y="67"/>
                    <a:pt x="85" y="149"/>
                    <a:pt x="109" y="212"/>
                  </a:cubicBezTo>
                  <a:cubicBezTo>
                    <a:pt x="133" y="149"/>
                    <a:pt x="173" y="67"/>
                    <a:pt x="215" y="18"/>
                  </a:cubicBezTo>
                  <a:lnTo>
                    <a:pt x="137" y="49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20466937" y="7727951"/>
            <a:ext cx="1032769" cy="1372771"/>
            <a:chOff x="9916767" y="11659096"/>
            <a:chExt cx="1032769" cy="1372771"/>
          </a:xfrm>
          <a:solidFill>
            <a:schemeClr val="accent2"/>
          </a:solidFill>
        </p:grpSpPr>
        <p:sp>
          <p:nvSpPr>
            <p:cNvPr id="896" name="Freeform 1092"/>
            <p:cNvSpPr>
              <a:spLocks noChangeArrowheads="1"/>
            </p:cNvSpPr>
            <p:nvPr/>
          </p:nvSpPr>
          <p:spPr bwMode="auto">
            <a:xfrm>
              <a:off x="9916767" y="12943702"/>
              <a:ext cx="75568" cy="88165"/>
            </a:xfrm>
            <a:custGeom>
              <a:avLst/>
              <a:gdLst>
                <a:gd name="T0" fmla="*/ 3 w 26"/>
                <a:gd name="T1" fmla="*/ 0 h 29"/>
                <a:gd name="T2" fmla="*/ 3 w 26"/>
                <a:gd name="T3" fmla="*/ 0 h 29"/>
                <a:gd name="T4" fmla="*/ 3 w 26"/>
                <a:gd name="T5" fmla="*/ 25 h 29"/>
                <a:gd name="T6" fmla="*/ 25 w 26"/>
                <a:gd name="T7" fmla="*/ 13 h 29"/>
                <a:gd name="T8" fmla="*/ 3 w 26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9">
                  <a:moveTo>
                    <a:pt x="3" y="0"/>
                  </a:moveTo>
                  <a:lnTo>
                    <a:pt x="3" y="0"/>
                  </a:lnTo>
                  <a:cubicBezTo>
                    <a:pt x="3" y="4"/>
                    <a:pt x="0" y="22"/>
                    <a:pt x="3" y="25"/>
                  </a:cubicBezTo>
                  <a:cubicBezTo>
                    <a:pt x="3" y="28"/>
                    <a:pt x="22" y="13"/>
                    <a:pt x="25" y="13"/>
                  </a:cubicBezTo>
                  <a:cubicBezTo>
                    <a:pt x="22" y="7"/>
                    <a:pt x="13" y="0"/>
                    <a:pt x="3" y="0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897" name="Freeform 1093"/>
            <p:cNvSpPr>
              <a:spLocks noChangeArrowheads="1"/>
            </p:cNvSpPr>
            <p:nvPr/>
          </p:nvSpPr>
          <p:spPr bwMode="auto">
            <a:xfrm>
              <a:off x="9967144" y="11759852"/>
              <a:ext cx="692717" cy="944566"/>
            </a:xfrm>
            <a:custGeom>
              <a:avLst/>
              <a:gdLst>
                <a:gd name="T0" fmla="*/ 12 w 243"/>
                <a:gd name="T1" fmla="*/ 327 h 331"/>
                <a:gd name="T2" fmla="*/ 12 w 243"/>
                <a:gd name="T3" fmla="*/ 327 h 331"/>
                <a:gd name="T4" fmla="*/ 18 w 243"/>
                <a:gd name="T5" fmla="*/ 330 h 331"/>
                <a:gd name="T6" fmla="*/ 242 w 243"/>
                <a:gd name="T7" fmla="*/ 15 h 331"/>
                <a:gd name="T8" fmla="*/ 224 w 243"/>
                <a:gd name="T9" fmla="*/ 0 h 331"/>
                <a:gd name="T10" fmla="*/ 0 w 243"/>
                <a:gd name="T11" fmla="*/ 315 h 331"/>
                <a:gd name="T12" fmla="*/ 9 w 243"/>
                <a:gd name="T13" fmla="*/ 321 h 331"/>
                <a:gd name="T14" fmla="*/ 12 w 243"/>
                <a:gd name="T15" fmla="*/ 327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331">
                  <a:moveTo>
                    <a:pt x="12" y="327"/>
                  </a:moveTo>
                  <a:lnTo>
                    <a:pt x="12" y="327"/>
                  </a:lnTo>
                  <a:cubicBezTo>
                    <a:pt x="15" y="327"/>
                    <a:pt x="15" y="330"/>
                    <a:pt x="18" y="330"/>
                  </a:cubicBezTo>
                  <a:cubicBezTo>
                    <a:pt x="242" y="15"/>
                    <a:pt x="242" y="15"/>
                    <a:pt x="242" y="15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0" y="315"/>
                    <a:pt x="0" y="315"/>
                    <a:pt x="0" y="315"/>
                  </a:cubicBezTo>
                  <a:cubicBezTo>
                    <a:pt x="9" y="321"/>
                    <a:pt x="9" y="321"/>
                    <a:pt x="9" y="321"/>
                  </a:cubicBezTo>
                  <a:lnTo>
                    <a:pt x="12" y="327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898" name="Freeform 1094"/>
            <p:cNvSpPr>
              <a:spLocks noChangeArrowheads="1"/>
            </p:cNvSpPr>
            <p:nvPr/>
          </p:nvSpPr>
          <p:spPr bwMode="auto">
            <a:xfrm>
              <a:off x="10080497" y="11848010"/>
              <a:ext cx="705308" cy="944560"/>
            </a:xfrm>
            <a:custGeom>
              <a:avLst/>
              <a:gdLst>
                <a:gd name="T0" fmla="*/ 6 w 246"/>
                <a:gd name="T1" fmla="*/ 318 h 331"/>
                <a:gd name="T2" fmla="*/ 6 w 246"/>
                <a:gd name="T3" fmla="*/ 318 h 331"/>
                <a:gd name="T4" fmla="*/ 18 w 246"/>
                <a:gd name="T5" fmla="*/ 327 h 331"/>
                <a:gd name="T6" fmla="*/ 21 w 246"/>
                <a:gd name="T7" fmla="*/ 330 h 331"/>
                <a:gd name="T8" fmla="*/ 245 w 246"/>
                <a:gd name="T9" fmla="*/ 12 h 331"/>
                <a:gd name="T10" fmla="*/ 224 w 246"/>
                <a:gd name="T11" fmla="*/ 0 h 331"/>
                <a:gd name="T12" fmla="*/ 0 w 246"/>
                <a:gd name="T13" fmla="*/ 315 h 331"/>
                <a:gd name="T14" fmla="*/ 3 w 246"/>
                <a:gd name="T15" fmla="*/ 315 h 331"/>
                <a:gd name="T16" fmla="*/ 6 w 246"/>
                <a:gd name="T17" fmla="*/ 318 h 3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6" h="331">
                  <a:moveTo>
                    <a:pt x="6" y="318"/>
                  </a:moveTo>
                  <a:lnTo>
                    <a:pt x="6" y="318"/>
                  </a:lnTo>
                  <a:cubicBezTo>
                    <a:pt x="18" y="327"/>
                    <a:pt x="18" y="327"/>
                    <a:pt x="18" y="327"/>
                  </a:cubicBezTo>
                  <a:cubicBezTo>
                    <a:pt x="18" y="327"/>
                    <a:pt x="18" y="327"/>
                    <a:pt x="21" y="330"/>
                  </a:cubicBezTo>
                  <a:cubicBezTo>
                    <a:pt x="245" y="12"/>
                    <a:pt x="245" y="12"/>
                    <a:pt x="245" y="12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0" y="315"/>
                    <a:pt x="0" y="315"/>
                    <a:pt x="0" y="315"/>
                  </a:cubicBezTo>
                  <a:lnTo>
                    <a:pt x="3" y="315"/>
                  </a:lnTo>
                  <a:lnTo>
                    <a:pt x="6" y="318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899" name="Freeform 1095"/>
            <p:cNvSpPr>
              <a:spLocks noChangeArrowheads="1"/>
            </p:cNvSpPr>
            <p:nvPr/>
          </p:nvSpPr>
          <p:spPr bwMode="auto">
            <a:xfrm>
              <a:off x="10672451" y="11659096"/>
              <a:ext cx="277085" cy="239294"/>
            </a:xfrm>
            <a:custGeom>
              <a:avLst/>
              <a:gdLst>
                <a:gd name="T0" fmla="*/ 88 w 95"/>
                <a:gd name="T1" fmla="*/ 36 h 82"/>
                <a:gd name="T2" fmla="*/ 88 w 95"/>
                <a:gd name="T3" fmla="*/ 36 h 82"/>
                <a:gd name="T4" fmla="*/ 39 w 95"/>
                <a:gd name="T5" fmla="*/ 2 h 82"/>
                <a:gd name="T6" fmla="*/ 30 w 95"/>
                <a:gd name="T7" fmla="*/ 0 h 82"/>
                <a:gd name="T8" fmla="*/ 21 w 95"/>
                <a:gd name="T9" fmla="*/ 0 h 82"/>
                <a:gd name="T10" fmla="*/ 0 w 95"/>
                <a:gd name="T11" fmla="*/ 27 h 82"/>
                <a:gd name="T12" fmla="*/ 78 w 95"/>
                <a:gd name="T13" fmla="*/ 81 h 82"/>
                <a:gd name="T14" fmla="*/ 94 w 95"/>
                <a:gd name="T15" fmla="*/ 54 h 82"/>
                <a:gd name="T16" fmla="*/ 88 w 95"/>
                <a:gd name="T17" fmla="*/ 36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82">
                  <a:moveTo>
                    <a:pt x="88" y="36"/>
                  </a:moveTo>
                  <a:lnTo>
                    <a:pt x="88" y="36"/>
                  </a:lnTo>
                  <a:cubicBezTo>
                    <a:pt x="39" y="2"/>
                    <a:pt x="39" y="2"/>
                    <a:pt x="39" y="2"/>
                  </a:cubicBezTo>
                  <a:cubicBezTo>
                    <a:pt x="36" y="0"/>
                    <a:pt x="33" y="0"/>
                    <a:pt x="30" y="0"/>
                  </a:cubicBezTo>
                  <a:cubicBezTo>
                    <a:pt x="27" y="0"/>
                    <a:pt x="24" y="0"/>
                    <a:pt x="21" y="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78" y="81"/>
                    <a:pt x="78" y="81"/>
                    <a:pt x="78" y="81"/>
                  </a:cubicBezTo>
                  <a:cubicBezTo>
                    <a:pt x="94" y="54"/>
                    <a:pt x="94" y="54"/>
                    <a:pt x="94" y="54"/>
                  </a:cubicBezTo>
                  <a:cubicBezTo>
                    <a:pt x="94" y="48"/>
                    <a:pt x="94" y="39"/>
                    <a:pt x="88" y="3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900" name="Freeform 1096"/>
            <p:cNvSpPr>
              <a:spLocks noChangeArrowheads="1"/>
            </p:cNvSpPr>
            <p:nvPr/>
          </p:nvSpPr>
          <p:spPr bwMode="auto">
            <a:xfrm>
              <a:off x="10181258" y="11923578"/>
              <a:ext cx="692708" cy="931969"/>
            </a:xfrm>
            <a:custGeom>
              <a:avLst/>
              <a:gdLst>
                <a:gd name="T0" fmla="*/ 0 w 243"/>
                <a:gd name="T1" fmla="*/ 315 h 325"/>
                <a:gd name="T2" fmla="*/ 0 w 243"/>
                <a:gd name="T3" fmla="*/ 315 h 325"/>
                <a:gd name="T4" fmla="*/ 6 w 243"/>
                <a:gd name="T5" fmla="*/ 318 h 325"/>
                <a:gd name="T6" fmla="*/ 9 w 243"/>
                <a:gd name="T7" fmla="*/ 318 h 325"/>
                <a:gd name="T8" fmla="*/ 18 w 243"/>
                <a:gd name="T9" fmla="*/ 324 h 325"/>
                <a:gd name="T10" fmla="*/ 242 w 243"/>
                <a:gd name="T11" fmla="*/ 12 h 325"/>
                <a:gd name="T12" fmla="*/ 227 w 243"/>
                <a:gd name="T13" fmla="*/ 0 h 325"/>
                <a:gd name="T14" fmla="*/ 0 w 243"/>
                <a:gd name="T15" fmla="*/ 31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3" h="325">
                  <a:moveTo>
                    <a:pt x="0" y="315"/>
                  </a:moveTo>
                  <a:lnTo>
                    <a:pt x="0" y="315"/>
                  </a:lnTo>
                  <a:cubicBezTo>
                    <a:pt x="3" y="315"/>
                    <a:pt x="6" y="315"/>
                    <a:pt x="6" y="318"/>
                  </a:cubicBezTo>
                  <a:cubicBezTo>
                    <a:pt x="9" y="318"/>
                    <a:pt x="9" y="318"/>
                    <a:pt x="9" y="318"/>
                  </a:cubicBezTo>
                  <a:cubicBezTo>
                    <a:pt x="18" y="324"/>
                    <a:pt x="18" y="324"/>
                    <a:pt x="18" y="324"/>
                  </a:cubicBezTo>
                  <a:cubicBezTo>
                    <a:pt x="242" y="12"/>
                    <a:pt x="242" y="12"/>
                    <a:pt x="242" y="12"/>
                  </a:cubicBezTo>
                  <a:cubicBezTo>
                    <a:pt x="227" y="0"/>
                    <a:pt x="227" y="0"/>
                    <a:pt x="227" y="0"/>
                  </a:cubicBezTo>
                  <a:lnTo>
                    <a:pt x="0" y="315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901" name="Freeform 1097"/>
            <p:cNvSpPr>
              <a:spLocks noChangeArrowheads="1"/>
            </p:cNvSpPr>
            <p:nvPr/>
          </p:nvSpPr>
          <p:spPr bwMode="auto">
            <a:xfrm>
              <a:off x="9941956" y="12729603"/>
              <a:ext cx="239306" cy="239285"/>
            </a:xfrm>
            <a:custGeom>
              <a:avLst/>
              <a:gdLst>
                <a:gd name="T0" fmla="*/ 78 w 85"/>
                <a:gd name="T1" fmla="*/ 48 h 83"/>
                <a:gd name="T2" fmla="*/ 78 w 85"/>
                <a:gd name="T3" fmla="*/ 48 h 83"/>
                <a:gd name="T4" fmla="*/ 51 w 85"/>
                <a:gd name="T5" fmla="*/ 27 h 83"/>
                <a:gd name="T6" fmla="*/ 42 w 85"/>
                <a:gd name="T7" fmla="*/ 21 h 83"/>
                <a:gd name="T8" fmla="*/ 15 w 85"/>
                <a:gd name="T9" fmla="*/ 3 h 83"/>
                <a:gd name="T10" fmla="*/ 15 w 85"/>
                <a:gd name="T11" fmla="*/ 0 h 83"/>
                <a:gd name="T12" fmla="*/ 12 w 85"/>
                <a:gd name="T13" fmla="*/ 0 h 83"/>
                <a:gd name="T14" fmla="*/ 6 w 85"/>
                <a:gd name="T15" fmla="*/ 15 h 83"/>
                <a:gd name="T16" fmla="*/ 3 w 85"/>
                <a:gd name="T17" fmla="*/ 21 h 83"/>
                <a:gd name="T18" fmla="*/ 0 w 85"/>
                <a:gd name="T19" fmla="*/ 57 h 83"/>
                <a:gd name="T20" fmla="*/ 33 w 85"/>
                <a:gd name="T21" fmla="*/ 82 h 83"/>
                <a:gd name="T22" fmla="*/ 63 w 85"/>
                <a:gd name="T23" fmla="*/ 63 h 83"/>
                <a:gd name="T24" fmla="*/ 69 w 85"/>
                <a:gd name="T25" fmla="*/ 60 h 83"/>
                <a:gd name="T26" fmla="*/ 84 w 85"/>
                <a:gd name="T27" fmla="*/ 51 h 83"/>
                <a:gd name="T28" fmla="*/ 81 w 85"/>
                <a:gd name="T29" fmla="*/ 48 h 83"/>
                <a:gd name="T30" fmla="*/ 78 w 85"/>
                <a:gd name="T31" fmla="*/ 48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83">
                  <a:moveTo>
                    <a:pt x="78" y="48"/>
                  </a:moveTo>
                  <a:lnTo>
                    <a:pt x="78" y="48"/>
                  </a:lnTo>
                  <a:cubicBezTo>
                    <a:pt x="69" y="45"/>
                    <a:pt x="57" y="36"/>
                    <a:pt x="51" y="27"/>
                  </a:cubicBezTo>
                  <a:cubicBezTo>
                    <a:pt x="42" y="21"/>
                    <a:pt x="42" y="21"/>
                    <a:pt x="42" y="21"/>
                  </a:cubicBezTo>
                  <a:cubicBezTo>
                    <a:pt x="33" y="18"/>
                    <a:pt x="21" y="9"/>
                    <a:pt x="15" y="3"/>
                  </a:cubicBezTo>
                  <a:lnTo>
                    <a:pt x="15" y="0"/>
                  </a:ln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6" y="6"/>
                    <a:pt x="6" y="1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9" y="60"/>
                    <a:pt x="24" y="66"/>
                    <a:pt x="33" y="82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69" y="60"/>
                    <a:pt x="69" y="60"/>
                    <a:pt x="69" y="60"/>
                  </a:cubicBezTo>
                  <a:cubicBezTo>
                    <a:pt x="78" y="57"/>
                    <a:pt x="81" y="54"/>
                    <a:pt x="84" y="51"/>
                  </a:cubicBezTo>
                  <a:cubicBezTo>
                    <a:pt x="81" y="48"/>
                    <a:pt x="81" y="48"/>
                    <a:pt x="81" y="48"/>
                  </a:cubicBezTo>
                  <a:cubicBezTo>
                    <a:pt x="81" y="48"/>
                    <a:pt x="81" y="48"/>
                    <a:pt x="78" y="48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854804" y="5872074"/>
            <a:ext cx="982393" cy="982345"/>
            <a:chOff x="10067902" y="9543277"/>
            <a:chExt cx="982393" cy="982345"/>
          </a:xfrm>
          <a:solidFill>
            <a:schemeClr val="accent3"/>
          </a:solidFill>
        </p:grpSpPr>
        <p:sp>
          <p:nvSpPr>
            <p:cNvPr id="918" name="Freeform 1117"/>
            <p:cNvSpPr>
              <a:spLocks noChangeArrowheads="1"/>
            </p:cNvSpPr>
            <p:nvPr/>
          </p:nvSpPr>
          <p:spPr bwMode="auto">
            <a:xfrm>
              <a:off x="10470931" y="9971479"/>
              <a:ext cx="214114" cy="188917"/>
            </a:xfrm>
            <a:custGeom>
              <a:avLst/>
              <a:gdLst>
                <a:gd name="T0" fmla="*/ 64 w 77"/>
                <a:gd name="T1" fmla="*/ 6 h 65"/>
                <a:gd name="T2" fmla="*/ 64 w 77"/>
                <a:gd name="T3" fmla="*/ 6 h 65"/>
                <a:gd name="T4" fmla="*/ 40 w 77"/>
                <a:gd name="T5" fmla="*/ 0 h 65"/>
                <a:gd name="T6" fmla="*/ 18 w 77"/>
                <a:gd name="T7" fmla="*/ 9 h 65"/>
                <a:gd name="T8" fmla="*/ 3 w 77"/>
                <a:gd name="T9" fmla="*/ 28 h 65"/>
                <a:gd name="T10" fmla="*/ 0 w 77"/>
                <a:gd name="T11" fmla="*/ 40 h 65"/>
                <a:gd name="T12" fmla="*/ 3 w 77"/>
                <a:gd name="T13" fmla="*/ 52 h 65"/>
                <a:gd name="T14" fmla="*/ 12 w 77"/>
                <a:gd name="T15" fmla="*/ 61 h 65"/>
                <a:gd name="T16" fmla="*/ 21 w 77"/>
                <a:gd name="T17" fmla="*/ 64 h 65"/>
                <a:gd name="T18" fmla="*/ 34 w 77"/>
                <a:gd name="T19" fmla="*/ 61 h 65"/>
                <a:gd name="T20" fmla="*/ 46 w 77"/>
                <a:gd name="T21" fmla="*/ 54 h 65"/>
                <a:gd name="T22" fmla="*/ 52 w 77"/>
                <a:gd name="T23" fmla="*/ 48 h 65"/>
                <a:gd name="T24" fmla="*/ 64 w 77"/>
                <a:gd name="T25" fmla="*/ 34 h 65"/>
                <a:gd name="T26" fmla="*/ 76 w 77"/>
                <a:gd name="T27" fmla="*/ 12 h 65"/>
                <a:gd name="T28" fmla="*/ 76 w 77"/>
                <a:gd name="T29" fmla="*/ 12 h 65"/>
                <a:gd name="T30" fmla="*/ 76 w 77"/>
                <a:gd name="T31" fmla="*/ 12 h 65"/>
                <a:gd name="T32" fmla="*/ 64 w 77"/>
                <a:gd name="T33" fmla="*/ 6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7" h="65">
                  <a:moveTo>
                    <a:pt x="64" y="6"/>
                  </a:moveTo>
                  <a:lnTo>
                    <a:pt x="64" y="6"/>
                  </a:lnTo>
                  <a:cubicBezTo>
                    <a:pt x="55" y="3"/>
                    <a:pt x="49" y="0"/>
                    <a:pt x="40" y="0"/>
                  </a:cubicBezTo>
                  <a:cubicBezTo>
                    <a:pt x="30" y="0"/>
                    <a:pt x="24" y="3"/>
                    <a:pt x="18" y="9"/>
                  </a:cubicBezTo>
                  <a:cubicBezTo>
                    <a:pt x="12" y="16"/>
                    <a:pt x="6" y="22"/>
                    <a:pt x="3" y="28"/>
                  </a:cubicBezTo>
                  <a:cubicBezTo>
                    <a:pt x="0" y="34"/>
                    <a:pt x="0" y="36"/>
                    <a:pt x="0" y="40"/>
                  </a:cubicBezTo>
                  <a:cubicBezTo>
                    <a:pt x="0" y="46"/>
                    <a:pt x="0" y="48"/>
                    <a:pt x="3" y="52"/>
                  </a:cubicBezTo>
                  <a:cubicBezTo>
                    <a:pt x="6" y="54"/>
                    <a:pt x="9" y="58"/>
                    <a:pt x="12" y="61"/>
                  </a:cubicBezTo>
                  <a:cubicBezTo>
                    <a:pt x="15" y="61"/>
                    <a:pt x="18" y="61"/>
                    <a:pt x="21" y="64"/>
                  </a:cubicBezTo>
                  <a:cubicBezTo>
                    <a:pt x="28" y="64"/>
                    <a:pt x="30" y="61"/>
                    <a:pt x="34" y="61"/>
                  </a:cubicBezTo>
                  <a:cubicBezTo>
                    <a:pt x="36" y="61"/>
                    <a:pt x="40" y="58"/>
                    <a:pt x="46" y="54"/>
                  </a:cubicBezTo>
                  <a:cubicBezTo>
                    <a:pt x="49" y="54"/>
                    <a:pt x="49" y="52"/>
                    <a:pt x="52" y="48"/>
                  </a:cubicBezTo>
                  <a:cubicBezTo>
                    <a:pt x="55" y="46"/>
                    <a:pt x="58" y="42"/>
                    <a:pt x="64" y="34"/>
                  </a:cubicBezTo>
                  <a:cubicBezTo>
                    <a:pt x="67" y="28"/>
                    <a:pt x="73" y="22"/>
                    <a:pt x="76" y="12"/>
                  </a:cubicBezTo>
                  <a:lnTo>
                    <a:pt x="76" y="12"/>
                  </a:lnTo>
                  <a:lnTo>
                    <a:pt x="76" y="12"/>
                  </a:lnTo>
                  <a:cubicBezTo>
                    <a:pt x="73" y="9"/>
                    <a:pt x="67" y="6"/>
                    <a:pt x="64" y="6"/>
                  </a:cubicBez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919" name="Freeform 1118"/>
            <p:cNvSpPr>
              <a:spLocks noChangeArrowheads="1"/>
            </p:cNvSpPr>
            <p:nvPr/>
          </p:nvSpPr>
          <p:spPr bwMode="auto">
            <a:xfrm>
              <a:off x="10067902" y="9543277"/>
              <a:ext cx="982393" cy="982345"/>
            </a:xfrm>
            <a:custGeom>
              <a:avLst/>
              <a:gdLst>
                <a:gd name="T0" fmla="*/ 236 w 346"/>
                <a:gd name="T1" fmla="*/ 33 h 346"/>
                <a:gd name="T2" fmla="*/ 109 w 346"/>
                <a:gd name="T3" fmla="*/ 312 h 346"/>
                <a:gd name="T4" fmla="*/ 236 w 346"/>
                <a:gd name="T5" fmla="*/ 33 h 346"/>
                <a:gd name="T6" fmla="*/ 257 w 346"/>
                <a:gd name="T7" fmla="*/ 227 h 346"/>
                <a:gd name="T8" fmla="*/ 194 w 346"/>
                <a:gd name="T9" fmla="*/ 242 h 346"/>
                <a:gd name="T10" fmla="*/ 181 w 346"/>
                <a:gd name="T11" fmla="*/ 218 h 346"/>
                <a:gd name="T12" fmla="*/ 179 w 346"/>
                <a:gd name="T13" fmla="*/ 218 h 346"/>
                <a:gd name="T14" fmla="*/ 163 w 346"/>
                <a:gd name="T15" fmla="*/ 221 h 346"/>
                <a:gd name="T16" fmla="*/ 139 w 346"/>
                <a:gd name="T17" fmla="*/ 218 h 346"/>
                <a:gd name="T18" fmla="*/ 121 w 346"/>
                <a:gd name="T19" fmla="*/ 190 h 346"/>
                <a:gd name="T20" fmla="*/ 145 w 346"/>
                <a:gd name="T21" fmla="*/ 145 h 346"/>
                <a:gd name="T22" fmla="*/ 212 w 346"/>
                <a:gd name="T23" fmla="*/ 142 h 346"/>
                <a:gd name="T24" fmla="*/ 236 w 346"/>
                <a:gd name="T25" fmla="*/ 157 h 346"/>
                <a:gd name="T26" fmla="*/ 233 w 346"/>
                <a:gd name="T27" fmla="*/ 166 h 346"/>
                <a:gd name="T28" fmla="*/ 206 w 346"/>
                <a:gd name="T29" fmla="*/ 209 h 346"/>
                <a:gd name="T30" fmla="*/ 200 w 346"/>
                <a:gd name="T31" fmla="*/ 218 h 346"/>
                <a:gd name="T32" fmla="*/ 200 w 346"/>
                <a:gd name="T33" fmla="*/ 227 h 346"/>
                <a:gd name="T34" fmla="*/ 224 w 346"/>
                <a:gd name="T35" fmla="*/ 233 h 346"/>
                <a:gd name="T36" fmla="*/ 266 w 346"/>
                <a:gd name="T37" fmla="*/ 194 h 346"/>
                <a:gd name="T38" fmla="*/ 266 w 346"/>
                <a:gd name="T39" fmla="*/ 142 h 346"/>
                <a:gd name="T40" fmla="*/ 224 w 346"/>
                <a:gd name="T41" fmla="*/ 106 h 346"/>
                <a:gd name="T42" fmla="*/ 145 w 346"/>
                <a:gd name="T43" fmla="*/ 100 h 346"/>
                <a:gd name="T44" fmla="*/ 88 w 346"/>
                <a:gd name="T45" fmla="*/ 154 h 346"/>
                <a:gd name="T46" fmla="*/ 85 w 346"/>
                <a:gd name="T47" fmla="*/ 212 h 346"/>
                <a:gd name="T48" fmla="*/ 130 w 346"/>
                <a:gd name="T49" fmla="*/ 254 h 346"/>
                <a:gd name="T50" fmla="*/ 167 w 346"/>
                <a:gd name="T51" fmla="*/ 263 h 346"/>
                <a:gd name="T52" fmla="*/ 185 w 346"/>
                <a:gd name="T53" fmla="*/ 263 h 346"/>
                <a:gd name="T54" fmla="*/ 188 w 346"/>
                <a:gd name="T55" fmla="*/ 266 h 346"/>
                <a:gd name="T56" fmla="*/ 185 w 346"/>
                <a:gd name="T57" fmla="*/ 275 h 346"/>
                <a:gd name="T58" fmla="*/ 124 w 346"/>
                <a:gd name="T59" fmla="*/ 263 h 346"/>
                <a:gd name="T60" fmla="*/ 69 w 346"/>
                <a:gd name="T61" fmla="*/ 215 h 346"/>
                <a:gd name="T62" fmla="*/ 73 w 346"/>
                <a:gd name="T63" fmla="*/ 151 h 346"/>
                <a:gd name="T64" fmla="*/ 142 w 346"/>
                <a:gd name="T65" fmla="*/ 84 h 346"/>
                <a:gd name="T66" fmla="*/ 230 w 346"/>
                <a:gd name="T67" fmla="*/ 94 h 346"/>
                <a:gd name="T68" fmla="*/ 281 w 346"/>
                <a:gd name="T69" fmla="*/ 139 h 346"/>
                <a:gd name="T70" fmla="*/ 281 w 346"/>
                <a:gd name="T71" fmla="*/ 200 h 346"/>
                <a:gd name="T72" fmla="*/ 236 w 346"/>
                <a:gd name="T73" fmla="*/ 33 h 3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46" h="346">
                  <a:moveTo>
                    <a:pt x="236" y="33"/>
                  </a:moveTo>
                  <a:lnTo>
                    <a:pt x="236" y="33"/>
                  </a:lnTo>
                  <a:cubicBezTo>
                    <a:pt x="157" y="0"/>
                    <a:pt x="69" y="33"/>
                    <a:pt x="33" y="109"/>
                  </a:cubicBezTo>
                  <a:cubicBezTo>
                    <a:pt x="0" y="184"/>
                    <a:pt x="33" y="275"/>
                    <a:pt x="109" y="312"/>
                  </a:cubicBezTo>
                  <a:cubicBezTo>
                    <a:pt x="185" y="345"/>
                    <a:pt x="275" y="312"/>
                    <a:pt x="312" y="236"/>
                  </a:cubicBezTo>
                  <a:cubicBezTo>
                    <a:pt x="345" y="157"/>
                    <a:pt x="312" y="70"/>
                    <a:pt x="236" y="33"/>
                  </a:cubicBezTo>
                  <a:lnTo>
                    <a:pt x="257" y="227"/>
                  </a:lnTo>
                  <a:lnTo>
                    <a:pt x="257" y="227"/>
                  </a:lnTo>
                  <a:cubicBezTo>
                    <a:pt x="248" y="236"/>
                    <a:pt x="236" y="242"/>
                    <a:pt x="224" y="245"/>
                  </a:cubicBezTo>
                  <a:cubicBezTo>
                    <a:pt x="212" y="245"/>
                    <a:pt x="203" y="245"/>
                    <a:pt x="194" y="242"/>
                  </a:cubicBezTo>
                  <a:cubicBezTo>
                    <a:pt x="188" y="239"/>
                    <a:pt x="181" y="236"/>
                    <a:pt x="181" y="230"/>
                  </a:cubicBezTo>
                  <a:cubicBezTo>
                    <a:pt x="179" y="227"/>
                    <a:pt x="179" y="221"/>
                    <a:pt x="181" y="218"/>
                  </a:cubicBezTo>
                  <a:lnTo>
                    <a:pt x="181" y="218"/>
                  </a:lnTo>
                  <a:cubicBezTo>
                    <a:pt x="179" y="218"/>
                    <a:pt x="179" y="218"/>
                    <a:pt x="179" y="218"/>
                  </a:cubicBezTo>
                  <a:cubicBezTo>
                    <a:pt x="175" y="218"/>
                    <a:pt x="173" y="221"/>
                    <a:pt x="169" y="221"/>
                  </a:cubicBezTo>
                  <a:cubicBezTo>
                    <a:pt x="169" y="221"/>
                    <a:pt x="167" y="221"/>
                    <a:pt x="163" y="221"/>
                  </a:cubicBezTo>
                  <a:cubicBezTo>
                    <a:pt x="157" y="221"/>
                    <a:pt x="154" y="221"/>
                    <a:pt x="151" y="221"/>
                  </a:cubicBezTo>
                  <a:cubicBezTo>
                    <a:pt x="148" y="221"/>
                    <a:pt x="145" y="221"/>
                    <a:pt x="139" y="218"/>
                  </a:cubicBezTo>
                  <a:cubicBezTo>
                    <a:pt x="133" y="215"/>
                    <a:pt x="130" y="212"/>
                    <a:pt x="127" y="206"/>
                  </a:cubicBezTo>
                  <a:cubicBezTo>
                    <a:pt x="121" y="200"/>
                    <a:pt x="121" y="196"/>
                    <a:pt x="121" y="190"/>
                  </a:cubicBezTo>
                  <a:cubicBezTo>
                    <a:pt x="121" y="184"/>
                    <a:pt x="121" y="178"/>
                    <a:pt x="124" y="170"/>
                  </a:cubicBezTo>
                  <a:cubicBezTo>
                    <a:pt x="127" y="160"/>
                    <a:pt x="136" y="154"/>
                    <a:pt x="145" y="145"/>
                  </a:cubicBezTo>
                  <a:cubicBezTo>
                    <a:pt x="154" y="139"/>
                    <a:pt x="163" y="136"/>
                    <a:pt x="175" y="133"/>
                  </a:cubicBezTo>
                  <a:cubicBezTo>
                    <a:pt x="185" y="133"/>
                    <a:pt x="197" y="136"/>
                    <a:pt x="212" y="142"/>
                  </a:cubicBezTo>
                  <a:cubicBezTo>
                    <a:pt x="215" y="142"/>
                    <a:pt x="218" y="145"/>
                    <a:pt x="221" y="148"/>
                  </a:cubicBezTo>
                  <a:cubicBezTo>
                    <a:pt x="224" y="148"/>
                    <a:pt x="230" y="151"/>
                    <a:pt x="236" y="157"/>
                  </a:cubicBezTo>
                  <a:cubicBezTo>
                    <a:pt x="236" y="157"/>
                    <a:pt x="239" y="160"/>
                    <a:pt x="236" y="160"/>
                  </a:cubicBezTo>
                  <a:cubicBezTo>
                    <a:pt x="233" y="166"/>
                    <a:pt x="233" y="166"/>
                    <a:pt x="233" y="166"/>
                  </a:cubicBezTo>
                  <a:cubicBezTo>
                    <a:pt x="233" y="170"/>
                    <a:pt x="230" y="172"/>
                    <a:pt x="224" y="182"/>
                  </a:cubicBezTo>
                  <a:cubicBezTo>
                    <a:pt x="206" y="209"/>
                    <a:pt x="206" y="209"/>
                    <a:pt x="206" y="209"/>
                  </a:cubicBezTo>
                  <a:cubicBezTo>
                    <a:pt x="203" y="212"/>
                    <a:pt x="203" y="215"/>
                    <a:pt x="203" y="215"/>
                  </a:cubicBezTo>
                  <a:lnTo>
                    <a:pt x="200" y="218"/>
                  </a:lnTo>
                  <a:lnTo>
                    <a:pt x="200" y="218"/>
                  </a:lnTo>
                  <a:cubicBezTo>
                    <a:pt x="200" y="221"/>
                    <a:pt x="197" y="224"/>
                    <a:pt x="200" y="227"/>
                  </a:cubicBezTo>
                  <a:cubicBezTo>
                    <a:pt x="200" y="230"/>
                    <a:pt x="203" y="230"/>
                    <a:pt x="203" y="233"/>
                  </a:cubicBezTo>
                  <a:cubicBezTo>
                    <a:pt x="209" y="233"/>
                    <a:pt x="215" y="233"/>
                    <a:pt x="224" y="233"/>
                  </a:cubicBezTo>
                  <a:cubicBezTo>
                    <a:pt x="233" y="230"/>
                    <a:pt x="242" y="224"/>
                    <a:pt x="248" y="218"/>
                  </a:cubicBezTo>
                  <a:cubicBezTo>
                    <a:pt x="257" y="212"/>
                    <a:pt x="263" y="202"/>
                    <a:pt x="266" y="194"/>
                  </a:cubicBezTo>
                  <a:cubicBezTo>
                    <a:pt x="269" y="184"/>
                    <a:pt x="273" y="176"/>
                    <a:pt x="273" y="166"/>
                  </a:cubicBezTo>
                  <a:cubicBezTo>
                    <a:pt x="273" y="157"/>
                    <a:pt x="273" y="151"/>
                    <a:pt x="266" y="142"/>
                  </a:cubicBezTo>
                  <a:cubicBezTo>
                    <a:pt x="263" y="133"/>
                    <a:pt x="257" y="127"/>
                    <a:pt x="248" y="121"/>
                  </a:cubicBezTo>
                  <a:cubicBezTo>
                    <a:pt x="242" y="115"/>
                    <a:pt x="233" y="109"/>
                    <a:pt x="224" y="106"/>
                  </a:cubicBezTo>
                  <a:cubicBezTo>
                    <a:pt x="209" y="100"/>
                    <a:pt x="197" y="97"/>
                    <a:pt x="185" y="94"/>
                  </a:cubicBezTo>
                  <a:cubicBezTo>
                    <a:pt x="173" y="94"/>
                    <a:pt x="160" y="94"/>
                    <a:pt x="145" y="100"/>
                  </a:cubicBezTo>
                  <a:cubicBezTo>
                    <a:pt x="133" y="103"/>
                    <a:pt x="121" y="112"/>
                    <a:pt x="112" y="121"/>
                  </a:cubicBezTo>
                  <a:cubicBezTo>
                    <a:pt x="103" y="130"/>
                    <a:pt x="94" y="142"/>
                    <a:pt x="88" y="154"/>
                  </a:cubicBezTo>
                  <a:cubicBezTo>
                    <a:pt x="82" y="166"/>
                    <a:pt x="82" y="176"/>
                    <a:pt x="79" y="184"/>
                  </a:cubicBezTo>
                  <a:cubicBezTo>
                    <a:pt x="79" y="194"/>
                    <a:pt x="82" y="202"/>
                    <a:pt x="85" y="212"/>
                  </a:cubicBezTo>
                  <a:cubicBezTo>
                    <a:pt x="88" y="221"/>
                    <a:pt x="94" y="230"/>
                    <a:pt x="103" y="236"/>
                  </a:cubicBezTo>
                  <a:cubicBezTo>
                    <a:pt x="109" y="242"/>
                    <a:pt x="118" y="248"/>
                    <a:pt x="130" y="254"/>
                  </a:cubicBezTo>
                  <a:cubicBezTo>
                    <a:pt x="136" y="257"/>
                    <a:pt x="142" y="257"/>
                    <a:pt x="148" y="260"/>
                  </a:cubicBezTo>
                  <a:cubicBezTo>
                    <a:pt x="154" y="263"/>
                    <a:pt x="160" y="263"/>
                    <a:pt x="167" y="263"/>
                  </a:cubicBezTo>
                  <a:cubicBezTo>
                    <a:pt x="169" y="263"/>
                    <a:pt x="175" y="263"/>
                    <a:pt x="181" y="263"/>
                  </a:cubicBezTo>
                  <a:cubicBezTo>
                    <a:pt x="185" y="263"/>
                    <a:pt x="185" y="263"/>
                    <a:pt x="185" y="263"/>
                  </a:cubicBezTo>
                  <a:lnTo>
                    <a:pt x="185" y="263"/>
                  </a:lnTo>
                  <a:cubicBezTo>
                    <a:pt x="188" y="266"/>
                    <a:pt x="188" y="266"/>
                    <a:pt x="188" y="266"/>
                  </a:cubicBezTo>
                  <a:cubicBezTo>
                    <a:pt x="188" y="269"/>
                    <a:pt x="188" y="269"/>
                    <a:pt x="188" y="272"/>
                  </a:cubicBezTo>
                  <a:lnTo>
                    <a:pt x="185" y="275"/>
                  </a:lnTo>
                  <a:cubicBezTo>
                    <a:pt x="175" y="275"/>
                    <a:pt x="167" y="275"/>
                    <a:pt x="154" y="275"/>
                  </a:cubicBezTo>
                  <a:cubicBezTo>
                    <a:pt x="145" y="272"/>
                    <a:pt x="133" y="269"/>
                    <a:pt x="124" y="263"/>
                  </a:cubicBezTo>
                  <a:cubicBezTo>
                    <a:pt x="112" y="257"/>
                    <a:pt x="100" y="251"/>
                    <a:pt x="91" y="242"/>
                  </a:cubicBezTo>
                  <a:cubicBezTo>
                    <a:pt x="82" y="236"/>
                    <a:pt x="73" y="224"/>
                    <a:pt x="69" y="215"/>
                  </a:cubicBezTo>
                  <a:cubicBezTo>
                    <a:pt x="63" y="206"/>
                    <a:pt x="63" y="194"/>
                    <a:pt x="63" y="184"/>
                  </a:cubicBezTo>
                  <a:cubicBezTo>
                    <a:pt x="63" y="172"/>
                    <a:pt x="69" y="160"/>
                    <a:pt x="73" y="151"/>
                  </a:cubicBezTo>
                  <a:cubicBezTo>
                    <a:pt x="79" y="136"/>
                    <a:pt x="91" y="121"/>
                    <a:pt x="103" y="112"/>
                  </a:cubicBezTo>
                  <a:cubicBezTo>
                    <a:pt x="115" y="100"/>
                    <a:pt x="127" y="91"/>
                    <a:pt x="142" y="84"/>
                  </a:cubicBezTo>
                  <a:cubicBezTo>
                    <a:pt x="154" y="82"/>
                    <a:pt x="169" y="78"/>
                    <a:pt x="185" y="82"/>
                  </a:cubicBezTo>
                  <a:cubicBezTo>
                    <a:pt x="200" y="84"/>
                    <a:pt x="215" y="88"/>
                    <a:pt x="230" y="94"/>
                  </a:cubicBezTo>
                  <a:cubicBezTo>
                    <a:pt x="239" y="100"/>
                    <a:pt x="251" y="106"/>
                    <a:pt x="260" y="112"/>
                  </a:cubicBezTo>
                  <a:cubicBezTo>
                    <a:pt x="269" y="121"/>
                    <a:pt x="275" y="130"/>
                    <a:pt x="281" y="139"/>
                  </a:cubicBezTo>
                  <a:cubicBezTo>
                    <a:pt x="285" y="148"/>
                    <a:pt x="287" y="157"/>
                    <a:pt x="287" y="170"/>
                  </a:cubicBezTo>
                  <a:cubicBezTo>
                    <a:pt x="287" y="178"/>
                    <a:pt x="285" y="188"/>
                    <a:pt x="281" y="200"/>
                  </a:cubicBezTo>
                  <a:cubicBezTo>
                    <a:pt x="275" y="212"/>
                    <a:pt x="266" y="221"/>
                    <a:pt x="257" y="227"/>
                  </a:cubicBezTo>
                  <a:lnTo>
                    <a:pt x="236" y="33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808080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35851" y="8621843"/>
            <a:ext cx="2393008" cy="4055327"/>
            <a:chOff x="5035851" y="8621843"/>
            <a:chExt cx="2393008" cy="4055327"/>
          </a:xfrm>
        </p:grpSpPr>
        <p:grpSp>
          <p:nvGrpSpPr>
            <p:cNvPr id="18" name="Group 17"/>
            <p:cNvGrpSpPr/>
            <p:nvPr/>
          </p:nvGrpSpPr>
          <p:grpSpPr>
            <a:xfrm>
              <a:off x="5035851" y="8621843"/>
              <a:ext cx="2393008" cy="4055327"/>
              <a:chOff x="3329701" y="9366954"/>
              <a:chExt cx="2393008" cy="4055327"/>
            </a:xfrm>
          </p:grpSpPr>
          <p:sp>
            <p:nvSpPr>
              <p:cNvPr id="764" name="Freeform 960"/>
              <p:cNvSpPr>
                <a:spLocks noChangeArrowheads="1"/>
              </p:cNvSpPr>
              <p:nvPr/>
            </p:nvSpPr>
            <p:spPr bwMode="auto">
              <a:xfrm>
                <a:off x="3329701" y="9366954"/>
                <a:ext cx="2393008" cy="3941980"/>
              </a:xfrm>
              <a:custGeom>
                <a:avLst/>
                <a:gdLst>
                  <a:gd name="T0" fmla="*/ 835 w 836"/>
                  <a:gd name="T1" fmla="*/ 1338 h 1382"/>
                  <a:gd name="T2" fmla="*/ 835 w 836"/>
                  <a:gd name="T3" fmla="*/ 1338 h 1382"/>
                  <a:gd name="T4" fmla="*/ 790 w 836"/>
                  <a:gd name="T5" fmla="*/ 1381 h 1382"/>
                  <a:gd name="T6" fmla="*/ 45 w 836"/>
                  <a:gd name="T7" fmla="*/ 1381 h 1382"/>
                  <a:gd name="T8" fmla="*/ 0 w 836"/>
                  <a:gd name="T9" fmla="*/ 1338 h 1382"/>
                  <a:gd name="T10" fmla="*/ 0 w 836"/>
                  <a:gd name="T11" fmla="*/ 46 h 1382"/>
                  <a:gd name="T12" fmla="*/ 45 w 836"/>
                  <a:gd name="T13" fmla="*/ 0 h 1382"/>
                  <a:gd name="T14" fmla="*/ 790 w 836"/>
                  <a:gd name="T15" fmla="*/ 0 h 1382"/>
                  <a:gd name="T16" fmla="*/ 835 w 836"/>
                  <a:gd name="T17" fmla="*/ 46 h 1382"/>
                  <a:gd name="T18" fmla="*/ 835 w 836"/>
                  <a:gd name="T19" fmla="*/ 1338 h 1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36" h="1382">
                    <a:moveTo>
                      <a:pt x="835" y="1338"/>
                    </a:moveTo>
                    <a:lnTo>
                      <a:pt x="835" y="1338"/>
                    </a:lnTo>
                    <a:cubicBezTo>
                      <a:pt x="835" y="1362"/>
                      <a:pt x="817" y="1381"/>
                      <a:pt x="790" y="1381"/>
                    </a:cubicBezTo>
                    <a:cubicBezTo>
                      <a:pt x="45" y="1381"/>
                      <a:pt x="45" y="1381"/>
                      <a:pt x="45" y="1381"/>
                    </a:cubicBezTo>
                    <a:cubicBezTo>
                      <a:pt x="21" y="1381"/>
                      <a:pt x="0" y="1362"/>
                      <a:pt x="0" y="1338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22"/>
                      <a:pt x="21" y="0"/>
                      <a:pt x="45" y="0"/>
                    </a:cubicBezTo>
                    <a:cubicBezTo>
                      <a:pt x="790" y="0"/>
                      <a:pt x="790" y="0"/>
                      <a:pt x="790" y="0"/>
                    </a:cubicBezTo>
                    <a:cubicBezTo>
                      <a:pt x="817" y="0"/>
                      <a:pt x="835" y="22"/>
                      <a:pt x="835" y="46"/>
                    </a:cubicBezTo>
                    <a:cubicBezTo>
                      <a:pt x="835" y="1338"/>
                      <a:pt x="835" y="1338"/>
                      <a:pt x="835" y="1338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65" name="Freeform 961"/>
              <p:cNvSpPr>
                <a:spLocks noChangeArrowheads="1"/>
              </p:cNvSpPr>
              <p:nvPr/>
            </p:nvSpPr>
            <p:spPr bwMode="auto">
              <a:xfrm>
                <a:off x="3430457" y="9467712"/>
                <a:ext cx="2204082" cy="3614531"/>
              </a:xfrm>
              <a:custGeom>
                <a:avLst/>
                <a:gdLst>
                  <a:gd name="T0" fmla="*/ 748 w 770"/>
                  <a:gd name="T1" fmla="*/ 1239 h 1264"/>
                  <a:gd name="T2" fmla="*/ 25 w 770"/>
                  <a:gd name="T3" fmla="*/ 1239 h 1264"/>
                  <a:gd name="T4" fmla="*/ 25 w 770"/>
                  <a:gd name="T5" fmla="*/ 22 h 1264"/>
                  <a:gd name="T6" fmla="*/ 748 w 770"/>
                  <a:gd name="T7" fmla="*/ 22 h 1264"/>
                  <a:gd name="T8" fmla="*/ 748 w 770"/>
                  <a:gd name="T9" fmla="*/ 1239 h 1264"/>
                  <a:gd name="T10" fmla="*/ 769 w 770"/>
                  <a:gd name="T11" fmla="*/ 0 h 1264"/>
                  <a:gd name="T12" fmla="*/ 748 w 770"/>
                  <a:gd name="T13" fmla="*/ 0 h 1264"/>
                  <a:gd name="T14" fmla="*/ 25 w 770"/>
                  <a:gd name="T15" fmla="*/ 0 h 1264"/>
                  <a:gd name="T16" fmla="*/ 0 w 770"/>
                  <a:gd name="T17" fmla="*/ 0 h 1264"/>
                  <a:gd name="T18" fmla="*/ 0 w 770"/>
                  <a:gd name="T19" fmla="*/ 22 h 1264"/>
                  <a:gd name="T20" fmla="*/ 0 w 770"/>
                  <a:gd name="T21" fmla="*/ 1239 h 1264"/>
                  <a:gd name="T22" fmla="*/ 0 w 770"/>
                  <a:gd name="T23" fmla="*/ 1263 h 1264"/>
                  <a:gd name="T24" fmla="*/ 25 w 770"/>
                  <a:gd name="T25" fmla="*/ 1263 h 1264"/>
                  <a:gd name="T26" fmla="*/ 748 w 770"/>
                  <a:gd name="T27" fmla="*/ 1263 h 1264"/>
                  <a:gd name="T28" fmla="*/ 769 w 770"/>
                  <a:gd name="T29" fmla="*/ 1263 h 1264"/>
                  <a:gd name="T30" fmla="*/ 769 w 770"/>
                  <a:gd name="T31" fmla="*/ 1239 h 1264"/>
                  <a:gd name="T32" fmla="*/ 769 w 770"/>
                  <a:gd name="T33" fmla="*/ 22 h 1264"/>
                  <a:gd name="T34" fmla="*/ 769 w 770"/>
                  <a:gd name="T35" fmla="*/ 0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0" h="1264">
                    <a:moveTo>
                      <a:pt x="748" y="1239"/>
                    </a:moveTo>
                    <a:lnTo>
                      <a:pt x="25" y="1239"/>
                    </a:lnTo>
                    <a:lnTo>
                      <a:pt x="25" y="22"/>
                    </a:lnTo>
                    <a:lnTo>
                      <a:pt x="748" y="22"/>
                    </a:lnTo>
                    <a:lnTo>
                      <a:pt x="748" y="1239"/>
                    </a:lnTo>
                    <a:close/>
                    <a:moveTo>
                      <a:pt x="769" y="0"/>
                    </a:moveTo>
                    <a:lnTo>
                      <a:pt x="748" y="0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0" y="1239"/>
                    </a:lnTo>
                    <a:lnTo>
                      <a:pt x="0" y="1263"/>
                    </a:lnTo>
                    <a:lnTo>
                      <a:pt x="25" y="1263"/>
                    </a:lnTo>
                    <a:lnTo>
                      <a:pt x="748" y="1263"/>
                    </a:lnTo>
                    <a:lnTo>
                      <a:pt x="769" y="1263"/>
                    </a:lnTo>
                    <a:lnTo>
                      <a:pt x="769" y="1239"/>
                    </a:lnTo>
                    <a:lnTo>
                      <a:pt x="769" y="22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66" name="Freeform 962"/>
              <p:cNvSpPr>
                <a:spLocks noChangeArrowheads="1"/>
              </p:cNvSpPr>
              <p:nvPr/>
            </p:nvSpPr>
            <p:spPr bwMode="auto">
              <a:xfrm>
                <a:off x="3506025" y="9530683"/>
                <a:ext cx="2065544" cy="3475990"/>
              </a:xfrm>
              <a:custGeom>
                <a:avLst/>
                <a:gdLst>
                  <a:gd name="T0" fmla="*/ 723 w 724"/>
                  <a:gd name="T1" fmla="*/ 1217 h 1218"/>
                  <a:gd name="T2" fmla="*/ 0 w 724"/>
                  <a:gd name="T3" fmla="*/ 1217 h 1218"/>
                  <a:gd name="T4" fmla="*/ 0 w 724"/>
                  <a:gd name="T5" fmla="*/ 0 h 1218"/>
                  <a:gd name="T6" fmla="*/ 723 w 724"/>
                  <a:gd name="T7" fmla="*/ 0 h 1218"/>
                  <a:gd name="T8" fmla="*/ 723 w 724"/>
                  <a:gd name="T9" fmla="*/ 1217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1218">
                    <a:moveTo>
                      <a:pt x="723" y="1217"/>
                    </a:moveTo>
                    <a:lnTo>
                      <a:pt x="0" y="1217"/>
                    </a:lnTo>
                    <a:lnTo>
                      <a:pt x="0" y="0"/>
                    </a:lnTo>
                    <a:lnTo>
                      <a:pt x="723" y="0"/>
                    </a:lnTo>
                    <a:lnTo>
                      <a:pt x="723" y="1217"/>
                    </a:lnTo>
                  </a:path>
                </a:pathLst>
              </a:custGeom>
              <a:solidFill>
                <a:srgbClr val="0551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68" name="Freeform 964"/>
              <p:cNvSpPr>
                <a:spLocks noChangeArrowheads="1"/>
              </p:cNvSpPr>
              <p:nvPr/>
            </p:nvSpPr>
            <p:spPr bwMode="auto">
              <a:xfrm>
                <a:off x="3506025" y="9530683"/>
                <a:ext cx="2065544" cy="503767"/>
              </a:xfrm>
              <a:custGeom>
                <a:avLst/>
                <a:gdLst>
                  <a:gd name="T0" fmla="*/ 723 w 724"/>
                  <a:gd name="T1" fmla="*/ 176 h 177"/>
                  <a:gd name="T2" fmla="*/ 0 w 724"/>
                  <a:gd name="T3" fmla="*/ 176 h 177"/>
                  <a:gd name="T4" fmla="*/ 0 w 724"/>
                  <a:gd name="T5" fmla="*/ 0 h 177"/>
                  <a:gd name="T6" fmla="*/ 723 w 724"/>
                  <a:gd name="T7" fmla="*/ 0 h 177"/>
                  <a:gd name="T8" fmla="*/ 723 w 724"/>
                  <a:gd name="T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177">
                    <a:moveTo>
                      <a:pt x="723" y="176"/>
                    </a:moveTo>
                    <a:lnTo>
                      <a:pt x="0" y="176"/>
                    </a:lnTo>
                    <a:lnTo>
                      <a:pt x="0" y="0"/>
                    </a:lnTo>
                    <a:lnTo>
                      <a:pt x="723" y="0"/>
                    </a:lnTo>
                    <a:lnTo>
                      <a:pt x="723" y="176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70" name="Freeform 966"/>
              <p:cNvSpPr>
                <a:spLocks noChangeArrowheads="1"/>
              </p:cNvSpPr>
              <p:nvPr/>
            </p:nvSpPr>
            <p:spPr bwMode="auto">
              <a:xfrm>
                <a:off x="4085388" y="9694403"/>
                <a:ext cx="881634" cy="163729"/>
              </a:xfrm>
              <a:custGeom>
                <a:avLst/>
                <a:gdLst>
                  <a:gd name="T0" fmla="*/ 309 w 310"/>
                  <a:gd name="T1" fmla="*/ 55 h 56"/>
                  <a:gd name="T2" fmla="*/ 0 w 310"/>
                  <a:gd name="T3" fmla="*/ 55 h 56"/>
                  <a:gd name="T4" fmla="*/ 0 w 310"/>
                  <a:gd name="T5" fmla="*/ 0 h 56"/>
                  <a:gd name="T6" fmla="*/ 309 w 310"/>
                  <a:gd name="T7" fmla="*/ 0 h 56"/>
                  <a:gd name="T8" fmla="*/ 309 w 310"/>
                  <a:gd name="T9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56">
                    <a:moveTo>
                      <a:pt x="309" y="55"/>
                    </a:moveTo>
                    <a:lnTo>
                      <a:pt x="0" y="55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55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72" name="Freeform 968"/>
              <p:cNvSpPr>
                <a:spLocks noChangeArrowheads="1"/>
              </p:cNvSpPr>
              <p:nvPr/>
            </p:nvSpPr>
            <p:spPr bwMode="auto">
              <a:xfrm>
                <a:off x="3594183" y="9618841"/>
                <a:ext cx="62976" cy="327449"/>
              </a:xfrm>
              <a:custGeom>
                <a:avLst/>
                <a:gdLst>
                  <a:gd name="T0" fmla="*/ 9 w 22"/>
                  <a:gd name="T1" fmla="*/ 115 h 116"/>
                  <a:gd name="T2" fmla="*/ 9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9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9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9" y="115"/>
                    </a:moveTo>
                    <a:lnTo>
                      <a:pt x="9" y="115"/>
                    </a:lnTo>
                    <a:cubicBezTo>
                      <a:pt x="3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3" y="0"/>
                      <a:pt x="9" y="0"/>
                    </a:cubicBezTo>
                    <a:cubicBezTo>
                      <a:pt x="15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5" y="115"/>
                      <a:pt x="9" y="11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73" name="Freeform 969"/>
              <p:cNvSpPr>
                <a:spLocks noChangeArrowheads="1"/>
              </p:cNvSpPr>
              <p:nvPr/>
            </p:nvSpPr>
            <p:spPr bwMode="auto">
              <a:xfrm>
                <a:off x="3720133" y="9618841"/>
                <a:ext cx="62976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12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74" name="Freeform 970"/>
              <p:cNvSpPr>
                <a:spLocks noChangeArrowheads="1"/>
              </p:cNvSpPr>
              <p:nvPr/>
            </p:nvSpPr>
            <p:spPr bwMode="auto">
              <a:xfrm>
                <a:off x="3858683" y="9618841"/>
                <a:ext cx="75568" cy="327449"/>
              </a:xfrm>
              <a:custGeom>
                <a:avLst/>
                <a:gdLst>
                  <a:gd name="T0" fmla="*/ 12 w 25"/>
                  <a:gd name="T1" fmla="*/ 115 h 116"/>
                  <a:gd name="T2" fmla="*/ 12 w 25"/>
                  <a:gd name="T3" fmla="*/ 115 h 116"/>
                  <a:gd name="T4" fmla="*/ 0 w 25"/>
                  <a:gd name="T5" fmla="*/ 103 h 116"/>
                  <a:gd name="T6" fmla="*/ 0 w 25"/>
                  <a:gd name="T7" fmla="*/ 12 h 116"/>
                  <a:gd name="T8" fmla="*/ 12 w 25"/>
                  <a:gd name="T9" fmla="*/ 0 h 116"/>
                  <a:gd name="T10" fmla="*/ 24 w 25"/>
                  <a:gd name="T11" fmla="*/ 12 h 116"/>
                  <a:gd name="T12" fmla="*/ 24 w 25"/>
                  <a:gd name="T13" fmla="*/ 103 h 116"/>
                  <a:gd name="T14" fmla="*/ 12 w 25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4" y="6"/>
                      <a:pt x="24" y="12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09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75" name="Freeform 971"/>
              <p:cNvSpPr>
                <a:spLocks noChangeArrowheads="1"/>
              </p:cNvSpPr>
              <p:nvPr/>
            </p:nvSpPr>
            <p:spPr bwMode="auto">
              <a:xfrm>
                <a:off x="5143348" y="9618841"/>
                <a:ext cx="62970" cy="327449"/>
              </a:xfrm>
              <a:custGeom>
                <a:avLst/>
                <a:gdLst>
                  <a:gd name="T0" fmla="*/ 10 w 23"/>
                  <a:gd name="T1" fmla="*/ 115 h 116"/>
                  <a:gd name="T2" fmla="*/ 10 w 23"/>
                  <a:gd name="T3" fmla="*/ 115 h 116"/>
                  <a:gd name="T4" fmla="*/ 0 w 23"/>
                  <a:gd name="T5" fmla="*/ 103 h 116"/>
                  <a:gd name="T6" fmla="*/ 0 w 23"/>
                  <a:gd name="T7" fmla="*/ 12 h 116"/>
                  <a:gd name="T8" fmla="*/ 10 w 23"/>
                  <a:gd name="T9" fmla="*/ 0 h 116"/>
                  <a:gd name="T10" fmla="*/ 22 w 23"/>
                  <a:gd name="T11" fmla="*/ 12 h 116"/>
                  <a:gd name="T12" fmla="*/ 22 w 23"/>
                  <a:gd name="T13" fmla="*/ 103 h 116"/>
                  <a:gd name="T14" fmla="*/ 10 w 23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115"/>
                    </a:moveTo>
                    <a:lnTo>
                      <a:pt x="10" y="115"/>
                    </a:lnTo>
                    <a:cubicBezTo>
                      <a:pt x="4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4" y="0"/>
                      <a:pt x="10" y="0"/>
                    </a:cubicBezTo>
                    <a:cubicBezTo>
                      <a:pt x="16" y="0"/>
                      <a:pt x="22" y="6"/>
                      <a:pt x="22" y="12"/>
                    </a:cubicBezTo>
                    <a:cubicBezTo>
                      <a:pt x="22" y="103"/>
                      <a:pt x="22" y="103"/>
                      <a:pt x="22" y="103"/>
                    </a:cubicBezTo>
                    <a:cubicBezTo>
                      <a:pt x="22" y="109"/>
                      <a:pt x="16" y="115"/>
                      <a:pt x="10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76" name="Freeform 972"/>
              <p:cNvSpPr>
                <a:spLocks noChangeArrowheads="1"/>
              </p:cNvSpPr>
              <p:nvPr/>
            </p:nvSpPr>
            <p:spPr bwMode="auto">
              <a:xfrm>
                <a:off x="5269298" y="9618841"/>
                <a:ext cx="62970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12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8" y="115"/>
                      <a:pt x="12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77" name="Freeform 973"/>
              <p:cNvSpPr>
                <a:spLocks noChangeArrowheads="1"/>
              </p:cNvSpPr>
              <p:nvPr/>
            </p:nvSpPr>
            <p:spPr bwMode="auto">
              <a:xfrm>
                <a:off x="5395245" y="9618841"/>
                <a:ext cx="75568" cy="327449"/>
              </a:xfrm>
              <a:custGeom>
                <a:avLst/>
                <a:gdLst>
                  <a:gd name="T0" fmla="*/ 13 w 26"/>
                  <a:gd name="T1" fmla="*/ 115 h 116"/>
                  <a:gd name="T2" fmla="*/ 13 w 26"/>
                  <a:gd name="T3" fmla="*/ 115 h 116"/>
                  <a:gd name="T4" fmla="*/ 0 w 26"/>
                  <a:gd name="T5" fmla="*/ 103 h 116"/>
                  <a:gd name="T6" fmla="*/ 0 w 26"/>
                  <a:gd name="T7" fmla="*/ 12 h 116"/>
                  <a:gd name="T8" fmla="*/ 13 w 26"/>
                  <a:gd name="T9" fmla="*/ 0 h 116"/>
                  <a:gd name="T10" fmla="*/ 25 w 26"/>
                  <a:gd name="T11" fmla="*/ 12 h 116"/>
                  <a:gd name="T12" fmla="*/ 25 w 26"/>
                  <a:gd name="T13" fmla="*/ 103 h 116"/>
                  <a:gd name="T14" fmla="*/ 13 w 26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115"/>
                    </a:moveTo>
                    <a:lnTo>
                      <a:pt x="13" y="115"/>
                    </a:lnTo>
                    <a:cubicBezTo>
                      <a:pt x="7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7" y="0"/>
                      <a:pt x="13" y="0"/>
                    </a:cubicBezTo>
                    <a:cubicBezTo>
                      <a:pt x="19" y="0"/>
                      <a:pt x="25" y="6"/>
                      <a:pt x="25" y="12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5" y="109"/>
                      <a:pt x="19" y="115"/>
                      <a:pt x="13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78" name="Freeform 974"/>
              <p:cNvSpPr>
                <a:spLocks noChangeArrowheads="1"/>
              </p:cNvSpPr>
              <p:nvPr/>
            </p:nvSpPr>
            <p:spPr bwMode="auto">
              <a:xfrm>
                <a:off x="5420430" y="13120022"/>
                <a:ext cx="138538" cy="125941"/>
              </a:xfrm>
              <a:custGeom>
                <a:avLst/>
                <a:gdLst>
                  <a:gd name="T0" fmla="*/ 46 w 47"/>
                  <a:gd name="T1" fmla="*/ 21 h 46"/>
                  <a:gd name="T2" fmla="*/ 46 w 47"/>
                  <a:gd name="T3" fmla="*/ 21 h 46"/>
                  <a:gd name="T4" fmla="*/ 24 w 47"/>
                  <a:gd name="T5" fmla="*/ 45 h 46"/>
                  <a:gd name="T6" fmla="*/ 0 w 47"/>
                  <a:gd name="T7" fmla="*/ 21 h 46"/>
                  <a:gd name="T8" fmla="*/ 24 w 47"/>
                  <a:gd name="T9" fmla="*/ 0 h 46"/>
                  <a:gd name="T10" fmla="*/ 46 w 47"/>
                  <a:gd name="T11" fmla="*/ 2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46">
                    <a:moveTo>
                      <a:pt x="46" y="21"/>
                    </a:moveTo>
                    <a:lnTo>
                      <a:pt x="46" y="21"/>
                    </a:lnTo>
                    <a:cubicBezTo>
                      <a:pt x="46" y="36"/>
                      <a:pt x="37" y="45"/>
                      <a:pt x="24" y="45"/>
                    </a:cubicBezTo>
                    <a:cubicBezTo>
                      <a:pt x="10" y="45"/>
                      <a:pt x="0" y="36"/>
                      <a:pt x="0" y="21"/>
                    </a:cubicBezTo>
                    <a:cubicBezTo>
                      <a:pt x="0" y="9"/>
                      <a:pt x="10" y="0"/>
                      <a:pt x="24" y="0"/>
                    </a:cubicBezTo>
                    <a:cubicBezTo>
                      <a:pt x="37" y="0"/>
                      <a:pt x="46" y="9"/>
                      <a:pt x="46" y="2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79" name="Freeform 975"/>
              <p:cNvSpPr>
                <a:spLocks noChangeArrowheads="1"/>
              </p:cNvSpPr>
              <p:nvPr/>
            </p:nvSpPr>
            <p:spPr bwMode="auto">
              <a:xfrm>
                <a:off x="5017399" y="13120022"/>
                <a:ext cx="138538" cy="125941"/>
              </a:xfrm>
              <a:custGeom>
                <a:avLst/>
                <a:gdLst>
                  <a:gd name="T0" fmla="*/ 46 w 47"/>
                  <a:gd name="T1" fmla="*/ 21 h 46"/>
                  <a:gd name="T2" fmla="*/ 46 w 47"/>
                  <a:gd name="T3" fmla="*/ 21 h 46"/>
                  <a:gd name="T4" fmla="*/ 21 w 47"/>
                  <a:gd name="T5" fmla="*/ 45 h 46"/>
                  <a:gd name="T6" fmla="*/ 0 w 47"/>
                  <a:gd name="T7" fmla="*/ 21 h 46"/>
                  <a:gd name="T8" fmla="*/ 21 w 47"/>
                  <a:gd name="T9" fmla="*/ 0 h 46"/>
                  <a:gd name="T10" fmla="*/ 46 w 47"/>
                  <a:gd name="T11" fmla="*/ 2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46">
                    <a:moveTo>
                      <a:pt x="46" y="21"/>
                    </a:moveTo>
                    <a:lnTo>
                      <a:pt x="46" y="21"/>
                    </a:lnTo>
                    <a:cubicBezTo>
                      <a:pt x="46" y="36"/>
                      <a:pt x="34" y="45"/>
                      <a:pt x="21" y="45"/>
                    </a:cubicBezTo>
                    <a:cubicBezTo>
                      <a:pt x="9" y="45"/>
                      <a:pt x="0" y="36"/>
                      <a:pt x="0" y="21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34" y="0"/>
                      <a:pt x="46" y="9"/>
                      <a:pt x="46" y="2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80" name="Freeform 976"/>
              <p:cNvSpPr>
                <a:spLocks noChangeArrowheads="1"/>
              </p:cNvSpPr>
              <p:nvPr/>
            </p:nvSpPr>
            <p:spPr bwMode="auto">
              <a:xfrm>
                <a:off x="5218919" y="13120022"/>
                <a:ext cx="125947" cy="125941"/>
              </a:xfrm>
              <a:custGeom>
                <a:avLst/>
                <a:gdLst>
                  <a:gd name="T0" fmla="*/ 45 w 46"/>
                  <a:gd name="T1" fmla="*/ 21 h 46"/>
                  <a:gd name="T2" fmla="*/ 45 w 46"/>
                  <a:gd name="T3" fmla="*/ 21 h 46"/>
                  <a:gd name="T4" fmla="*/ 24 w 46"/>
                  <a:gd name="T5" fmla="*/ 45 h 46"/>
                  <a:gd name="T6" fmla="*/ 0 w 46"/>
                  <a:gd name="T7" fmla="*/ 21 h 46"/>
                  <a:gd name="T8" fmla="*/ 24 w 46"/>
                  <a:gd name="T9" fmla="*/ 0 h 46"/>
                  <a:gd name="T10" fmla="*/ 45 w 46"/>
                  <a:gd name="T11" fmla="*/ 2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46">
                    <a:moveTo>
                      <a:pt x="45" y="21"/>
                    </a:moveTo>
                    <a:lnTo>
                      <a:pt x="45" y="21"/>
                    </a:lnTo>
                    <a:cubicBezTo>
                      <a:pt x="45" y="36"/>
                      <a:pt x="36" y="45"/>
                      <a:pt x="24" y="45"/>
                    </a:cubicBezTo>
                    <a:cubicBezTo>
                      <a:pt x="9" y="45"/>
                      <a:pt x="0" y="36"/>
                      <a:pt x="0" y="21"/>
                    </a:cubicBezTo>
                    <a:cubicBezTo>
                      <a:pt x="0" y="9"/>
                      <a:pt x="9" y="0"/>
                      <a:pt x="24" y="0"/>
                    </a:cubicBezTo>
                    <a:cubicBezTo>
                      <a:pt x="36" y="0"/>
                      <a:pt x="45" y="9"/>
                      <a:pt x="45" y="2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81" name="Freeform 977"/>
              <p:cNvSpPr>
                <a:spLocks noChangeArrowheads="1"/>
              </p:cNvSpPr>
              <p:nvPr/>
            </p:nvSpPr>
            <p:spPr bwMode="auto">
              <a:xfrm>
                <a:off x="3506025" y="10034449"/>
                <a:ext cx="2065544" cy="491170"/>
              </a:xfrm>
              <a:custGeom>
                <a:avLst/>
                <a:gdLst>
                  <a:gd name="T0" fmla="*/ 723 w 724"/>
                  <a:gd name="T1" fmla="*/ 172 h 173"/>
                  <a:gd name="T2" fmla="*/ 0 w 724"/>
                  <a:gd name="T3" fmla="*/ 172 h 173"/>
                  <a:gd name="T4" fmla="*/ 0 w 724"/>
                  <a:gd name="T5" fmla="*/ 0 h 173"/>
                  <a:gd name="T6" fmla="*/ 723 w 724"/>
                  <a:gd name="T7" fmla="*/ 0 h 173"/>
                  <a:gd name="T8" fmla="*/ 723 w 72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173">
                    <a:moveTo>
                      <a:pt x="723" y="172"/>
                    </a:moveTo>
                    <a:lnTo>
                      <a:pt x="0" y="172"/>
                    </a:lnTo>
                    <a:lnTo>
                      <a:pt x="0" y="0"/>
                    </a:lnTo>
                    <a:lnTo>
                      <a:pt x="723" y="0"/>
                    </a:lnTo>
                    <a:lnTo>
                      <a:pt x="723" y="172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83" name="Freeform 979"/>
              <p:cNvSpPr>
                <a:spLocks noChangeArrowheads="1"/>
              </p:cNvSpPr>
              <p:nvPr/>
            </p:nvSpPr>
            <p:spPr bwMode="auto">
              <a:xfrm>
                <a:off x="4085388" y="10198170"/>
                <a:ext cx="881634" cy="163729"/>
              </a:xfrm>
              <a:custGeom>
                <a:avLst/>
                <a:gdLst>
                  <a:gd name="T0" fmla="*/ 309 w 310"/>
                  <a:gd name="T1" fmla="*/ 57 h 58"/>
                  <a:gd name="T2" fmla="*/ 0 w 310"/>
                  <a:gd name="T3" fmla="*/ 57 h 58"/>
                  <a:gd name="T4" fmla="*/ 0 w 310"/>
                  <a:gd name="T5" fmla="*/ 0 h 58"/>
                  <a:gd name="T6" fmla="*/ 309 w 310"/>
                  <a:gd name="T7" fmla="*/ 0 h 58"/>
                  <a:gd name="T8" fmla="*/ 309 w 310"/>
                  <a:gd name="T9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58">
                    <a:moveTo>
                      <a:pt x="309" y="57"/>
                    </a:moveTo>
                    <a:lnTo>
                      <a:pt x="0" y="57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57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85" name="Freeform 981"/>
              <p:cNvSpPr>
                <a:spLocks noChangeArrowheads="1"/>
              </p:cNvSpPr>
              <p:nvPr/>
            </p:nvSpPr>
            <p:spPr bwMode="auto">
              <a:xfrm>
                <a:off x="3594183" y="10110014"/>
                <a:ext cx="62976" cy="340037"/>
              </a:xfrm>
              <a:custGeom>
                <a:avLst/>
                <a:gdLst>
                  <a:gd name="T0" fmla="*/ 9 w 22"/>
                  <a:gd name="T1" fmla="*/ 116 h 117"/>
                  <a:gd name="T2" fmla="*/ 9 w 22"/>
                  <a:gd name="T3" fmla="*/ 116 h 117"/>
                  <a:gd name="T4" fmla="*/ 0 w 22"/>
                  <a:gd name="T5" fmla="*/ 106 h 117"/>
                  <a:gd name="T6" fmla="*/ 0 w 22"/>
                  <a:gd name="T7" fmla="*/ 13 h 117"/>
                  <a:gd name="T8" fmla="*/ 9 w 22"/>
                  <a:gd name="T9" fmla="*/ 0 h 117"/>
                  <a:gd name="T10" fmla="*/ 21 w 22"/>
                  <a:gd name="T11" fmla="*/ 13 h 117"/>
                  <a:gd name="T12" fmla="*/ 21 w 22"/>
                  <a:gd name="T13" fmla="*/ 106 h 117"/>
                  <a:gd name="T14" fmla="*/ 9 w 22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7">
                    <a:moveTo>
                      <a:pt x="9" y="116"/>
                    </a:moveTo>
                    <a:lnTo>
                      <a:pt x="9" y="116"/>
                    </a:lnTo>
                    <a:cubicBezTo>
                      <a:pt x="3" y="116"/>
                      <a:pt x="0" y="112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3" y="0"/>
                      <a:pt x="9" y="0"/>
                    </a:cubicBezTo>
                    <a:cubicBezTo>
                      <a:pt x="15" y="0"/>
                      <a:pt x="21" y="6"/>
                      <a:pt x="21" y="13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12"/>
                      <a:pt x="15" y="116"/>
                      <a:pt x="9" y="116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86" name="Freeform 982"/>
              <p:cNvSpPr>
                <a:spLocks noChangeArrowheads="1"/>
              </p:cNvSpPr>
              <p:nvPr/>
            </p:nvSpPr>
            <p:spPr bwMode="auto">
              <a:xfrm>
                <a:off x="3720133" y="10110014"/>
                <a:ext cx="62976" cy="340037"/>
              </a:xfrm>
              <a:custGeom>
                <a:avLst/>
                <a:gdLst>
                  <a:gd name="T0" fmla="*/ 12 w 22"/>
                  <a:gd name="T1" fmla="*/ 116 h 117"/>
                  <a:gd name="T2" fmla="*/ 12 w 22"/>
                  <a:gd name="T3" fmla="*/ 116 h 117"/>
                  <a:gd name="T4" fmla="*/ 0 w 22"/>
                  <a:gd name="T5" fmla="*/ 106 h 117"/>
                  <a:gd name="T6" fmla="*/ 0 w 22"/>
                  <a:gd name="T7" fmla="*/ 13 h 117"/>
                  <a:gd name="T8" fmla="*/ 12 w 22"/>
                  <a:gd name="T9" fmla="*/ 0 h 117"/>
                  <a:gd name="T10" fmla="*/ 21 w 22"/>
                  <a:gd name="T11" fmla="*/ 13 h 117"/>
                  <a:gd name="T12" fmla="*/ 21 w 22"/>
                  <a:gd name="T13" fmla="*/ 106 h 117"/>
                  <a:gd name="T14" fmla="*/ 12 w 22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7">
                    <a:moveTo>
                      <a:pt x="12" y="116"/>
                    </a:moveTo>
                    <a:lnTo>
                      <a:pt x="12" y="116"/>
                    </a:lnTo>
                    <a:cubicBezTo>
                      <a:pt x="6" y="116"/>
                      <a:pt x="0" y="112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1" y="6"/>
                      <a:pt x="21" y="13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12"/>
                      <a:pt x="18" y="116"/>
                      <a:pt x="12" y="116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87" name="Freeform 983"/>
              <p:cNvSpPr>
                <a:spLocks noChangeArrowheads="1"/>
              </p:cNvSpPr>
              <p:nvPr/>
            </p:nvSpPr>
            <p:spPr bwMode="auto">
              <a:xfrm>
                <a:off x="3858683" y="10110014"/>
                <a:ext cx="75568" cy="340037"/>
              </a:xfrm>
              <a:custGeom>
                <a:avLst/>
                <a:gdLst>
                  <a:gd name="T0" fmla="*/ 12 w 25"/>
                  <a:gd name="T1" fmla="*/ 116 h 117"/>
                  <a:gd name="T2" fmla="*/ 12 w 25"/>
                  <a:gd name="T3" fmla="*/ 116 h 117"/>
                  <a:gd name="T4" fmla="*/ 0 w 25"/>
                  <a:gd name="T5" fmla="*/ 106 h 117"/>
                  <a:gd name="T6" fmla="*/ 0 w 25"/>
                  <a:gd name="T7" fmla="*/ 13 h 117"/>
                  <a:gd name="T8" fmla="*/ 12 w 25"/>
                  <a:gd name="T9" fmla="*/ 0 h 117"/>
                  <a:gd name="T10" fmla="*/ 24 w 25"/>
                  <a:gd name="T11" fmla="*/ 13 h 117"/>
                  <a:gd name="T12" fmla="*/ 24 w 25"/>
                  <a:gd name="T13" fmla="*/ 106 h 117"/>
                  <a:gd name="T14" fmla="*/ 12 w 25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17">
                    <a:moveTo>
                      <a:pt x="12" y="116"/>
                    </a:moveTo>
                    <a:lnTo>
                      <a:pt x="12" y="116"/>
                    </a:lnTo>
                    <a:cubicBezTo>
                      <a:pt x="6" y="116"/>
                      <a:pt x="0" y="112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4" y="6"/>
                      <a:pt x="24" y="13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12"/>
                      <a:pt x="18" y="116"/>
                      <a:pt x="12" y="116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88" name="Freeform 984"/>
              <p:cNvSpPr>
                <a:spLocks noChangeArrowheads="1"/>
              </p:cNvSpPr>
              <p:nvPr/>
            </p:nvSpPr>
            <p:spPr bwMode="auto">
              <a:xfrm>
                <a:off x="5143348" y="10110014"/>
                <a:ext cx="62970" cy="340037"/>
              </a:xfrm>
              <a:custGeom>
                <a:avLst/>
                <a:gdLst>
                  <a:gd name="T0" fmla="*/ 10 w 23"/>
                  <a:gd name="T1" fmla="*/ 116 h 117"/>
                  <a:gd name="T2" fmla="*/ 10 w 23"/>
                  <a:gd name="T3" fmla="*/ 116 h 117"/>
                  <a:gd name="T4" fmla="*/ 0 w 23"/>
                  <a:gd name="T5" fmla="*/ 106 h 117"/>
                  <a:gd name="T6" fmla="*/ 0 w 23"/>
                  <a:gd name="T7" fmla="*/ 13 h 117"/>
                  <a:gd name="T8" fmla="*/ 10 w 23"/>
                  <a:gd name="T9" fmla="*/ 0 h 117"/>
                  <a:gd name="T10" fmla="*/ 22 w 23"/>
                  <a:gd name="T11" fmla="*/ 13 h 117"/>
                  <a:gd name="T12" fmla="*/ 22 w 23"/>
                  <a:gd name="T13" fmla="*/ 106 h 117"/>
                  <a:gd name="T14" fmla="*/ 10 w 23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7">
                    <a:moveTo>
                      <a:pt x="10" y="116"/>
                    </a:moveTo>
                    <a:lnTo>
                      <a:pt x="10" y="116"/>
                    </a:lnTo>
                    <a:cubicBezTo>
                      <a:pt x="4" y="116"/>
                      <a:pt x="0" y="112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4" y="0"/>
                      <a:pt x="10" y="0"/>
                    </a:cubicBezTo>
                    <a:cubicBezTo>
                      <a:pt x="16" y="0"/>
                      <a:pt x="22" y="6"/>
                      <a:pt x="22" y="13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2" y="112"/>
                      <a:pt x="16" y="116"/>
                      <a:pt x="10" y="116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89" name="Freeform 985"/>
              <p:cNvSpPr>
                <a:spLocks noChangeArrowheads="1"/>
              </p:cNvSpPr>
              <p:nvPr/>
            </p:nvSpPr>
            <p:spPr bwMode="auto">
              <a:xfrm>
                <a:off x="5269298" y="10110014"/>
                <a:ext cx="62970" cy="340037"/>
              </a:xfrm>
              <a:custGeom>
                <a:avLst/>
                <a:gdLst>
                  <a:gd name="T0" fmla="*/ 12 w 22"/>
                  <a:gd name="T1" fmla="*/ 116 h 117"/>
                  <a:gd name="T2" fmla="*/ 12 w 22"/>
                  <a:gd name="T3" fmla="*/ 116 h 117"/>
                  <a:gd name="T4" fmla="*/ 0 w 22"/>
                  <a:gd name="T5" fmla="*/ 106 h 117"/>
                  <a:gd name="T6" fmla="*/ 0 w 22"/>
                  <a:gd name="T7" fmla="*/ 13 h 117"/>
                  <a:gd name="T8" fmla="*/ 12 w 22"/>
                  <a:gd name="T9" fmla="*/ 0 h 117"/>
                  <a:gd name="T10" fmla="*/ 21 w 22"/>
                  <a:gd name="T11" fmla="*/ 13 h 117"/>
                  <a:gd name="T12" fmla="*/ 21 w 22"/>
                  <a:gd name="T13" fmla="*/ 106 h 117"/>
                  <a:gd name="T14" fmla="*/ 12 w 22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7">
                    <a:moveTo>
                      <a:pt x="12" y="116"/>
                    </a:moveTo>
                    <a:lnTo>
                      <a:pt x="12" y="116"/>
                    </a:lnTo>
                    <a:cubicBezTo>
                      <a:pt x="6" y="116"/>
                      <a:pt x="0" y="112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1" y="6"/>
                      <a:pt x="21" y="13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12"/>
                      <a:pt x="18" y="116"/>
                      <a:pt x="12" y="116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90" name="Freeform 986"/>
              <p:cNvSpPr>
                <a:spLocks noChangeArrowheads="1"/>
              </p:cNvSpPr>
              <p:nvPr/>
            </p:nvSpPr>
            <p:spPr bwMode="auto">
              <a:xfrm>
                <a:off x="5395245" y="10110014"/>
                <a:ext cx="75568" cy="340037"/>
              </a:xfrm>
              <a:custGeom>
                <a:avLst/>
                <a:gdLst>
                  <a:gd name="T0" fmla="*/ 13 w 26"/>
                  <a:gd name="T1" fmla="*/ 116 h 117"/>
                  <a:gd name="T2" fmla="*/ 13 w 26"/>
                  <a:gd name="T3" fmla="*/ 116 h 117"/>
                  <a:gd name="T4" fmla="*/ 0 w 26"/>
                  <a:gd name="T5" fmla="*/ 106 h 117"/>
                  <a:gd name="T6" fmla="*/ 0 w 26"/>
                  <a:gd name="T7" fmla="*/ 13 h 117"/>
                  <a:gd name="T8" fmla="*/ 13 w 26"/>
                  <a:gd name="T9" fmla="*/ 0 h 117"/>
                  <a:gd name="T10" fmla="*/ 25 w 26"/>
                  <a:gd name="T11" fmla="*/ 13 h 117"/>
                  <a:gd name="T12" fmla="*/ 25 w 26"/>
                  <a:gd name="T13" fmla="*/ 106 h 117"/>
                  <a:gd name="T14" fmla="*/ 13 w 26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7">
                    <a:moveTo>
                      <a:pt x="13" y="116"/>
                    </a:moveTo>
                    <a:lnTo>
                      <a:pt x="13" y="116"/>
                    </a:lnTo>
                    <a:cubicBezTo>
                      <a:pt x="7" y="116"/>
                      <a:pt x="0" y="112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7" y="0"/>
                      <a:pt x="13" y="0"/>
                    </a:cubicBezTo>
                    <a:cubicBezTo>
                      <a:pt x="19" y="0"/>
                      <a:pt x="25" y="6"/>
                      <a:pt x="25" y="13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12"/>
                      <a:pt x="19" y="116"/>
                      <a:pt x="13" y="116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91" name="Freeform 987"/>
              <p:cNvSpPr>
                <a:spLocks noChangeArrowheads="1"/>
              </p:cNvSpPr>
              <p:nvPr/>
            </p:nvSpPr>
            <p:spPr bwMode="auto">
              <a:xfrm>
                <a:off x="3506025" y="10525619"/>
                <a:ext cx="2065544" cy="503767"/>
              </a:xfrm>
              <a:custGeom>
                <a:avLst/>
                <a:gdLst>
                  <a:gd name="T0" fmla="*/ 723 w 724"/>
                  <a:gd name="T1" fmla="*/ 176 h 177"/>
                  <a:gd name="T2" fmla="*/ 0 w 724"/>
                  <a:gd name="T3" fmla="*/ 176 h 177"/>
                  <a:gd name="T4" fmla="*/ 0 w 724"/>
                  <a:gd name="T5" fmla="*/ 0 h 177"/>
                  <a:gd name="T6" fmla="*/ 723 w 724"/>
                  <a:gd name="T7" fmla="*/ 0 h 177"/>
                  <a:gd name="T8" fmla="*/ 723 w 724"/>
                  <a:gd name="T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177">
                    <a:moveTo>
                      <a:pt x="723" y="176"/>
                    </a:moveTo>
                    <a:lnTo>
                      <a:pt x="0" y="176"/>
                    </a:lnTo>
                    <a:lnTo>
                      <a:pt x="0" y="0"/>
                    </a:lnTo>
                    <a:lnTo>
                      <a:pt x="723" y="0"/>
                    </a:lnTo>
                    <a:lnTo>
                      <a:pt x="723" y="176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93" name="Freeform 989"/>
              <p:cNvSpPr>
                <a:spLocks noChangeArrowheads="1"/>
              </p:cNvSpPr>
              <p:nvPr/>
            </p:nvSpPr>
            <p:spPr bwMode="auto">
              <a:xfrm>
                <a:off x="4085388" y="10689351"/>
                <a:ext cx="881634" cy="163720"/>
              </a:xfrm>
              <a:custGeom>
                <a:avLst/>
                <a:gdLst>
                  <a:gd name="T0" fmla="*/ 309 w 310"/>
                  <a:gd name="T1" fmla="*/ 55 h 56"/>
                  <a:gd name="T2" fmla="*/ 0 w 310"/>
                  <a:gd name="T3" fmla="*/ 55 h 56"/>
                  <a:gd name="T4" fmla="*/ 0 w 310"/>
                  <a:gd name="T5" fmla="*/ 0 h 56"/>
                  <a:gd name="T6" fmla="*/ 309 w 310"/>
                  <a:gd name="T7" fmla="*/ 0 h 56"/>
                  <a:gd name="T8" fmla="*/ 309 w 310"/>
                  <a:gd name="T9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56">
                    <a:moveTo>
                      <a:pt x="309" y="55"/>
                    </a:moveTo>
                    <a:lnTo>
                      <a:pt x="0" y="55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55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95" name="Freeform 991"/>
              <p:cNvSpPr>
                <a:spLocks noChangeArrowheads="1"/>
              </p:cNvSpPr>
              <p:nvPr/>
            </p:nvSpPr>
            <p:spPr bwMode="auto">
              <a:xfrm>
                <a:off x="3594183" y="10601186"/>
                <a:ext cx="62976" cy="327449"/>
              </a:xfrm>
              <a:custGeom>
                <a:avLst/>
                <a:gdLst>
                  <a:gd name="T0" fmla="*/ 9 w 22"/>
                  <a:gd name="T1" fmla="*/ 115 h 116"/>
                  <a:gd name="T2" fmla="*/ 9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9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9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9" y="115"/>
                    </a:moveTo>
                    <a:lnTo>
                      <a:pt x="9" y="115"/>
                    </a:lnTo>
                    <a:cubicBezTo>
                      <a:pt x="3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3" y="0"/>
                      <a:pt x="9" y="0"/>
                    </a:cubicBezTo>
                    <a:cubicBezTo>
                      <a:pt x="15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5" y="115"/>
                      <a:pt x="9" y="11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96" name="Freeform 992"/>
              <p:cNvSpPr>
                <a:spLocks noChangeArrowheads="1"/>
              </p:cNvSpPr>
              <p:nvPr/>
            </p:nvSpPr>
            <p:spPr bwMode="auto">
              <a:xfrm>
                <a:off x="3720133" y="10601186"/>
                <a:ext cx="62976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12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97" name="Freeform 993"/>
              <p:cNvSpPr>
                <a:spLocks noChangeArrowheads="1"/>
              </p:cNvSpPr>
              <p:nvPr/>
            </p:nvSpPr>
            <p:spPr bwMode="auto">
              <a:xfrm>
                <a:off x="3858683" y="10601186"/>
                <a:ext cx="75568" cy="327449"/>
              </a:xfrm>
              <a:custGeom>
                <a:avLst/>
                <a:gdLst>
                  <a:gd name="T0" fmla="*/ 12 w 25"/>
                  <a:gd name="T1" fmla="*/ 115 h 116"/>
                  <a:gd name="T2" fmla="*/ 12 w 25"/>
                  <a:gd name="T3" fmla="*/ 115 h 116"/>
                  <a:gd name="T4" fmla="*/ 0 w 25"/>
                  <a:gd name="T5" fmla="*/ 103 h 116"/>
                  <a:gd name="T6" fmla="*/ 0 w 25"/>
                  <a:gd name="T7" fmla="*/ 12 h 116"/>
                  <a:gd name="T8" fmla="*/ 12 w 25"/>
                  <a:gd name="T9" fmla="*/ 0 h 116"/>
                  <a:gd name="T10" fmla="*/ 24 w 25"/>
                  <a:gd name="T11" fmla="*/ 12 h 116"/>
                  <a:gd name="T12" fmla="*/ 24 w 25"/>
                  <a:gd name="T13" fmla="*/ 103 h 116"/>
                  <a:gd name="T14" fmla="*/ 12 w 25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4" y="6"/>
                      <a:pt x="24" y="12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09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98" name="Freeform 994"/>
              <p:cNvSpPr>
                <a:spLocks noChangeArrowheads="1"/>
              </p:cNvSpPr>
              <p:nvPr/>
            </p:nvSpPr>
            <p:spPr bwMode="auto">
              <a:xfrm>
                <a:off x="5143348" y="10601186"/>
                <a:ext cx="62970" cy="327449"/>
              </a:xfrm>
              <a:custGeom>
                <a:avLst/>
                <a:gdLst>
                  <a:gd name="T0" fmla="*/ 10 w 23"/>
                  <a:gd name="T1" fmla="*/ 115 h 116"/>
                  <a:gd name="T2" fmla="*/ 10 w 23"/>
                  <a:gd name="T3" fmla="*/ 115 h 116"/>
                  <a:gd name="T4" fmla="*/ 0 w 23"/>
                  <a:gd name="T5" fmla="*/ 103 h 116"/>
                  <a:gd name="T6" fmla="*/ 0 w 23"/>
                  <a:gd name="T7" fmla="*/ 12 h 116"/>
                  <a:gd name="T8" fmla="*/ 10 w 23"/>
                  <a:gd name="T9" fmla="*/ 0 h 116"/>
                  <a:gd name="T10" fmla="*/ 22 w 23"/>
                  <a:gd name="T11" fmla="*/ 12 h 116"/>
                  <a:gd name="T12" fmla="*/ 22 w 23"/>
                  <a:gd name="T13" fmla="*/ 103 h 116"/>
                  <a:gd name="T14" fmla="*/ 10 w 23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115"/>
                    </a:moveTo>
                    <a:lnTo>
                      <a:pt x="10" y="115"/>
                    </a:lnTo>
                    <a:cubicBezTo>
                      <a:pt x="4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4" y="0"/>
                      <a:pt x="10" y="0"/>
                    </a:cubicBezTo>
                    <a:cubicBezTo>
                      <a:pt x="16" y="0"/>
                      <a:pt x="22" y="6"/>
                      <a:pt x="22" y="12"/>
                    </a:cubicBezTo>
                    <a:cubicBezTo>
                      <a:pt x="22" y="103"/>
                      <a:pt x="22" y="103"/>
                      <a:pt x="22" y="103"/>
                    </a:cubicBezTo>
                    <a:cubicBezTo>
                      <a:pt x="22" y="109"/>
                      <a:pt x="16" y="115"/>
                      <a:pt x="10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799" name="Freeform 995"/>
              <p:cNvSpPr>
                <a:spLocks noChangeArrowheads="1"/>
              </p:cNvSpPr>
              <p:nvPr/>
            </p:nvSpPr>
            <p:spPr bwMode="auto">
              <a:xfrm>
                <a:off x="5269298" y="10601186"/>
                <a:ext cx="62970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12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8" y="115"/>
                      <a:pt x="12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00" name="Freeform 996"/>
              <p:cNvSpPr>
                <a:spLocks noChangeArrowheads="1"/>
              </p:cNvSpPr>
              <p:nvPr/>
            </p:nvSpPr>
            <p:spPr bwMode="auto">
              <a:xfrm>
                <a:off x="5395245" y="10601186"/>
                <a:ext cx="75568" cy="327449"/>
              </a:xfrm>
              <a:custGeom>
                <a:avLst/>
                <a:gdLst>
                  <a:gd name="T0" fmla="*/ 13 w 26"/>
                  <a:gd name="T1" fmla="*/ 115 h 116"/>
                  <a:gd name="T2" fmla="*/ 13 w 26"/>
                  <a:gd name="T3" fmla="*/ 115 h 116"/>
                  <a:gd name="T4" fmla="*/ 0 w 26"/>
                  <a:gd name="T5" fmla="*/ 103 h 116"/>
                  <a:gd name="T6" fmla="*/ 0 w 26"/>
                  <a:gd name="T7" fmla="*/ 12 h 116"/>
                  <a:gd name="T8" fmla="*/ 13 w 26"/>
                  <a:gd name="T9" fmla="*/ 0 h 116"/>
                  <a:gd name="T10" fmla="*/ 25 w 26"/>
                  <a:gd name="T11" fmla="*/ 12 h 116"/>
                  <a:gd name="T12" fmla="*/ 25 w 26"/>
                  <a:gd name="T13" fmla="*/ 103 h 116"/>
                  <a:gd name="T14" fmla="*/ 13 w 26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115"/>
                    </a:moveTo>
                    <a:lnTo>
                      <a:pt x="13" y="115"/>
                    </a:lnTo>
                    <a:cubicBezTo>
                      <a:pt x="7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7" y="0"/>
                      <a:pt x="13" y="0"/>
                    </a:cubicBezTo>
                    <a:cubicBezTo>
                      <a:pt x="19" y="0"/>
                      <a:pt x="25" y="6"/>
                      <a:pt x="25" y="12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5" y="109"/>
                      <a:pt x="19" y="115"/>
                      <a:pt x="13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01" name="Freeform 997"/>
              <p:cNvSpPr>
                <a:spLocks noChangeArrowheads="1"/>
              </p:cNvSpPr>
              <p:nvPr/>
            </p:nvSpPr>
            <p:spPr bwMode="auto">
              <a:xfrm>
                <a:off x="3506025" y="11029389"/>
                <a:ext cx="2065544" cy="491175"/>
              </a:xfrm>
              <a:custGeom>
                <a:avLst/>
                <a:gdLst>
                  <a:gd name="T0" fmla="*/ 723 w 724"/>
                  <a:gd name="T1" fmla="*/ 172 h 173"/>
                  <a:gd name="T2" fmla="*/ 0 w 724"/>
                  <a:gd name="T3" fmla="*/ 172 h 173"/>
                  <a:gd name="T4" fmla="*/ 0 w 724"/>
                  <a:gd name="T5" fmla="*/ 0 h 173"/>
                  <a:gd name="T6" fmla="*/ 723 w 724"/>
                  <a:gd name="T7" fmla="*/ 0 h 173"/>
                  <a:gd name="T8" fmla="*/ 723 w 72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173">
                    <a:moveTo>
                      <a:pt x="723" y="172"/>
                    </a:moveTo>
                    <a:lnTo>
                      <a:pt x="0" y="172"/>
                    </a:lnTo>
                    <a:lnTo>
                      <a:pt x="0" y="0"/>
                    </a:lnTo>
                    <a:lnTo>
                      <a:pt x="723" y="0"/>
                    </a:lnTo>
                    <a:lnTo>
                      <a:pt x="723" y="172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03" name="Freeform 999"/>
              <p:cNvSpPr>
                <a:spLocks noChangeArrowheads="1"/>
              </p:cNvSpPr>
              <p:nvPr/>
            </p:nvSpPr>
            <p:spPr bwMode="auto">
              <a:xfrm>
                <a:off x="4085388" y="11193118"/>
                <a:ext cx="881634" cy="163720"/>
              </a:xfrm>
              <a:custGeom>
                <a:avLst/>
                <a:gdLst>
                  <a:gd name="T0" fmla="*/ 309 w 310"/>
                  <a:gd name="T1" fmla="*/ 57 h 58"/>
                  <a:gd name="T2" fmla="*/ 0 w 310"/>
                  <a:gd name="T3" fmla="*/ 57 h 58"/>
                  <a:gd name="T4" fmla="*/ 0 w 310"/>
                  <a:gd name="T5" fmla="*/ 0 h 58"/>
                  <a:gd name="T6" fmla="*/ 309 w 310"/>
                  <a:gd name="T7" fmla="*/ 0 h 58"/>
                  <a:gd name="T8" fmla="*/ 309 w 310"/>
                  <a:gd name="T9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58">
                    <a:moveTo>
                      <a:pt x="309" y="57"/>
                    </a:moveTo>
                    <a:lnTo>
                      <a:pt x="0" y="57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57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05" name="Freeform 1001"/>
              <p:cNvSpPr>
                <a:spLocks noChangeArrowheads="1"/>
              </p:cNvSpPr>
              <p:nvPr/>
            </p:nvSpPr>
            <p:spPr bwMode="auto">
              <a:xfrm>
                <a:off x="3594183" y="11092359"/>
                <a:ext cx="62976" cy="340037"/>
              </a:xfrm>
              <a:custGeom>
                <a:avLst/>
                <a:gdLst>
                  <a:gd name="T0" fmla="*/ 9 w 22"/>
                  <a:gd name="T1" fmla="*/ 116 h 117"/>
                  <a:gd name="T2" fmla="*/ 9 w 22"/>
                  <a:gd name="T3" fmla="*/ 116 h 117"/>
                  <a:gd name="T4" fmla="*/ 0 w 22"/>
                  <a:gd name="T5" fmla="*/ 106 h 117"/>
                  <a:gd name="T6" fmla="*/ 0 w 22"/>
                  <a:gd name="T7" fmla="*/ 13 h 117"/>
                  <a:gd name="T8" fmla="*/ 9 w 22"/>
                  <a:gd name="T9" fmla="*/ 0 h 117"/>
                  <a:gd name="T10" fmla="*/ 21 w 22"/>
                  <a:gd name="T11" fmla="*/ 13 h 117"/>
                  <a:gd name="T12" fmla="*/ 21 w 22"/>
                  <a:gd name="T13" fmla="*/ 106 h 117"/>
                  <a:gd name="T14" fmla="*/ 9 w 22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7">
                    <a:moveTo>
                      <a:pt x="9" y="116"/>
                    </a:moveTo>
                    <a:lnTo>
                      <a:pt x="9" y="116"/>
                    </a:lnTo>
                    <a:cubicBezTo>
                      <a:pt x="3" y="116"/>
                      <a:pt x="0" y="113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7"/>
                      <a:pt x="3" y="0"/>
                      <a:pt x="9" y="0"/>
                    </a:cubicBezTo>
                    <a:cubicBezTo>
                      <a:pt x="15" y="0"/>
                      <a:pt x="21" y="7"/>
                      <a:pt x="21" y="13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13"/>
                      <a:pt x="15" y="116"/>
                      <a:pt x="9" y="116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06" name="Freeform 1002"/>
              <p:cNvSpPr>
                <a:spLocks noChangeArrowheads="1"/>
              </p:cNvSpPr>
              <p:nvPr/>
            </p:nvSpPr>
            <p:spPr bwMode="auto">
              <a:xfrm>
                <a:off x="3720133" y="11092359"/>
                <a:ext cx="62976" cy="340037"/>
              </a:xfrm>
              <a:custGeom>
                <a:avLst/>
                <a:gdLst>
                  <a:gd name="T0" fmla="*/ 12 w 22"/>
                  <a:gd name="T1" fmla="*/ 116 h 117"/>
                  <a:gd name="T2" fmla="*/ 12 w 22"/>
                  <a:gd name="T3" fmla="*/ 116 h 117"/>
                  <a:gd name="T4" fmla="*/ 0 w 22"/>
                  <a:gd name="T5" fmla="*/ 106 h 117"/>
                  <a:gd name="T6" fmla="*/ 0 w 22"/>
                  <a:gd name="T7" fmla="*/ 13 h 117"/>
                  <a:gd name="T8" fmla="*/ 12 w 22"/>
                  <a:gd name="T9" fmla="*/ 0 h 117"/>
                  <a:gd name="T10" fmla="*/ 21 w 22"/>
                  <a:gd name="T11" fmla="*/ 13 h 117"/>
                  <a:gd name="T12" fmla="*/ 21 w 22"/>
                  <a:gd name="T13" fmla="*/ 106 h 117"/>
                  <a:gd name="T14" fmla="*/ 12 w 22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7">
                    <a:moveTo>
                      <a:pt x="12" y="116"/>
                    </a:moveTo>
                    <a:lnTo>
                      <a:pt x="12" y="116"/>
                    </a:lnTo>
                    <a:cubicBezTo>
                      <a:pt x="6" y="116"/>
                      <a:pt x="0" y="113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7"/>
                      <a:pt x="6" y="0"/>
                      <a:pt x="12" y="0"/>
                    </a:cubicBezTo>
                    <a:cubicBezTo>
                      <a:pt x="18" y="0"/>
                      <a:pt x="21" y="7"/>
                      <a:pt x="21" y="13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13"/>
                      <a:pt x="18" y="116"/>
                      <a:pt x="12" y="116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07" name="Freeform 1003"/>
              <p:cNvSpPr>
                <a:spLocks noChangeArrowheads="1"/>
              </p:cNvSpPr>
              <p:nvPr/>
            </p:nvSpPr>
            <p:spPr bwMode="auto">
              <a:xfrm>
                <a:off x="3858683" y="11092359"/>
                <a:ext cx="75568" cy="340037"/>
              </a:xfrm>
              <a:custGeom>
                <a:avLst/>
                <a:gdLst>
                  <a:gd name="T0" fmla="*/ 12 w 25"/>
                  <a:gd name="T1" fmla="*/ 116 h 117"/>
                  <a:gd name="T2" fmla="*/ 12 w 25"/>
                  <a:gd name="T3" fmla="*/ 116 h 117"/>
                  <a:gd name="T4" fmla="*/ 0 w 25"/>
                  <a:gd name="T5" fmla="*/ 106 h 117"/>
                  <a:gd name="T6" fmla="*/ 0 w 25"/>
                  <a:gd name="T7" fmla="*/ 13 h 117"/>
                  <a:gd name="T8" fmla="*/ 12 w 25"/>
                  <a:gd name="T9" fmla="*/ 0 h 117"/>
                  <a:gd name="T10" fmla="*/ 24 w 25"/>
                  <a:gd name="T11" fmla="*/ 13 h 117"/>
                  <a:gd name="T12" fmla="*/ 24 w 25"/>
                  <a:gd name="T13" fmla="*/ 106 h 117"/>
                  <a:gd name="T14" fmla="*/ 12 w 25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17">
                    <a:moveTo>
                      <a:pt x="12" y="116"/>
                    </a:moveTo>
                    <a:lnTo>
                      <a:pt x="12" y="116"/>
                    </a:lnTo>
                    <a:cubicBezTo>
                      <a:pt x="6" y="116"/>
                      <a:pt x="0" y="113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7"/>
                      <a:pt x="6" y="0"/>
                      <a:pt x="12" y="0"/>
                    </a:cubicBezTo>
                    <a:cubicBezTo>
                      <a:pt x="18" y="0"/>
                      <a:pt x="24" y="7"/>
                      <a:pt x="24" y="13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13"/>
                      <a:pt x="18" y="116"/>
                      <a:pt x="12" y="116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08" name="Freeform 1004"/>
              <p:cNvSpPr>
                <a:spLocks noChangeArrowheads="1"/>
              </p:cNvSpPr>
              <p:nvPr/>
            </p:nvSpPr>
            <p:spPr bwMode="auto">
              <a:xfrm>
                <a:off x="5143348" y="11092359"/>
                <a:ext cx="62970" cy="340037"/>
              </a:xfrm>
              <a:custGeom>
                <a:avLst/>
                <a:gdLst>
                  <a:gd name="T0" fmla="*/ 10 w 23"/>
                  <a:gd name="T1" fmla="*/ 116 h 117"/>
                  <a:gd name="T2" fmla="*/ 10 w 23"/>
                  <a:gd name="T3" fmla="*/ 116 h 117"/>
                  <a:gd name="T4" fmla="*/ 0 w 23"/>
                  <a:gd name="T5" fmla="*/ 106 h 117"/>
                  <a:gd name="T6" fmla="*/ 0 w 23"/>
                  <a:gd name="T7" fmla="*/ 13 h 117"/>
                  <a:gd name="T8" fmla="*/ 10 w 23"/>
                  <a:gd name="T9" fmla="*/ 0 h 117"/>
                  <a:gd name="T10" fmla="*/ 22 w 23"/>
                  <a:gd name="T11" fmla="*/ 13 h 117"/>
                  <a:gd name="T12" fmla="*/ 22 w 23"/>
                  <a:gd name="T13" fmla="*/ 106 h 117"/>
                  <a:gd name="T14" fmla="*/ 10 w 23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7">
                    <a:moveTo>
                      <a:pt x="10" y="116"/>
                    </a:moveTo>
                    <a:lnTo>
                      <a:pt x="10" y="116"/>
                    </a:lnTo>
                    <a:cubicBezTo>
                      <a:pt x="4" y="116"/>
                      <a:pt x="0" y="113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7"/>
                      <a:pt x="4" y="0"/>
                      <a:pt x="10" y="0"/>
                    </a:cubicBezTo>
                    <a:cubicBezTo>
                      <a:pt x="16" y="0"/>
                      <a:pt x="22" y="7"/>
                      <a:pt x="22" y="13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2" y="113"/>
                      <a:pt x="16" y="116"/>
                      <a:pt x="10" y="116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09" name="Freeform 1005"/>
              <p:cNvSpPr>
                <a:spLocks noChangeArrowheads="1"/>
              </p:cNvSpPr>
              <p:nvPr/>
            </p:nvSpPr>
            <p:spPr bwMode="auto">
              <a:xfrm>
                <a:off x="5269298" y="11092359"/>
                <a:ext cx="62970" cy="340037"/>
              </a:xfrm>
              <a:custGeom>
                <a:avLst/>
                <a:gdLst>
                  <a:gd name="T0" fmla="*/ 12 w 22"/>
                  <a:gd name="T1" fmla="*/ 116 h 117"/>
                  <a:gd name="T2" fmla="*/ 12 w 22"/>
                  <a:gd name="T3" fmla="*/ 116 h 117"/>
                  <a:gd name="T4" fmla="*/ 0 w 22"/>
                  <a:gd name="T5" fmla="*/ 106 h 117"/>
                  <a:gd name="T6" fmla="*/ 0 w 22"/>
                  <a:gd name="T7" fmla="*/ 13 h 117"/>
                  <a:gd name="T8" fmla="*/ 12 w 22"/>
                  <a:gd name="T9" fmla="*/ 0 h 117"/>
                  <a:gd name="T10" fmla="*/ 21 w 22"/>
                  <a:gd name="T11" fmla="*/ 13 h 117"/>
                  <a:gd name="T12" fmla="*/ 21 w 22"/>
                  <a:gd name="T13" fmla="*/ 106 h 117"/>
                  <a:gd name="T14" fmla="*/ 12 w 22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7">
                    <a:moveTo>
                      <a:pt x="12" y="116"/>
                    </a:moveTo>
                    <a:lnTo>
                      <a:pt x="12" y="116"/>
                    </a:lnTo>
                    <a:cubicBezTo>
                      <a:pt x="6" y="116"/>
                      <a:pt x="0" y="113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7"/>
                      <a:pt x="6" y="0"/>
                      <a:pt x="12" y="0"/>
                    </a:cubicBezTo>
                    <a:cubicBezTo>
                      <a:pt x="18" y="0"/>
                      <a:pt x="21" y="7"/>
                      <a:pt x="21" y="13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13"/>
                      <a:pt x="18" y="116"/>
                      <a:pt x="12" y="116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10" name="Freeform 1006"/>
              <p:cNvSpPr>
                <a:spLocks noChangeArrowheads="1"/>
              </p:cNvSpPr>
              <p:nvPr/>
            </p:nvSpPr>
            <p:spPr bwMode="auto">
              <a:xfrm>
                <a:off x="5395245" y="11092359"/>
                <a:ext cx="75568" cy="340037"/>
              </a:xfrm>
              <a:custGeom>
                <a:avLst/>
                <a:gdLst>
                  <a:gd name="T0" fmla="*/ 13 w 26"/>
                  <a:gd name="T1" fmla="*/ 116 h 117"/>
                  <a:gd name="T2" fmla="*/ 13 w 26"/>
                  <a:gd name="T3" fmla="*/ 116 h 117"/>
                  <a:gd name="T4" fmla="*/ 0 w 26"/>
                  <a:gd name="T5" fmla="*/ 106 h 117"/>
                  <a:gd name="T6" fmla="*/ 0 w 26"/>
                  <a:gd name="T7" fmla="*/ 13 h 117"/>
                  <a:gd name="T8" fmla="*/ 13 w 26"/>
                  <a:gd name="T9" fmla="*/ 0 h 117"/>
                  <a:gd name="T10" fmla="*/ 25 w 26"/>
                  <a:gd name="T11" fmla="*/ 13 h 117"/>
                  <a:gd name="T12" fmla="*/ 25 w 26"/>
                  <a:gd name="T13" fmla="*/ 106 h 117"/>
                  <a:gd name="T14" fmla="*/ 13 w 26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7">
                    <a:moveTo>
                      <a:pt x="13" y="116"/>
                    </a:moveTo>
                    <a:lnTo>
                      <a:pt x="13" y="116"/>
                    </a:lnTo>
                    <a:cubicBezTo>
                      <a:pt x="7" y="116"/>
                      <a:pt x="0" y="113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7"/>
                      <a:pt x="7" y="0"/>
                      <a:pt x="13" y="0"/>
                    </a:cubicBezTo>
                    <a:cubicBezTo>
                      <a:pt x="19" y="0"/>
                      <a:pt x="25" y="7"/>
                      <a:pt x="25" y="13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13"/>
                      <a:pt x="19" y="116"/>
                      <a:pt x="13" y="116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11" name="Freeform 1007"/>
              <p:cNvSpPr>
                <a:spLocks noChangeArrowheads="1"/>
              </p:cNvSpPr>
              <p:nvPr/>
            </p:nvSpPr>
            <p:spPr bwMode="auto">
              <a:xfrm>
                <a:off x="3506025" y="11520561"/>
                <a:ext cx="2065544" cy="491170"/>
              </a:xfrm>
              <a:custGeom>
                <a:avLst/>
                <a:gdLst>
                  <a:gd name="T0" fmla="*/ 723 w 724"/>
                  <a:gd name="T1" fmla="*/ 172 h 173"/>
                  <a:gd name="T2" fmla="*/ 0 w 724"/>
                  <a:gd name="T3" fmla="*/ 172 h 173"/>
                  <a:gd name="T4" fmla="*/ 0 w 724"/>
                  <a:gd name="T5" fmla="*/ 0 h 173"/>
                  <a:gd name="T6" fmla="*/ 723 w 724"/>
                  <a:gd name="T7" fmla="*/ 0 h 173"/>
                  <a:gd name="T8" fmla="*/ 723 w 72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173">
                    <a:moveTo>
                      <a:pt x="723" y="172"/>
                    </a:moveTo>
                    <a:lnTo>
                      <a:pt x="0" y="172"/>
                    </a:lnTo>
                    <a:lnTo>
                      <a:pt x="0" y="0"/>
                    </a:lnTo>
                    <a:lnTo>
                      <a:pt x="723" y="0"/>
                    </a:lnTo>
                    <a:lnTo>
                      <a:pt x="723" y="172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13" name="Freeform 1009"/>
              <p:cNvSpPr>
                <a:spLocks noChangeArrowheads="1"/>
              </p:cNvSpPr>
              <p:nvPr/>
            </p:nvSpPr>
            <p:spPr bwMode="auto">
              <a:xfrm>
                <a:off x="4085388" y="11684281"/>
                <a:ext cx="881634" cy="163729"/>
              </a:xfrm>
              <a:custGeom>
                <a:avLst/>
                <a:gdLst>
                  <a:gd name="T0" fmla="*/ 309 w 310"/>
                  <a:gd name="T1" fmla="*/ 55 h 56"/>
                  <a:gd name="T2" fmla="*/ 0 w 310"/>
                  <a:gd name="T3" fmla="*/ 55 h 56"/>
                  <a:gd name="T4" fmla="*/ 0 w 310"/>
                  <a:gd name="T5" fmla="*/ 0 h 56"/>
                  <a:gd name="T6" fmla="*/ 309 w 310"/>
                  <a:gd name="T7" fmla="*/ 0 h 56"/>
                  <a:gd name="T8" fmla="*/ 309 w 310"/>
                  <a:gd name="T9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56">
                    <a:moveTo>
                      <a:pt x="309" y="55"/>
                    </a:moveTo>
                    <a:lnTo>
                      <a:pt x="0" y="55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55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15" name="Freeform 1011"/>
              <p:cNvSpPr>
                <a:spLocks noChangeArrowheads="1"/>
              </p:cNvSpPr>
              <p:nvPr/>
            </p:nvSpPr>
            <p:spPr bwMode="auto">
              <a:xfrm>
                <a:off x="3594183" y="11596129"/>
                <a:ext cx="62976" cy="327449"/>
              </a:xfrm>
              <a:custGeom>
                <a:avLst/>
                <a:gdLst>
                  <a:gd name="T0" fmla="*/ 9 w 22"/>
                  <a:gd name="T1" fmla="*/ 115 h 116"/>
                  <a:gd name="T2" fmla="*/ 9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9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9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9" y="115"/>
                    </a:moveTo>
                    <a:lnTo>
                      <a:pt x="9" y="115"/>
                    </a:lnTo>
                    <a:cubicBezTo>
                      <a:pt x="3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3"/>
                      <a:pt x="3" y="0"/>
                      <a:pt x="9" y="0"/>
                    </a:cubicBezTo>
                    <a:cubicBezTo>
                      <a:pt x="15" y="0"/>
                      <a:pt x="21" y="3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5" y="115"/>
                      <a:pt x="9" y="11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16" name="Freeform 1012"/>
              <p:cNvSpPr>
                <a:spLocks noChangeArrowheads="1"/>
              </p:cNvSpPr>
              <p:nvPr/>
            </p:nvSpPr>
            <p:spPr bwMode="auto">
              <a:xfrm>
                <a:off x="3720133" y="11596129"/>
                <a:ext cx="62976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12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3"/>
                      <a:pt x="6" y="0"/>
                      <a:pt x="12" y="0"/>
                    </a:cubicBezTo>
                    <a:cubicBezTo>
                      <a:pt x="18" y="0"/>
                      <a:pt x="21" y="3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17" name="Freeform 1013"/>
              <p:cNvSpPr>
                <a:spLocks noChangeArrowheads="1"/>
              </p:cNvSpPr>
              <p:nvPr/>
            </p:nvSpPr>
            <p:spPr bwMode="auto">
              <a:xfrm>
                <a:off x="3858683" y="11596129"/>
                <a:ext cx="75568" cy="327449"/>
              </a:xfrm>
              <a:custGeom>
                <a:avLst/>
                <a:gdLst>
                  <a:gd name="T0" fmla="*/ 12 w 25"/>
                  <a:gd name="T1" fmla="*/ 115 h 116"/>
                  <a:gd name="T2" fmla="*/ 12 w 25"/>
                  <a:gd name="T3" fmla="*/ 115 h 116"/>
                  <a:gd name="T4" fmla="*/ 0 w 25"/>
                  <a:gd name="T5" fmla="*/ 103 h 116"/>
                  <a:gd name="T6" fmla="*/ 0 w 25"/>
                  <a:gd name="T7" fmla="*/ 12 h 116"/>
                  <a:gd name="T8" fmla="*/ 12 w 25"/>
                  <a:gd name="T9" fmla="*/ 0 h 116"/>
                  <a:gd name="T10" fmla="*/ 24 w 25"/>
                  <a:gd name="T11" fmla="*/ 12 h 116"/>
                  <a:gd name="T12" fmla="*/ 24 w 25"/>
                  <a:gd name="T13" fmla="*/ 103 h 116"/>
                  <a:gd name="T14" fmla="*/ 12 w 25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3"/>
                      <a:pt x="6" y="0"/>
                      <a:pt x="12" y="0"/>
                    </a:cubicBezTo>
                    <a:cubicBezTo>
                      <a:pt x="18" y="0"/>
                      <a:pt x="24" y="3"/>
                      <a:pt x="24" y="12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09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18" name="Freeform 1014"/>
              <p:cNvSpPr>
                <a:spLocks noChangeArrowheads="1"/>
              </p:cNvSpPr>
              <p:nvPr/>
            </p:nvSpPr>
            <p:spPr bwMode="auto">
              <a:xfrm>
                <a:off x="5143348" y="11596129"/>
                <a:ext cx="62970" cy="327449"/>
              </a:xfrm>
              <a:custGeom>
                <a:avLst/>
                <a:gdLst>
                  <a:gd name="T0" fmla="*/ 10 w 23"/>
                  <a:gd name="T1" fmla="*/ 115 h 116"/>
                  <a:gd name="T2" fmla="*/ 10 w 23"/>
                  <a:gd name="T3" fmla="*/ 115 h 116"/>
                  <a:gd name="T4" fmla="*/ 0 w 23"/>
                  <a:gd name="T5" fmla="*/ 103 h 116"/>
                  <a:gd name="T6" fmla="*/ 0 w 23"/>
                  <a:gd name="T7" fmla="*/ 12 h 116"/>
                  <a:gd name="T8" fmla="*/ 10 w 23"/>
                  <a:gd name="T9" fmla="*/ 0 h 116"/>
                  <a:gd name="T10" fmla="*/ 22 w 23"/>
                  <a:gd name="T11" fmla="*/ 12 h 116"/>
                  <a:gd name="T12" fmla="*/ 22 w 23"/>
                  <a:gd name="T13" fmla="*/ 103 h 116"/>
                  <a:gd name="T14" fmla="*/ 10 w 23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115"/>
                    </a:moveTo>
                    <a:lnTo>
                      <a:pt x="10" y="115"/>
                    </a:lnTo>
                    <a:cubicBezTo>
                      <a:pt x="4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3"/>
                      <a:pt x="4" y="0"/>
                      <a:pt x="10" y="0"/>
                    </a:cubicBezTo>
                    <a:cubicBezTo>
                      <a:pt x="16" y="0"/>
                      <a:pt x="22" y="3"/>
                      <a:pt x="22" y="12"/>
                    </a:cubicBezTo>
                    <a:cubicBezTo>
                      <a:pt x="22" y="103"/>
                      <a:pt x="22" y="103"/>
                      <a:pt x="22" y="103"/>
                    </a:cubicBezTo>
                    <a:cubicBezTo>
                      <a:pt x="22" y="109"/>
                      <a:pt x="16" y="115"/>
                      <a:pt x="10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19" name="Freeform 1015"/>
              <p:cNvSpPr>
                <a:spLocks noChangeArrowheads="1"/>
              </p:cNvSpPr>
              <p:nvPr/>
            </p:nvSpPr>
            <p:spPr bwMode="auto">
              <a:xfrm>
                <a:off x="5269298" y="11596129"/>
                <a:ext cx="62970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12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3"/>
                      <a:pt x="6" y="0"/>
                      <a:pt x="12" y="0"/>
                    </a:cubicBezTo>
                    <a:cubicBezTo>
                      <a:pt x="18" y="0"/>
                      <a:pt x="21" y="3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8" y="115"/>
                      <a:pt x="12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20" name="Freeform 1016"/>
              <p:cNvSpPr>
                <a:spLocks noChangeArrowheads="1"/>
              </p:cNvSpPr>
              <p:nvPr/>
            </p:nvSpPr>
            <p:spPr bwMode="auto">
              <a:xfrm>
                <a:off x="5395245" y="11596129"/>
                <a:ext cx="75568" cy="327449"/>
              </a:xfrm>
              <a:custGeom>
                <a:avLst/>
                <a:gdLst>
                  <a:gd name="T0" fmla="*/ 13 w 26"/>
                  <a:gd name="T1" fmla="*/ 115 h 116"/>
                  <a:gd name="T2" fmla="*/ 13 w 26"/>
                  <a:gd name="T3" fmla="*/ 115 h 116"/>
                  <a:gd name="T4" fmla="*/ 0 w 26"/>
                  <a:gd name="T5" fmla="*/ 103 h 116"/>
                  <a:gd name="T6" fmla="*/ 0 w 26"/>
                  <a:gd name="T7" fmla="*/ 12 h 116"/>
                  <a:gd name="T8" fmla="*/ 13 w 26"/>
                  <a:gd name="T9" fmla="*/ 0 h 116"/>
                  <a:gd name="T10" fmla="*/ 25 w 26"/>
                  <a:gd name="T11" fmla="*/ 12 h 116"/>
                  <a:gd name="T12" fmla="*/ 25 w 26"/>
                  <a:gd name="T13" fmla="*/ 103 h 116"/>
                  <a:gd name="T14" fmla="*/ 13 w 26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115"/>
                    </a:moveTo>
                    <a:lnTo>
                      <a:pt x="13" y="115"/>
                    </a:lnTo>
                    <a:cubicBezTo>
                      <a:pt x="7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3"/>
                      <a:pt x="7" y="0"/>
                      <a:pt x="13" y="0"/>
                    </a:cubicBezTo>
                    <a:cubicBezTo>
                      <a:pt x="19" y="0"/>
                      <a:pt x="25" y="3"/>
                      <a:pt x="25" y="12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5" y="109"/>
                      <a:pt x="19" y="115"/>
                      <a:pt x="13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21" name="Freeform 1017"/>
              <p:cNvSpPr>
                <a:spLocks noChangeArrowheads="1"/>
              </p:cNvSpPr>
              <p:nvPr/>
            </p:nvSpPr>
            <p:spPr bwMode="auto">
              <a:xfrm>
                <a:off x="3506025" y="12011731"/>
                <a:ext cx="2065544" cy="503767"/>
              </a:xfrm>
              <a:custGeom>
                <a:avLst/>
                <a:gdLst>
                  <a:gd name="T0" fmla="*/ 723 w 724"/>
                  <a:gd name="T1" fmla="*/ 176 h 177"/>
                  <a:gd name="T2" fmla="*/ 0 w 724"/>
                  <a:gd name="T3" fmla="*/ 176 h 177"/>
                  <a:gd name="T4" fmla="*/ 0 w 724"/>
                  <a:gd name="T5" fmla="*/ 0 h 177"/>
                  <a:gd name="T6" fmla="*/ 723 w 724"/>
                  <a:gd name="T7" fmla="*/ 0 h 177"/>
                  <a:gd name="T8" fmla="*/ 723 w 724"/>
                  <a:gd name="T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177">
                    <a:moveTo>
                      <a:pt x="723" y="176"/>
                    </a:moveTo>
                    <a:lnTo>
                      <a:pt x="0" y="176"/>
                    </a:lnTo>
                    <a:lnTo>
                      <a:pt x="0" y="0"/>
                    </a:lnTo>
                    <a:lnTo>
                      <a:pt x="723" y="0"/>
                    </a:lnTo>
                    <a:lnTo>
                      <a:pt x="723" y="176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23" name="Freeform 1019"/>
              <p:cNvSpPr>
                <a:spLocks noChangeArrowheads="1"/>
              </p:cNvSpPr>
              <p:nvPr/>
            </p:nvSpPr>
            <p:spPr bwMode="auto">
              <a:xfrm>
                <a:off x="4085388" y="12175463"/>
                <a:ext cx="881634" cy="163720"/>
              </a:xfrm>
              <a:custGeom>
                <a:avLst/>
                <a:gdLst>
                  <a:gd name="T0" fmla="*/ 309 w 310"/>
                  <a:gd name="T1" fmla="*/ 55 h 56"/>
                  <a:gd name="T2" fmla="*/ 0 w 310"/>
                  <a:gd name="T3" fmla="*/ 55 h 56"/>
                  <a:gd name="T4" fmla="*/ 0 w 310"/>
                  <a:gd name="T5" fmla="*/ 0 h 56"/>
                  <a:gd name="T6" fmla="*/ 309 w 310"/>
                  <a:gd name="T7" fmla="*/ 0 h 56"/>
                  <a:gd name="T8" fmla="*/ 309 w 310"/>
                  <a:gd name="T9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56">
                    <a:moveTo>
                      <a:pt x="309" y="55"/>
                    </a:moveTo>
                    <a:lnTo>
                      <a:pt x="0" y="55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55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25" name="Freeform 1021"/>
              <p:cNvSpPr>
                <a:spLocks noChangeArrowheads="1"/>
              </p:cNvSpPr>
              <p:nvPr/>
            </p:nvSpPr>
            <p:spPr bwMode="auto">
              <a:xfrm>
                <a:off x="3594183" y="12099895"/>
                <a:ext cx="62976" cy="327449"/>
              </a:xfrm>
              <a:custGeom>
                <a:avLst/>
                <a:gdLst>
                  <a:gd name="T0" fmla="*/ 9 w 22"/>
                  <a:gd name="T1" fmla="*/ 115 h 116"/>
                  <a:gd name="T2" fmla="*/ 9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9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9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9" y="115"/>
                    </a:moveTo>
                    <a:lnTo>
                      <a:pt x="9" y="115"/>
                    </a:lnTo>
                    <a:cubicBezTo>
                      <a:pt x="3" y="115"/>
                      <a:pt x="0" y="112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3" y="0"/>
                      <a:pt x="9" y="0"/>
                    </a:cubicBezTo>
                    <a:cubicBezTo>
                      <a:pt x="15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12"/>
                      <a:pt x="15" y="115"/>
                      <a:pt x="9" y="11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26" name="Freeform 1022"/>
              <p:cNvSpPr>
                <a:spLocks noChangeArrowheads="1"/>
              </p:cNvSpPr>
              <p:nvPr/>
            </p:nvSpPr>
            <p:spPr bwMode="auto">
              <a:xfrm>
                <a:off x="3720133" y="12099895"/>
                <a:ext cx="62976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12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12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12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27" name="Freeform 1023"/>
              <p:cNvSpPr>
                <a:spLocks noChangeArrowheads="1"/>
              </p:cNvSpPr>
              <p:nvPr/>
            </p:nvSpPr>
            <p:spPr bwMode="auto">
              <a:xfrm>
                <a:off x="3858683" y="12099895"/>
                <a:ext cx="75568" cy="327449"/>
              </a:xfrm>
              <a:custGeom>
                <a:avLst/>
                <a:gdLst>
                  <a:gd name="T0" fmla="*/ 12 w 25"/>
                  <a:gd name="T1" fmla="*/ 115 h 116"/>
                  <a:gd name="T2" fmla="*/ 12 w 25"/>
                  <a:gd name="T3" fmla="*/ 115 h 116"/>
                  <a:gd name="T4" fmla="*/ 0 w 25"/>
                  <a:gd name="T5" fmla="*/ 103 h 116"/>
                  <a:gd name="T6" fmla="*/ 0 w 25"/>
                  <a:gd name="T7" fmla="*/ 12 h 116"/>
                  <a:gd name="T8" fmla="*/ 12 w 25"/>
                  <a:gd name="T9" fmla="*/ 0 h 116"/>
                  <a:gd name="T10" fmla="*/ 24 w 25"/>
                  <a:gd name="T11" fmla="*/ 12 h 116"/>
                  <a:gd name="T12" fmla="*/ 24 w 25"/>
                  <a:gd name="T13" fmla="*/ 103 h 116"/>
                  <a:gd name="T14" fmla="*/ 12 w 25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12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4" y="6"/>
                      <a:pt x="24" y="12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12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28" name="Freeform 1024"/>
              <p:cNvSpPr>
                <a:spLocks noChangeArrowheads="1"/>
              </p:cNvSpPr>
              <p:nvPr/>
            </p:nvSpPr>
            <p:spPr bwMode="auto">
              <a:xfrm>
                <a:off x="5143348" y="12099895"/>
                <a:ext cx="62970" cy="327449"/>
              </a:xfrm>
              <a:custGeom>
                <a:avLst/>
                <a:gdLst>
                  <a:gd name="T0" fmla="*/ 10 w 23"/>
                  <a:gd name="T1" fmla="*/ 115 h 116"/>
                  <a:gd name="T2" fmla="*/ 10 w 23"/>
                  <a:gd name="T3" fmla="*/ 115 h 116"/>
                  <a:gd name="T4" fmla="*/ 0 w 23"/>
                  <a:gd name="T5" fmla="*/ 103 h 116"/>
                  <a:gd name="T6" fmla="*/ 0 w 23"/>
                  <a:gd name="T7" fmla="*/ 12 h 116"/>
                  <a:gd name="T8" fmla="*/ 10 w 23"/>
                  <a:gd name="T9" fmla="*/ 0 h 116"/>
                  <a:gd name="T10" fmla="*/ 22 w 23"/>
                  <a:gd name="T11" fmla="*/ 12 h 116"/>
                  <a:gd name="T12" fmla="*/ 22 w 23"/>
                  <a:gd name="T13" fmla="*/ 103 h 116"/>
                  <a:gd name="T14" fmla="*/ 10 w 23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115"/>
                    </a:moveTo>
                    <a:lnTo>
                      <a:pt x="10" y="115"/>
                    </a:lnTo>
                    <a:cubicBezTo>
                      <a:pt x="4" y="115"/>
                      <a:pt x="0" y="112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4" y="0"/>
                      <a:pt x="10" y="0"/>
                    </a:cubicBezTo>
                    <a:cubicBezTo>
                      <a:pt x="16" y="0"/>
                      <a:pt x="22" y="6"/>
                      <a:pt x="22" y="12"/>
                    </a:cubicBezTo>
                    <a:cubicBezTo>
                      <a:pt x="22" y="103"/>
                      <a:pt x="22" y="103"/>
                      <a:pt x="22" y="103"/>
                    </a:cubicBezTo>
                    <a:cubicBezTo>
                      <a:pt x="22" y="112"/>
                      <a:pt x="16" y="115"/>
                      <a:pt x="10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29" name="Freeform 1025"/>
              <p:cNvSpPr>
                <a:spLocks noChangeArrowheads="1"/>
              </p:cNvSpPr>
              <p:nvPr/>
            </p:nvSpPr>
            <p:spPr bwMode="auto">
              <a:xfrm>
                <a:off x="5269298" y="12099895"/>
                <a:ext cx="62970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12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12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12"/>
                      <a:pt x="18" y="115"/>
                      <a:pt x="12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30" name="Freeform 1026"/>
              <p:cNvSpPr>
                <a:spLocks noChangeArrowheads="1"/>
              </p:cNvSpPr>
              <p:nvPr/>
            </p:nvSpPr>
            <p:spPr bwMode="auto">
              <a:xfrm>
                <a:off x="5395245" y="12099895"/>
                <a:ext cx="75568" cy="327449"/>
              </a:xfrm>
              <a:custGeom>
                <a:avLst/>
                <a:gdLst>
                  <a:gd name="T0" fmla="*/ 13 w 26"/>
                  <a:gd name="T1" fmla="*/ 115 h 116"/>
                  <a:gd name="T2" fmla="*/ 13 w 26"/>
                  <a:gd name="T3" fmla="*/ 115 h 116"/>
                  <a:gd name="T4" fmla="*/ 0 w 26"/>
                  <a:gd name="T5" fmla="*/ 103 h 116"/>
                  <a:gd name="T6" fmla="*/ 0 w 26"/>
                  <a:gd name="T7" fmla="*/ 12 h 116"/>
                  <a:gd name="T8" fmla="*/ 13 w 26"/>
                  <a:gd name="T9" fmla="*/ 0 h 116"/>
                  <a:gd name="T10" fmla="*/ 25 w 26"/>
                  <a:gd name="T11" fmla="*/ 12 h 116"/>
                  <a:gd name="T12" fmla="*/ 25 w 26"/>
                  <a:gd name="T13" fmla="*/ 103 h 116"/>
                  <a:gd name="T14" fmla="*/ 13 w 26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115"/>
                    </a:moveTo>
                    <a:lnTo>
                      <a:pt x="13" y="115"/>
                    </a:lnTo>
                    <a:cubicBezTo>
                      <a:pt x="7" y="115"/>
                      <a:pt x="0" y="112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7" y="0"/>
                      <a:pt x="13" y="0"/>
                    </a:cubicBezTo>
                    <a:cubicBezTo>
                      <a:pt x="19" y="0"/>
                      <a:pt x="25" y="6"/>
                      <a:pt x="25" y="12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5" y="112"/>
                      <a:pt x="19" y="115"/>
                      <a:pt x="13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31" name="Freeform 1027"/>
              <p:cNvSpPr>
                <a:spLocks noChangeArrowheads="1"/>
              </p:cNvSpPr>
              <p:nvPr/>
            </p:nvSpPr>
            <p:spPr bwMode="auto">
              <a:xfrm>
                <a:off x="3506025" y="12515500"/>
                <a:ext cx="2065544" cy="491175"/>
              </a:xfrm>
              <a:custGeom>
                <a:avLst/>
                <a:gdLst>
                  <a:gd name="T0" fmla="*/ 723 w 724"/>
                  <a:gd name="T1" fmla="*/ 173 h 174"/>
                  <a:gd name="T2" fmla="*/ 0 w 724"/>
                  <a:gd name="T3" fmla="*/ 173 h 174"/>
                  <a:gd name="T4" fmla="*/ 0 w 724"/>
                  <a:gd name="T5" fmla="*/ 0 h 174"/>
                  <a:gd name="T6" fmla="*/ 723 w 724"/>
                  <a:gd name="T7" fmla="*/ 0 h 174"/>
                  <a:gd name="T8" fmla="*/ 723 w 724"/>
                  <a:gd name="T9" fmla="*/ 17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174">
                    <a:moveTo>
                      <a:pt x="723" y="173"/>
                    </a:moveTo>
                    <a:lnTo>
                      <a:pt x="0" y="173"/>
                    </a:lnTo>
                    <a:lnTo>
                      <a:pt x="0" y="0"/>
                    </a:lnTo>
                    <a:lnTo>
                      <a:pt x="723" y="0"/>
                    </a:lnTo>
                    <a:lnTo>
                      <a:pt x="723" y="173"/>
                    </a:lnTo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33" name="Freeform 1029"/>
              <p:cNvSpPr>
                <a:spLocks noChangeArrowheads="1"/>
              </p:cNvSpPr>
              <p:nvPr/>
            </p:nvSpPr>
            <p:spPr bwMode="auto">
              <a:xfrm>
                <a:off x="4085388" y="12679229"/>
                <a:ext cx="881634" cy="163720"/>
              </a:xfrm>
              <a:custGeom>
                <a:avLst/>
                <a:gdLst>
                  <a:gd name="T0" fmla="*/ 309 w 310"/>
                  <a:gd name="T1" fmla="*/ 57 h 58"/>
                  <a:gd name="T2" fmla="*/ 0 w 310"/>
                  <a:gd name="T3" fmla="*/ 57 h 58"/>
                  <a:gd name="T4" fmla="*/ 0 w 310"/>
                  <a:gd name="T5" fmla="*/ 0 h 58"/>
                  <a:gd name="T6" fmla="*/ 309 w 310"/>
                  <a:gd name="T7" fmla="*/ 0 h 58"/>
                  <a:gd name="T8" fmla="*/ 309 w 310"/>
                  <a:gd name="T9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58">
                    <a:moveTo>
                      <a:pt x="309" y="57"/>
                    </a:moveTo>
                    <a:lnTo>
                      <a:pt x="0" y="57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57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35" name="Freeform 1031"/>
              <p:cNvSpPr>
                <a:spLocks noChangeArrowheads="1"/>
              </p:cNvSpPr>
              <p:nvPr/>
            </p:nvSpPr>
            <p:spPr bwMode="auto">
              <a:xfrm>
                <a:off x="3594183" y="12591065"/>
                <a:ext cx="62976" cy="327449"/>
              </a:xfrm>
              <a:custGeom>
                <a:avLst/>
                <a:gdLst>
                  <a:gd name="T0" fmla="*/ 9 w 22"/>
                  <a:gd name="T1" fmla="*/ 115 h 116"/>
                  <a:gd name="T2" fmla="*/ 9 w 22"/>
                  <a:gd name="T3" fmla="*/ 115 h 116"/>
                  <a:gd name="T4" fmla="*/ 0 w 22"/>
                  <a:gd name="T5" fmla="*/ 103 h 116"/>
                  <a:gd name="T6" fmla="*/ 0 w 22"/>
                  <a:gd name="T7" fmla="*/ 10 h 116"/>
                  <a:gd name="T8" fmla="*/ 9 w 22"/>
                  <a:gd name="T9" fmla="*/ 0 h 116"/>
                  <a:gd name="T10" fmla="*/ 21 w 22"/>
                  <a:gd name="T11" fmla="*/ 10 h 116"/>
                  <a:gd name="T12" fmla="*/ 21 w 22"/>
                  <a:gd name="T13" fmla="*/ 103 h 116"/>
                  <a:gd name="T14" fmla="*/ 9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9" y="115"/>
                    </a:moveTo>
                    <a:lnTo>
                      <a:pt x="9" y="115"/>
                    </a:lnTo>
                    <a:cubicBezTo>
                      <a:pt x="3" y="115"/>
                      <a:pt x="0" y="109"/>
                      <a:pt x="0" y="10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3" y="0"/>
                      <a:pt x="9" y="0"/>
                    </a:cubicBezTo>
                    <a:cubicBezTo>
                      <a:pt x="15" y="0"/>
                      <a:pt x="21" y="4"/>
                      <a:pt x="21" y="10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5" y="115"/>
                      <a:pt x="9" y="11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36" name="Freeform 1032"/>
              <p:cNvSpPr>
                <a:spLocks noChangeArrowheads="1"/>
              </p:cNvSpPr>
              <p:nvPr/>
            </p:nvSpPr>
            <p:spPr bwMode="auto">
              <a:xfrm>
                <a:off x="3720133" y="12591065"/>
                <a:ext cx="62976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0 h 116"/>
                  <a:gd name="T8" fmla="*/ 12 w 22"/>
                  <a:gd name="T9" fmla="*/ 0 h 116"/>
                  <a:gd name="T10" fmla="*/ 21 w 22"/>
                  <a:gd name="T11" fmla="*/ 10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6" y="0"/>
                      <a:pt x="12" y="0"/>
                    </a:cubicBezTo>
                    <a:cubicBezTo>
                      <a:pt x="18" y="0"/>
                      <a:pt x="21" y="4"/>
                      <a:pt x="21" y="10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37" name="Freeform 1033"/>
              <p:cNvSpPr>
                <a:spLocks noChangeArrowheads="1"/>
              </p:cNvSpPr>
              <p:nvPr/>
            </p:nvSpPr>
            <p:spPr bwMode="auto">
              <a:xfrm>
                <a:off x="3858683" y="12591065"/>
                <a:ext cx="75568" cy="327449"/>
              </a:xfrm>
              <a:custGeom>
                <a:avLst/>
                <a:gdLst>
                  <a:gd name="T0" fmla="*/ 12 w 25"/>
                  <a:gd name="T1" fmla="*/ 115 h 116"/>
                  <a:gd name="T2" fmla="*/ 12 w 25"/>
                  <a:gd name="T3" fmla="*/ 115 h 116"/>
                  <a:gd name="T4" fmla="*/ 0 w 25"/>
                  <a:gd name="T5" fmla="*/ 103 h 116"/>
                  <a:gd name="T6" fmla="*/ 0 w 25"/>
                  <a:gd name="T7" fmla="*/ 10 h 116"/>
                  <a:gd name="T8" fmla="*/ 12 w 25"/>
                  <a:gd name="T9" fmla="*/ 0 h 116"/>
                  <a:gd name="T10" fmla="*/ 24 w 25"/>
                  <a:gd name="T11" fmla="*/ 10 h 116"/>
                  <a:gd name="T12" fmla="*/ 24 w 25"/>
                  <a:gd name="T13" fmla="*/ 103 h 116"/>
                  <a:gd name="T14" fmla="*/ 12 w 25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6" y="0"/>
                      <a:pt x="12" y="0"/>
                    </a:cubicBezTo>
                    <a:cubicBezTo>
                      <a:pt x="18" y="0"/>
                      <a:pt x="24" y="4"/>
                      <a:pt x="24" y="10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09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38" name="Freeform 1034"/>
              <p:cNvSpPr>
                <a:spLocks noChangeArrowheads="1"/>
              </p:cNvSpPr>
              <p:nvPr/>
            </p:nvSpPr>
            <p:spPr bwMode="auto">
              <a:xfrm>
                <a:off x="5143348" y="12591065"/>
                <a:ext cx="62970" cy="327449"/>
              </a:xfrm>
              <a:custGeom>
                <a:avLst/>
                <a:gdLst>
                  <a:gd name="T0" fmla="*/ 10 w 23"/>
                  <a:gd name="T1" fmla="*/ 115 h 116"/>
                  <a:gd name="T2" fmla="*/ 10 w 23"/>
                  <a:gd name="T3" fmla="*/ 115 h 116"/>
                  <a:gd name="T4" fmla="*/ 0 w 23"/>
                  <a:gd name="T5" fmla="*/ 103 h 116"/>
                  <a:gd name="T6" fmla="*/ 0 w 23"/>
                  <a:gd name="T7" fmla="*/ 10 h 116"/>
                  <a:gd name="T8" fmla="*/ 10 w 23"/>
                  <a:gd name="T9" fmla="*/ 0 h 116"/>
                  <a:gd name="T10" fmla="*/ 22 w 23"/>
                  <a:gd name="T11" fmla="*/ 10 h 116"/>
                  <a:gd name="T12" fmla="*/ 22 w 23"/>
                  <a:gd name="T13" fmla="*/ 103 h 116"/>
                  <a:gd name="T14" fmla="*/ 10 w 23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115"/>
                    </a:moveTo>
                    <a:lnTo>
                      <a:pt x="10" y="115"/>
                    </a:lnTo>
                    <a:cubicBezTo>
                      <a:pt x="4" y="115"/>
                      <a:pt x="0" y="109"/>
                      <a:pt x="0" y="10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6" y="0"/>
                      <a:pt x="22" y="4"/>
                      <a:pt x="22" y="10"/>
                    </a:cubicBezTo>
                    <a:cubicBezTo>
                      <a:pt x="22" y="103"/>
                      <a:pt x="22" y="103"/>
                      <a:pt x="22" y="103"/>
                    </a:cubicBezTo>
                    <a:cubicBezTo>
                      <a:pt x="22" y="109"/>
                      <a:pt x="16" y="115"/>
                      <a:pt x="10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39" name="Freeform 1035"/>
              <p:cNvSpPr>
                <a:spLocks noChangeArrowheads="1"/>
              </p:cNvSpPr>
              <p:nvPr/>
            </p:nvSpPr>
            <p:spPr bwMode="auto">
              <a:xfrm>
                <a:off x="5269298" y="12591065"/>
                <a:ext cx="62970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0 h 116"/>
                  <a:gd name="T8" fmla="*/ 12 w 22"/>
                  <a:gd name="T9" fmla="*/ 0 h 116"/>
                  <a:gd name="T10" fmla="*/ 21 w 22"/>
                  <a:gd name="T11" fmla="*/ 10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6" y="0"/>
                      <a:pt x="12" y="0"/>
                    </a:cubicBezTo>
                    <a:cubicBezTo>
                      <a:pt x="18" y="0"/>
                      <a:pt x="21" y="4"/>
                      <a:pt x="21" y="10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8" y="115"/>
                      <a:pt x="12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40" name="Freeform 1036"/>
              <p:cNvSpPr>
                <a:spLocks noChangeArrowheads="1"/>
              </p:cNvSpPr>
              <p:nvPr/>
            </p:nvSpPr>
            <p:spPr bwMode="auto">
              <a:xfrm>
                <a:off x="5395245" y="12591065"/>
                <a:ext cx="75568" cy="327449"/>
              </a:xfrm>
              <a:custGeom>
                <a:avLst/>
                <a:gdLst>
                  <a:gd name="T0" fmla="*/ 13 w 26"/>
                  <a:gd name="T1" fmla="*/ 115 h 116"/>
                  <a:gd name="T2" fmla="*/ 13 w 26"/>
                  <a:gd name="T3" fmla="*/ 115 h 116"/>
                  <a:gd name="T4" fmla="*/ 0 w 26"/>
                  <a:gd name="T5" fmla="*/ 103 h 116"/>
                  <a:gd name="T6" fmla="*/ 0 w 26"/>
                  <a:gd name="T7" fmla="*/ 10 h 116"/>
                  <a:gd name="T8" fmla="*/ 13 w 26"/>
                  <a:gd name="T9" fmla="*/ 0 h 116"/>
                  <a:gd name="T10" fmla="*/ 25 w 26"/>
                  <a:gd name="T11" fmla="*/ 10 h 116"/>
                  <a:gd name="T12" fmla="*/ 25 w 26"/>
                  <a:gd name="T13" fmla="*/ 103 h 116"/>
                  <a:gd name="T14" fmla="*/ 13 w 26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115"/>
                    </a:moveTo>
                    <a:lnTo>
                      <a:pt x="13" y="115"/>
                    </a:lnTo>
                    <a:cubicBezTo>
                      <a:pt x="7" y="115"/>
                      <a:pt x="0" y="109"/>
                      <a:pt x="0" y="10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7" y="0"/>
                      <a:pt x="13" y="0"/>
                    </a:cubicBezTo>
                    <a:cubicBezTo>
                      <a:pt x="19" y="0"/>
                      <a:pt x="25" y="4"/>
                      <a:pt x="25" y="10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5" y="109"/>
                      <a:pt x="19" y="115"/>
                      <a:pt x="13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41" name="Freeform 1037"/>
              <p:cNvSpPr>
                <a:spLocks noChangeArrowheads="1"/>
              </p:cNvSpPr>
              <p:nvPr/>
            </p:nvSpPr>
            <p:spPr bwMode="auto">
              <a:xfrm>
                <a:off x="4526202" y="11029386"/>
                <a:ext cx="1045369" cy="12597"/>
              </a:xfrm>
              <a:custGeom>
                <a:avLst/>
                <a:gdLst>
                  <a:gd name="T0" fmla="*/ 363 w 364"/>
                  <a:gd name="T1" fmla="*/ 0 h 1"/>
                  <a:gd name="T2" fmla="*/ 0 w 364"/>
                  <a:gd name="T3" fmla="*/ 0 h 1"/>
                  <a:gd name="T4" fmla="*/ 0 w 364"/>
                  <a:gd name="T5" fmla="*/ 0 h 1"/>
                  <a:gd name="T6" fmla="*/ 363 w 36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4" h="1">
                    <a:moveTo>
                      <a:pt x="36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63" y="0"/>
                    </a:lnTo>
                  </a:path>
                </a:pathLst>
              </a:custGeom>
              <a:solidFill>
                <a:srgbClr val="055E7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42" name="Freeform 1038"/>
              <p:cNvSpPr>
                <a:spLocks noChangeArrowheads="1"/>
              </p:cNvSpPr>
              <p:nvPr/>
            </p:nvSpPr>
            <p:spPr bwMode="auto">
              <a:xfrm>
                <a:off x="4526202" y="11029386"/>
                <a:ext cx="1045369" cy="12597"/>
              </a:xfrm>
              <a:custGeom>
                <a:avLst/>
                <a:gdLst>
                  <a:gd name="T0" fmla="*/ 363 w 364"/>
                  <a:gd name="T1" fmla="*/ 0 h 1"/>
                  <a:gd name="T2" fmla="*/ 0 w 364"/>
                  <a:gd name="T3" fmla="*/ 0 h 1"/>
                  <a:gd name="T4" fmla="*/ 0 w 364"/>
                  <a:gd name="T5" fmla="*/ 0 h 1"/>
                  <a:gd name="T6" fmla="*/ 363 w 36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4" h="1">
                    <a:moveTo>
                      <a:pt x="36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63" y="0"/>
                    </a:lnTo>
                  </a:path>
                </a:pathLst>
              </a:custGeom>
              <a:solidFill>
                <a:srgbClr val="055E7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43" name="Freeform 1039"/>
              <p:cNvSpPr>
                <a:spLocks noChangeArrowheads="1"/>
              </p:cNvSpPr>
              <p:nvPr/>
            </p:nvSpPr>
            <p:spPr bwMode="auto">
              <a:xfrm>
                <a:off x="4526202" y="9530683"/>
                <a:ext cx="1045369" cy="3475990"/>
              </a:xfrm>
              <a:custGeom>
                <a:avLst/>
                <a:gdLst>
                  <a:gd name="T0" fmla="*/ 363 w 364"/>
                  <a:gd name="T1" fmla="*/ 0 h 1218"/>
                  <a:gd name="T2" fmla="*/ 0 w 364"/>
                  <a:gd name="T3" fmla="*/ 0 h 1218"/>
                  <a:gd name="T4" fmla="*/ 363 w 364"/>
                  <a:gd name="T5" fmla="*/ 0 h 1218"/>
                  <a:gd name="T6" fmla="*/ 363 w 364"/>
                  <a:gd name="T7" fmla="*/ 176 h 1218"/>
                  <a:gd name="T8" fmla="*/ 363 w 364"/>
                  <a:gd name="T9" fmla="*/ 348 h 1218"/>
                  <a:gd name="T10" fmla="*/ 363 w 364"/>
                  <a:gd name="T11" fmla="*/ 524 h 1218"/>
                  <a:gd name="T12" fmla="*/ 363 w 364"/>
                  <a:gd name="T13" fmla="*/ 524 h 1218"/>
                  <a:gd name="T14" fmla="*/ 363 w 364"/>
                  <a:gd name="T15" fmla="*/ 696 h 1218"/>
                  <a:gd name="T16" fmla="*/ 363 w 364"/>
                  <a:gd name="T17" fmla="*/ 868 h 1218"/>
                  <a:gd name="T18" fmla="*/ 363 w 364"/>
                  <a:gd name="T19" fmla="*/ 1044 h 1218"/>
                  <a:gd name="T20" fmla="*/ 363 w 364"/>
                  <a:gd name="T21" fmla="*/ 1217 h 1218"/>
                  <a:gd name="T22" fmla="*/ 363 w 364"/>
                  <a:gd name="T23" fmla="*/ 0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4" h="1218">
                    <a:moveTo>
                      <a:pt x="363" y="0"/>
                    </a:moveTo>
                    <a:lnTo>
                      <a:pt x="0" y="0"/>
                    </a:lnTo>
                    <a:lnTo>
                      <a:pt x="363" y="0"/>
                    </a:lnTo>
                    <a:lnTo>
                      <a:pt x="363" y="176"/>
                    </a:lnTo>
                    <a:lnTo>
                      <a:pt x="363" y="348"/>
                    </a:lnTo>
                    <a:lnTo>
                      <a:pt x="363" y="524"/>
                    </a:lnTo>
                    <a:lnTo>
                      <a:pt x="363" y="524"/>
                    </a:lnTo>
                    <a:lnTo>
                      <a:pt x="363" y="696"/>
                    </a:lnTo>
                    <a:lnTo>
                      <a:pt x="363" y="868"/>
                    </a:lnTo>
                    <a:lnTo>
                      <a:pt x="363" y="1044"/>
                    </a:lnTo>
                    <a:lnTo>
                      <a:pt x="363" y="1217"/>
                    </a:lnTo>
                    <a:lnTo>
                      <a:pt x="363" y="0"/>
                    </a:lnTo>
                  </a:path>
                </a:pathLst>
              </a:custGeom>
              <a:solidFill>
                <a:srgbClr val="055E7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44" name="Freeform 1040"/>
              <p:cNvSpPr>
                <a:spLocks noChangeArrowheads="1"/>
              </p:cNvSpPr>
              <p:nvPr/>
            </p:nvSpPr>
            <p:spPr bwMode="auto">
              <a:xfrm>
                <a:off x="4526202" y="9530683"/>
                <a:ext cx="1045369" cy="3475990"/>
              </a:xfrm>
              <a:custGeom>
                <a:avLst/>
                <a:gdLst>
                  <a:gd name="T0" fmla="*/ 363 w 364"/>
                  <a:gd name="T1" fmla="*/ 0 h 1218"/>
                  <a:gd name="T2" fmla="*/ 0 w 364"/>
                  <a:gd name="T3" fmla="*/ 0 h 1218"/>
                  <a:gd name="T4" fmla="*/ 363 w 364"/>
                  <a:gd name="T5" fmla="*/ 0 h 1218"/>
                  <a:gd name="T6" fmla="*/ 363 w 364"/>
                  <a:gd name="T7" fmla="*/ 176 h 1218"/>
                  <a:gd name="T8" fmla="*/ 363 w 364"/>
                  <a:gd name="T9" fmla="*/ 348 h 1218"/>
                  <a:gd name="T10" fmla="*/ 363 w 364"/>
                  <a:gd name="T11" fmla="*/ 524 h 1218"/>
                  <a:gd name="T12" fmla="*/ 363 w 364"/>
                  <a:gd name="T13" fmla="*/ 524 h 1218"/>
                  <a:gd name="T14" fmla="*/ 363 w 364"/>
                  <a:gd name="T15" fmla="*/ 696 h 1218"/>
                  <a:gd name="T16" fmla="*/ 363 w 364"/>
                  <a:gd name="T17" fmla="*/ 868 h 1218"/>
                  <a:gd name="T18" fmla="*/ 363 w 364"/>
                  <a:gd name="T19" fmla="*/ 1044 h 1218"/>
                  <a:gd name="T20" fmla="*/ 363 w 364"/>
                  <a:gd name="T21" fmla="*/ 1217 h 1218"/>
                  <a:gd name="T22" fmla="*/ 363 w 364"/>
                  <a:gd name="T23" fmla="*/ 0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4" h="1218">
                    <a:moveTo>
                      <a:pt x="363" y="0"/>
                    </a:moveTo>
                    <a:lnTo>
                      <a:pt x="0" y="0"/>
                    </a:lnTo>
                    <a:lnTo>
                      <a:pt x="363" y="0"/>
                    </a:lnTo>
                    <a:lnTo>
                      <a:pt x="363" y="176"/>
                    </a:lnTo>
                    <a:lnTo>
                      <a:pt x="363" y="348"/>
                    </a:lnTo>
                    <a:lnTo>
                      <a:pt x="363" y="524"/>
                    </a:lnTo>
                    <a:lnTo>
                      <a:pt x="363" y="524"/>
                    </a:lnTo>
                    <a:lnTo>
                      <a:pt x="363" y="696"/>
                    </a:lnTo>
                    <a:lnTo>
                      <a:pt x="363" y="868"/>
                    </a:lnTo>
                    <a:lnTo>
                      <a:pt x="363" y="1044"/>
                    </a:lnTo>
                    <a:lnTo>
                      <a:pt x="363" y="1217"/>
                    </a:lnTo>
                    <a:lnTo>
                      <a:pt x="363" y="0"/>
                    </a:lnTo>
                  </a:path>
                </a:pathLst>
              </a:custGeom>
              <a:solidFill>
                <a:srgbClr val="055E7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48" name="Freeform 1044"/>
              <p:cNvSpPr>
                <a:spLocks noChangeArrowheads="1"/>
              </p:cNvSpPr>
              <p:nvPr/>
            </p:nvSpPr>
            <p:spPr bwMode="auto">
              <a:xfrm>
                <a:off x="5143348" y="9618841"/>
                <a:ext cx="62970" cy="327449"/>
              </a:xfrm>
              <a:custGeom>
                <a:avLst/>
                <a:gdLst>
                  <a:gd name="T0" fmla="*/ 10 w 23"/>
                  <a:gd name="T1" fmla="*/ 0 h 116"/>
                  <a:gd name="T2" fmla="*/ 10 w 23"/>
                  <a:gd name="T3" fmla="*/ 0 h 116"/>
                  <a:gd name="T4" fmla="*/ 0 w 23"/>
                  <a:gd name="T5" fmla="*/ 12 h 116"/>
                  <a:gd name="T6" fmla="*/ 0 w 23"/>
                  <a:gd name="T7" fmla="*/ 103 h 116"/>
                  <a:gd name="T8" fmla="*/ 10 w 23"/>
                  <a:gd name="T9" fmla="*/ 115 h 116"/>
                  <a:gd name="T10" fmla="*/ 22 w 23"/>
                  <a:gd name="T11" fmla="*/ 103 h 116"/>
                  <a:gd name="T12" fmla="*/ 22 w 23"/>
                  <a:gd name="T13" fmla="*/ 12 h 116"/>
                  <a:gd name="T14" fmla="*/ 10 w 23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0"/>
                    </a:moveTo>
                    <a:lnTo>
                      <a:pt x="10" y="0"/>
                    </a:lnTo>
                    <a:cubicBezTo>
                      <a:pt x="4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4" y="115"/>
                      <a:pt x="10" y="115"/>
                    </a:cubicBezTo>
                    <a:cubicBezTo>
                      <a:pt x="16" y="115"/>
                      <a:pt x="22" y="109"/>
                      <a:pt x="22" y="103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6"/>
                      <a:pt x="16" y="0"/>
                      <a:pt x="1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49" name="Freeform 1045"/>
              <p:cNvSpPr>
                <a:spLocks noChangeArrowheads="1"/>
              </p:cNvSpPr>
              <p:nvPr/>
            </p:nvSpPr>
            <p:spPr bwMode="auto">
              <a:xfrm>
                <a:off x="5269298" y="9618841"/>
                <a:ext cx="62970" cy="327449"/>
              </a:xfrm>
              <a:custGeom>
                <a:avLst/>
                <a:gdLst>
                  <a:gd name="T0" fmla="*/ 12 w 22"/>
                  <a:gd name="T1" fmla="*/ 0 h 116"/>
                  <a:gd name="T2" fmla="*/ 12 w 22"/>
                  <a:gd name="T3" fmla="*/ 0 h 116"/>
                  <a:gd name="T4" fmla="*/ 0 w 22"/>
                  <a:gd name="T5" fmla="*/ 12 h 116"/>
                  <a:gd name="T6" fmla="*/ 0 w 22"/>
                  <a:gd name="T7" fmla="*/ 103 h 116"/>
                  <a:gd name="T8" fmla="*/ 12 w 22"/>
                  <a:gd name="T9" fmla="*/ 115 h 116"/>
                  <a:gd name="T10" fmla="*/ 21 w 22"/>
                  <a:gd name="T11" fmla="*/ 103 h 116"/>
                  <a:gd name="T12" fmla="*/ 21 w 22"/>
                  <a:gd name="T13" fmla="*/ 12 h 116"/>
                  <a:gd name="T14" fmla="*/ 12 w 22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0"/>
                    </a:moveTo>
                    <a:lnTo>
                      <a:pt x="12" y="0"/>
                    </a:lnTo>
                    <a:cubicBezTo>
                      <a:pt x="6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6" y="115"/>
                      <a:pt x="12" y="115"/>
                    </a:cubicBezTo>
                    <a:cubicBezTo>
                      <a:pt x="18" y="115"/>
                      <a:pt x="21" y="109"/>
                      <a:pt x="21" y="10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6"/>
                      <a:pt x="18" y="0"/>
                      <a:pt x="12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50" name="Freeform 1046"/>
              <p:cNvSpPr>
                <a:spLocks noChangeArrowheads="1"/>
              </p:cNvSpPr>
              <p:nvPr/>
            </p:nvSpPr>
            <p:spPr bwMode="auto">
              <a:xfrm>
                <a:off x="5395245" y="9618841"/>
                <a:ext cx="75568" cy="327449"/>
              </a:xfrm>
              <a:custGeom>
                <a:avLst/>
                <a:gdLst>
                  <a:gd name="T0" fmla="*/ 13 w 26"/>
                  <a:gd name="T1" fmla="*/ 0 h 116"/>
                  <a:gd name="T2" fmla="*/ 13 w 26"/>
                  <a:gd name="T3" fmla="*/ 0 h 116"/>
                  <a:gd name="T4" fmla="*/ 0 w 26"/>
                  <a:gd name="T5" fmla="*/ 12 h 116"/>
                  <a:gd name="T6" fmla="*/ 0 w 26"/>
                  <a:gd name="T7" fmla="*/ 103 h 116"/>
                  <a:gd name="T8" fmla="*/ 13 w 26"/>
                  <a:gd name="T9" fmla="*/ 115 h 116"/>
                  <a:gd name="T10" fmla="*/ 25 w 26"/>
                  <a:gd name="T11" fmla="*/ 103 h 116"/>
                  <a:gd name="T12" fmla="*/ 25 w 26"/>
                  <a:gd name="T13" fmla="*/ 12 h 116"/>
                  <a:gd name="T14" fmla="*/ 13 w 26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0"/>
                    </a:moveTo>
                    <a:lnTo>
                      <a:pt x="13" y="0"/>
                    </a:lnTo>
                    <a:cubicBezTo>
                      <a:pt x="7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7" y="115"/>
                      <a:pt x="13" y="115"/>
                    </a:cubicBezTo>
                    <a:cubicBezTo>
                      <a:pt x="19" y="115"/>
                      <a:pt x="25" y="109"/>
                      <a:pt x="25" y="10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6"/>
                      <a:pt x="19" y="0"/>
                      <a:pt x="13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54" name="Freeform 1050"/>
              <p:cNvSpPr>
                <a:spLocks noChangeArrowheads="1"/>
              </p:cNvSpPr>
              <p:nvPr/>
            </p:nvSpPr>
            <p:spPr bwMode="auto">
              <a:xfrm>
                <a:off x="5143348" y="10110014"/>
                <a:ext cx="62970" cy="340037"/>
              </a:xfrm>
              <a:custGeom>
                <a:avLst/>
                <a:gdLst>
                  <a:gd name="T0" fmla="*/ 10 w 23"/>
                  <a:gd name="T1" fmla="*/ 0 h 117"/>
                  <a:gd name="T2" fmla="*/ 10 w 23"/>
                  <a:gd name="T3" fmla="*/ 0 h 117"/>
                  <a:gd name="T4" fmla="*/ 0 w 23"/>
                  <a:gd name="T5" fmla="*/ 13 h 117"/>
                  <a:gd name="T6" fmla="*/ 0 w 23"/>
                  <a:gd name="T7" fmla="*/ 106 h 117"/>
                  <a:gd name="T8" fmla="*/ 10 w 23"/>
                  <a:gd name="T9" fmla="*/ 116 h 117"/>
                  <a:gd name="T10" fmla="*/ 22 w 23"/>
                  <a:gd name="T11" fmla="*/ 106 h 117"/>
                  <a:gd name="T12" fmla="*/ 22 w 23"/>
                  <a:gd name="T13" fmla="*/ 13 h 117"/>
                  <a:gd name="T14" fmla="*/ 10 w 23"/>
                  <a:gd name="T1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7">
                    <a:moveTo>
                      <a:pt x="10" y="0"/>
                    </a:moveTo>
                    <a:lnTo>
                      <a:pt x="10" y="0"/>
                    </a:lnTo>
                    <a:cubicBezTo>
                      <a:pt x="4" y="0"/>
                      <a:pt x="0" y="6"/>
                      <a:pt x="0" y="13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2"/>
                      <a:pt x="4" y="116"/>
                      <a:pt x="10" y="116"/>
                    </a:cubicBezTo>
                    <a:cubicBezTo>
                      <a:pt x="16" y="116"/>
                      <a:pt x="22" y="112"/>
                      <a:pt x="22" y="106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6"/>
                      <a:pt x="16" y="0"/>
                      <a:pt x="1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55" name="Freeform 1051"/>
              <p:cNvSpPr>
                <a:spLocks noChangeArrowheads="1"/>
              </p:cNvSpPr>
              <p:nvPr/>
            </p:nvSpPr>
            <p:spPr bwMode="auto">
              <a:xfrm>
                <a:off x="5269298" y="10110014"/>
                <a:ext cx="62970" cy="340037"/>
              </a:xfrm>
              <a:custGeom>
                <a:avLst/>
                <a:gdLst>
                  <a:gd name="T0" fmla="*/ 12 w 22"/>
                  <a:gd name="T1" fmla="*/ 0 h 117"/>
                  <a:gd name="T2" fmla="*/ 12 w 22"/>
                  <a:gd name="T3" fmla="*/ 0 h 117"/>
                  <a:gd name="T4" fmla="*/ 0 w 22"/>
                  <a:gd name="T5" fmla="*/ 13 h 117"/>
                  <a:gd name="T6" fmla="*/ 0 w 22"/>
                  <a:gd name="T7" fmla="*/ 106 h 117"/>
                  <a:gd name="T8" fmla="*/ 12 w 22"/>
                  <a:gd name="T9" fmla="*/ 116 h 117"/>
                  <a:gd name="T10" fmla="*/ 21 w 22"/>
                  <a:gd name="T11" fmla="*/ 106 h 117"/>
                  <a:gd name="T12" fmla="*/ 21 w 22"/>
                  <a:gd name="T13" fmla="*/ 13 h 117"/>
                  <a:gd name="T14" fmla="*/ 12 w 22"/>
                  <a:gd name="T1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7">
                    <a:moveTo>
                      <a:pt x="12" y="0"/>
                    </a:moveTo>
                    <a:lnTo>
                      <a:pt x="12" y="0"/>
                    </a:lnTo>
                    <a:cubicBezTo>
                      <a:pt x="6" y="0"/>
                      <a:pt x="0" y="6"/>
                      <a:pt x="0" y="13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2"/>
                      <a:pt x="6" y="116"/>
                      <a:pt x="12" y="116"/>
                    </a:cubicBezTo>
                    <a:cubicBezTo>
                      <a:pt x="18" y="116"/>
                      <a:pt x="21" y="112"/>
                      <a:pt x="21" y="106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6"/>
                      <a:pt x="18" y="0"/>
                      <a:pt x="12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56" name="Freeform 1052"/>
              <p:cNvSpPr>
                <a:spLocks noChangeArrowheads="1"/>
              </p:cNvSpPr>
              <p:nvPr/>
            </p:nvSpPr>
            <p:spPr bwMode="auto">
              <a:xfrm>
                <a:off x="5395245" y="10110014"/>
                <a:ext cx="75568" cy="340037"/>
              </a:xfrm>
              <a:custGeom>
                <a:avLst/>
                <a:gdLst>
                  <a:gd name="T0" fmla="*/ 13 w 26"/>
                  <a:gd name="T1" fmla="*/ 0 h 117"/>
                  <a:gd name="T2" fmla="*/ 13 w 26"/>
                  <a:gd name="T3" fmla="*/ 0 h 117"/>
                  <a:gd name="T4" fmla="*/ 0 w 26"/>
                  <a:gd name="T5" fmla="*/ 13 h 117"/>
                  <a:gd name="T6" fmla="*/ 0 w 26"/>
                  <a:gd name="T7" fmla="*/ 106 h 117"/>
                  <a:gd name="T8" fmla="*/ 13 w 26"/>
                  <a:gd name="T9" fmla="*/ 116 h 117"/>
                  <a:gd name="T10" fmla="*/ 25 w 26"/>
                  <a:gd name="T11" fmla="*/ 106 h 117"/>
                  <a:gd name="T12" fmla="*/ 25 w 26"/>
                  <a:gd name="T13" fmla="*/ 13 h 117"/>
                  <a:gd name="T14" fmla="*/ 13 w 26"/>
                  <a:gd name="T1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7">
                    <a:moveTo>
                      <a:pt x="13" y="0"/>
                    </a:moveTo>
                    <a:lnTo>
                      <a:pt x="13" y="0"/>
                    </a:lnTo>
                    <a:cubicBezTo>
                      <a:pt x="7" y="0"/>
                      <a:pt x="0" y="6"/>
                      <a:pt x="0" y="13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2"/>
                      <a:pt x="7" y="116"/>
                      <a:pt x="13" y="116"/>
                    </a:cubicBezTo>
                    <a:cubicBezTo>
                      <a:pt x="19" y="116"/>
                      <a:pt x="25" y="112"/>
                      <a:pt x="25" y="106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6"/>
                      <a:pt x="19" y="0"/>
                      <a:pt x="13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60" name="Freeform 1056"/>
              <p:cNvSpPr>
                <a:spLocks noChangeArrowheads="1"/>
              </p:cNvSpPr>
              <p:nvPr/>
            </p:nvSpPr>
            <p:spPr bwMode="auto">
              <a:xfrm>
                <a:off x="5143348" y="10601186"/>
                <a:ext cx="62970" cy="327449"/>
              </a:xfrm>
              <a:custGeom>
                <a:avLst/>
                <a:gdLst>
                  <a:gd name="T0" fmla="*/ 10 w 23"/>
                  <a:gd name="T1" fmla="*/ 0 h 116"/>
                  <a:gd name="T2" fmla="*/ 10 w 23"/>
                  <a:gd name="T3" fmla="*/ 0 h 116"/>
                  <a:gd name="T4" fmla="*/ 0 w 23"/>
                  <a:gd name="T5" fmla="*/ 12 h 116"/>
                  <a:gd name="T6" fmla="*/ 0 w 23"/>
                  <a:gd name="T7" fmla="*/ 103 h 116"/>
                  <a:gd name="T8" fmla="*/ 10 w 23"/>
                  <a:gd name="T9" fmla="*/ 115 h 116"/>
                  <a:gd name="T10" fmla="*/ 22 w 23"/>
                  <a:gd name="T11" fmla="*/ 103 h 116"/>
                  <a:gd name="T12" fmla="*/ 22 w 23"/>
                  <a:gd name="T13" fmla="*/ 12 h 116"/>
                  <a:gd name="T14" fmla="*/ 10 w 23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0"/>
                    </a:moveTo>
                    <a:lnTo>
                      <a:pt x="10" y="0"/>
                    </a:lnTo>
                    <a:cubicBezTo>
                      <a:pt x="4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4" y="115"/>
                      <a:pt x="10" y="115"/>
                    </a:cubicBezTo>
                    <a:cubicBezTo>
                      <a:pt x="16" y="115"/>
                      <a:pt x="22" y="109"/>
                      <a:pt x="22" y="103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6"/>
                      <a:pt x="16" y="0"/>
                      <a:pt x="1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61" name="Freeform 1057"/>
              <p:cNvSpPr>
                <a:spLocks noChangeArrowheads="1"/>
              </p:cNvSpPr>
              <p:nvPr/>
            </p:nvSpPr>
            <p:spPr bwMode="auto">
              <a:xfrm>
                <a:off x="5269298" y="10601186"/>
                <a:ext cx="62970" cy="327449"/>
              </a:xfrm>
              <a:custGeom>
                <a:avLst/>
                <a:gdLst>
                  <a:gd name="T0" fmla="*/ 12 w 22"/>
                  <a:gd name="T1" fmla="*/ 0 h 116"/>
                  <a:gd name="T2" fmla="*/ 12 w 22"/>
                  <a:gd name="T3" fmla="*/ 0 h 116"/>
                  <a:gd name="T4" fmla="*/ 0 w 22"/>
                  <a:gd name="T5" fmla="*/ 12 h 116"/>
                  <a:gd name="T6" fmla="*/ 0 w 22"/>
                  <a:gd name="T7" fmla="*/ 103 h 116"/>
                  <a:gd name="T8" fmla="*/ 12 w 22"/>
                  <a:gd name="T9" fmla="*/ 115 h 116"/>
                  <a:gd name="T10" fmla="*/ 21 w 22"/>
                  <a:gd name="T11" fmla="*/ 103 h 116"/>
                  <a:gd name="T12" fmla="*/ 21 w 22"/>
                  <a:gd name="T13" fmla="*/ 12 h 116"/>
                  <a:gd name="T14" fmla="*/ 12 w 22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0"/>
                    </a:moveTo>
                    <a:lnTo>
                      <a:pt x="12" y="0"/>
                    </a:lnTo>
                    <a:cubicBezTo>
                      <a:pt x="6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6" y="115"/>
                      <a:pt x="12" y="115"/>
                    </a:cubicBezTo>
                    <a:cubicBezTo>
                      <a:pt x="18" y="115"/>
                      <a:pt x="21" y="109"/>
                      <a:pt x="21" y="10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6"/>
                      <a:pt x="18" y="0"/>
                      <a:pt x="12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62" name="Freeform 1058"/>
              <p:cNvSpPr>
                <a:spLocks noChangeArrowheads="1"/>
              </p:cNvSpPr>
              <p:nvPr/>
            </p:nvSpPr>
            <p:spPr bwMode="auto">
              <a:xfrm>
                <a:off x="5395245" y="10601186"/>
                <a:ext cx="75568" cy="327449"/>
              </a:xfrm>
              <a:custGeom>
                <a:avLst/>
                <a:gdLst>
                  <a:gd name="T0" fmla="*/ 13 w 26"/>
                  <a:gd name="T1" fmla="*/ 0 h 116"/>
                  <a:gd name="T2" fmla="*/ 13 w 26"/>
                  <a:gd name="T3" fmla="*/ 0 h 116"/>
                  <a:gd name="T4" fmla="*/ 0 w 26"/>
                  <a:gd name="T5" fmla="*/ 12 h 116"/>
                  <a:gd name="T6" fmla="*/ 0 w 26"/>
                  <a:gd name="T7" fmla="*/ 103 h 116"/>
                  <a:gd name="T8" fmla="*/ 13 w 26"/>
                  <a:gd name="T9" fmla="*/ 115 h 116"/>
                  <a:gd name="T10" fmla="*/ 25 w 26"/>
                  <a:gd name="T11" fmla="*/ 103 h 116"/>
                  <a:gd name="T12" fmla="*/ 25 w 26"/>
                  <a:gd name="T13" fmla="*/ 12 h 116"/>
                  <a:gd name="T14" fmla="*/ 13 w 26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0"/>
                    </a:moveTo>
                    <a:lnTo>
                      <a:pt x="13" y="0"/>
                    </a:lnTo>
                    <a:cubicBezTo>
                      <a:pt x="7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7" y="115"/>
                      <a:pt x="13" y="115"/>
                    </a:cubicBezTo>
                    <a:cubicBezTo>
                      <a:pt x="19" y="115"/>
                      <a:pt x="25" y="109"/>
                      <a:pt x="25" y="10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6"/>
                      <a:pt x="19" y="0"/>
                      <a:pt x="13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66" name="Freeform 1062"/>
              <p:cNvSpPr>
                <a:spLocks noChangeArrowheads="1"/>
              </p:cNvSpPr>
              <p:nvPr/>
            </p:nvSpPr>
            <p:spPr bwMode="auto">
              <a:xfrm>
                <a:off x="5143348" y="11092359"/>
                <a:ext cx="62970" cy="340037"/>
              </a:xfrm>
              <a:custGeom>
                <a:avLst/>
                <a:gdLst>
                  <a:gd name="T0" fmla="*/ 10 w 23"/>
                  <a:gd name="T1" fmla="*/ 0 h 117"/>
                  <a:gd name="T2" fmla="*/ 10 w 23"/>
                  <a:gd name="T3" fmla="*/ 0 h 117"/>
                  <a:gd name="T4" fmla="*/ 0 w 23"/>
                  <a:gd name="T5" fmla="*/ 13 h 117"/>
                  <a:gd name="T6" fmla="*/ 0 w 23"/>
                  <a:gd name="T7" fmla="*/ 106 h 117"/>
                  <a:gd name="T8" fmla="*/ 10 w 23"/>
                  <a:gd name="T9" fmla="*/ 116 h 117"/>
                  <a:gd name="T10" fmla="*/ 22 w 23"/>
                  <a:gd name="T11" fmla="*/ 106 h 117"/>
                  <a:gd name="T12" fmla="*/ 22 w 23"/>
                  <a:gd name="T13" fmla="*/ 13 h 117"/>
                  <a:gd name="T14" fmla="*/ 10 w 23"/>
                  <a:gd name="T1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7">
                    <a:moveTo>
                      <a:pt x="10" y="0"/>
                    </a:moveTo>
                    <a:lnTo>
                      <a:pt x="10" y="0"/>
                    </a:lnTo>
                    <a:cubicBezTo>
                      <a:pt x="4" y="0"/>
                      <a:pt x="0" y="7"/>
                      <a:pt x="0" y="13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3"/>
                      <a:pt x="4" y="116"/>
                      <a:pt x="10" y="116"/>
                    </a:cubicBezTo>
                    <a:cubicBezTo>
                      <a:pt x="16" y="116"/>
                      <a:pt x="22" y="113"/>
                      <a:pt x="22" y="106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7"/>
                      <a:pt x="16" y="0"/>
                      <a:pt x="1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67" name="Freeform 1063"/>
              <p:cNvSpPr>
                <a:spLocks noChangeArrowheads="1"/>
              </p:cNvSpPr>
              <p:nvPr/>
            </p:nvSpPr>
            <p:spPr bwMode="auto">
              <a:xfrm>
                <a:off x="5269298" y="11092359"/>
                <a:ext cx="62970" cy="340037"/>
              </a:xfrm>
              <a:custGeom>
                <a:avLst/>
                <a:gdLst>
                  <a:gd name="T0" fmla="*/ 12 w 22"/>
                  <a:gd name="T1" fmla="*/ 0 h 117"/>
                  <a:gd name="T2" fmla="*/ 12 w 22"/>
                  <a:gd name="T3" fmla="*/ 0 h 117"/>
                  <a:gd name="T4" fmla="*/ 0 w 22"/>
                  <a:gd name="T5" fmla="*/ 13 h 117"/>
                  <a:gd name="T6" fmla="*/ 0 w 22"/>
                  <a:gd name="T7" fmla="*/ 106 h 117"/>
                  <a:gd name="T8" fmla="*/ 12 w 22"/>
                  <a:gd name="T9" fmla="*/ 116 h 117"/>
                  <a:gd name="T10" fmla="*/ 21 w 22"/>
                  <a:gd name="T11" fmla="*/ 106 h 117"/>
                  <a:gd name="T12" fmla="*/ 21 w 22"/>
                  <a:gd name="T13" fmla="*/ 13 h 117"/>
                  <a:gd name="T14" fmla="*/ 12 w 22"/>
                  <a:gd name="T1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7">
                    <a:moveTo>
                      <a:pt x="12" y="0"/>
                    </a:moveTo>
                    <a:lnTo>
                      <a:pt x="12" y="0"/>
                    </a:lnTo>
                    <a:cubicBezTo>
                      <a:pt x="6" y="0"/>
                      <a:pt x="0" y="7"/>
                      <a:pt x="0" y="13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3"/>
                      <a:pt x="6" y="116"/>
                      <a:pt x="12" y="116"/>
                    </a:cubicBezTo>
                    <a:cubicBezTo>
                      <a:pt x="18" y="116"/>
                      <a:pt x="21" y="113"/>
                      <a:pt x="21" y="106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7"/>
                      <a:pt x="18" y="0"/>
                      <a:pt x="12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68" name="Freeform 1064"/>
              <p:cNvSpPr>
                <a:spLocks noChangeArrowheads="1"/>
              </p:cNvSpPr>
              <p:nvPr/>
            </p:nvSpPr>
            <p:spPr bwMode="auto">
              <a:xfrm>
                <a:off x="5395245" y="11092359"/>
                <a:ext cx="75568" cy="340037"/>
              </a:xfrm>
              <a:custGeom>
                <a:avLst/>
                <a:gdLst>
                  <a:gd name="T0" fmla="*/ 13 w 26"/>
                  <a:gd name="T1" fmla="*/ 0 h 117"/>
                  <a:gd name="T2" fmla="*/ 13 w 26"/>
                  <a:gd name="T3" fmla="*/ 0 h 117"/>
                  <a:gd name="T4" fmla="*/ 0 w 26"/>
                  <a:gd name="T5" fmla="*/ 13 h 117"/>
                  <a:gd name="T6" fmla="*/ 0 w 26"/>
                  <a:gd name="T7" fmla="*/ 106 h 117"/>
                  <a:gd name="T8" fmla="*/ 13 w 26"/>
                  <a:gd name="T9" fmla="*/ 116 h 117"/>
                  <a:gd name="T10" fmla="*/ 25 w 26"/>
                  <a:gd name="T11" fmla="*/ 106 h 117"/>
                  <a:gd name="T12" fmla="*/ 25 w 26"/>
                  <a:gd name="T13" fmla="*/ 13 h 117"/>
                  <a:gd name="T14" fmla="*/ 13 w 26"/>
                  <a:gd name="T1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7">
                    <a:moveTo>
                      <a:pt x="13" y="0"/>
                    </a:moveTo>
                    <a:lnTo>
                      <a:pt x="13" y="0"/>
                    </a:lnTo>
                    <a:cubicBezTo>
                      <a:pt x="7" y="0"/>
                      <a:pt x="0" y="7"/>
                      <a:pt x="0" y="13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3"/>
                      <a:pt x="7" y="116"/>
                      <a:pt x="13" y="116"/>
                    </a:cubicBezTo>
                    <a:cubicBezTo>
                      <a:pt x="19" y="116"/>
                      <a:pt x="25" y="113"/>
                      <a:pt x="25" y="106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7"/>
                      <a:pt x="19" y="0"/>
                      <a:pt x="13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72" name="Freeform 1068"/>
              <p:cNvSpPr>
                <a:spLocks noChangeArrowheads="1"/>
              </p:cNvSpPr>
              <p:nvPr/>
            </p:nvSpPr>
            <p:spPr bwMode="auto">
              <a:xfrm>
                <a:off x="5143348" y="11596129"/>
                <a:ext cx="62970" cy="327449"/>
              </a:xfrm>
              <a:custGeom>
                <a:avLst/>
                <a:gdLst>
                  <a:gd name="T0" fmla="*/ 10 w 23"/>
                  <a:gd name="T1" fmla="*/ 0 h 116"/>
                  <a:gd name="T2" fmla="*/ 10 w 23"/>
                  <a:gd name="T3" fmla="*/ 0 h 116"/>
                  <a:gd name="T4" fmla="*/ 0 w 23"/>
                  <a:gd name="T5" fmla="*/ 12 h 116"/>
                  <a:gd name="T6" fmla="*/ 0 w 23"/>
                  <a:gd name="T7" fmla="*/ 103 h 116"/>
                  <a:gd name="T8" fmla="*/ 10 w 23"/>
                  <a:gd name="T9" fmla="*/ 115 h 116"/>
                  <a:gd name="T10" fmla="*/ 22 w 23"/>
                  <a:gd name="T11" fmla="*/ 103 h 116"/>
                  <a:gd name="T12" fmla="*/ 22 w 23"/>
                  <a:gd name="T13" fmla="*/ 12 h 116"/>
                  <a:gd name="T14" fmla="*/ 10 w 23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0"/>
                    </a:moveTo>
                    <a:lnTo>
                      <a:pt x="10" y="0"/>
                    </a:lnTo>
                    <a:cubicBezTo>
                      <a:pt x="4" y="0"/>
                      <a:pt x="0" y="3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4" y="115"/>
                      <a:pt x="10" y="115"/>
                    </a:cubicBezTo>
                    <a:cubicBezTo>
                      <a:pt x="16" y="115"/>
                      <a:pt x="22" y="109"/>
                      <a:pt x="22" y="103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3"/>
                      <a:pt x="16" y="0"/>
                      <a:pt x="1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73" name="Freeform 1069"/>
              <p:cNvSpPr>
                <a:spLocks noChangeArrowheads="1"/>
              </p:cNvSpPr>
              <p:nvPr/>
            </p:nvSpPr>
            <p:spPr bwMode="auto">
              <a:xfrm>
                <a:off x="5269298" y="11596129"/>
                <a:ext cx="62970" cy="327449"/>
              </a:xfrm>
              <a:custGeom>
                <a:avLst/>
                <a:gdLst>
                  <a:gd name="T0" fmla="*/ 12 w 22"/>
                  <a:gd name="T1" fmla="*/ 0 h 116"/>
                  <a:gd name="T2" fmla="*/ 12 w 22"/>
                  <a:gd name="T3" fmla="*/ 0 h 116"/>
                  <a:gd name="T4" fmla="*/ 0 w 22"/>
                  <a:gd name="T5" fmla="*/ 12 h 116"/>
                  <a:gd name="T6" fmla="*/ 0 w 22"/>
                  <a:gd name="T7" fmla="*/ 103 h 116"/>
                  <a:gd name="T8" fmla="*/ 12 w 22"/>
                  <a:gd name="T9" fmla="*/ 115 h 116"/>
                  <a:gd name="T10" fmla="*/ 21 w 22"/>
                  <a:gd name="T11" fmla="*/ 103 h 116"/>
                  <a:gd name="T12" fmla="*/ 21 w 22"/>
                  <a:gd name="T13" fmla="*/ 12 h 116"/>
                  <a:gd name="T14" fmla="*/ 12 w 22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0"/>
                    </a:moveTo>
                    <a:lnTo>
                      <a:pt x="12" y="0"/>
                    </a:lnTo>
                    <a:cubicBezTo>
                      <a:pt x="6" y="0"/>
                      <a:pt x="0" y="3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6" y="115"/>
                      <a:pt x="12" y="115"/>
                    </a:cubicBezTo>
                    <a:cubicBezTo>
                      <a:pt x="18" y="115"/>
                      <a:pt x="21" y="109"/>
                      <a:pt x="21" y="10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3"/>
                      <a:pt x="18" y="0"/>
                      <a:pt x="12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74" name="Freeform 1070"/>
              <p:cNvSpPr>
                <a:spLocks noChangeArrowheads="1"/>
              </p:cNvSpPr>
              <p:nvPr/>
            </p:nvSpPr>
            <p:spPr bwMode="auto">
              <a:xfrm>
                <a:off x="5395245" y="11596129"/>
                <a:ext cx="75568" cy="327449"/>
              </a:xfrm>
              <a:custGeom>
                <a:avLst/>
                <a:gdLst>
                  <a:gd name="T0" fmla="*/ 13 w 26"/>
                  <a:gd name="T1" fmla="*/ 0 h 116"/>
                  <a:gd name="T2" fmla="*/ 13 w 26"/>
                  <a:gd name="T3" fmla="*/ 0 h 116"/>
                  <a:gd name="T4" fmla="*/ 0 w 26"/>
                  <a:gd name="T5" fmla="*/ 12 h 116"/>
                  <a:gd name="T6" fmla="*/ 0 w 26"/>
                  <a:gd name="T7" fmla="*/ 103 h 116"/>
                  <a:gd name="T8" fmla="*/ 13 w 26"/>
                  <a:gd name="T9" fmla="*/ 115 h 116"/>
                  <a:gd name="T10" fmla="*/ 25 w 26"/>
                  <a:gd name="T11" fmla="*/ 103 h 116"/>
                  <a:gd name="T12" fmla="*/ 25 w 26"/>
                  <a:gd name="T13" fmla="*/ 12 h 116"/>
                  <a:gd name="T14" fmla="*/ 13 w 26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0"/>
                    </a:moveTo>
                    <a:lnTo>
                      <a:pt x="13" y="0"/>
                    </a:lnTo>
                    <a:cubicBezTo>
                      <a:pt x="7" y="0"/>
                      <a:pt x="0" y="3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7" y="115"/>
                      <a:pt x="13" y="115"/>
                    </a:cubicBezTo>
                    <a:cubicBezTo>
                      <a:pt x="19" y="115"/>
                      <a:pt x="25" y="109"/>
                      <a:pt x="25" y="10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3"/>
                      <a:pt x="19" y="0"/>
                      <a:pt x="13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78" name="Freeform 1074"/>
              <p:cNvSpPr>
                <a:spLocks noChangeArrowheads="1"/>
              </p:cNvSpPr>
              <p:nvPr/>
            </p:nvSpPr>
            <p:spPr bwMode="auto">
              <a:xfrm>
                <a:off x="5143348" y="12099895"/>
                <a:ext cx="62970" cy="327449"/>
              </a:xfrm>
              <a:custGeom>
                <a:avLst/>
                <a:gdLst>
                  <a:gd name="T0" fmla="*/ 10 w 23"/>
                  <a:gd name="T1" fmla="*/ 0 h 116"/>
                  <a:gd name="T2" fmla="*/ 10 w 23"/>
                  <a:gd name="T3" fmla="*/ 0 h 116"/>
                  <a:gd name="T4" fmla="*/ 0 w 23"/>
                  <a:gd name="T5" fmla="*/ 12 h 116"/>
                  <a:gd name="T6" fmla="*/ 0 w 23"/>
                  <a:gd name="T7" fmla="*/ 103 h 116"/>
                  <a:gd name="T8" fmla="*/ 10 w 23"/>
                  <a:gd name="T9" fmla="*/ 115 h 116"/>
                  <a:gd name="T10" fmla="*/ 22 w 23"/>
                  <a:gd name="T11" fmla="*/ 103 h 116"/>
                  <a:gd name="T12" fmla="*/ 22 w 23"/>
                  <a:gd name="T13" fmla="*/ 12 h 116"/>
                  <a:gd name="T14" fmla="*/ 10 w 23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0"/>
                    </a:moveTo>
                    <a:lnTo>
                      <a:pt x="10" y="0"/>
                    </a:lnTo>
                    <a:cubicBezTo>
                      <a:pt x="4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12"/>
                      <a:pt x="4" y="115"/>
                      <a:pt x="10" y="115"/>
                    </a:cubicBezTo>
                    <a:cubicBezTo>
                      <a:pt x="16" y="115"/>
                      <a:pt x="22" y="112"/>
                      <a:pt x="22" y="103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6"/>
                      <a:pt x="16" y="0"/>
                      <a:pt x="1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79" name="Freeform 1075"/>
              <p:cNvSpPr>
                <a:spLocks noChangeArrowheads="1"/>
              </p:cNvSpPr>
              <p:nvPr/>
            </p:nvSpPr>
            <p:spPr bwMode="auto">
              <a:xfrm>
                <a:off x="5269298" y="12099895"/>
                <a:ext cx="62970" cy="327449"/>
              </a:xfrm>
              <a:custGeom>
                <a:avLst/>
                <a:gdLst>
                  <a:gd name="T0" fmla="*/ 12 w 22"/>
                  <a:gd name="T1" fmla="*/ 0 h 116"/>
                  <a:gd name="T2" fmla="*/ 12 w 22"/>
                  <a:gd name="T3" fmla="*/ 0 h 116"/>
                  <a:gd name="T4" fmla="*/ 0 w 22"/>
                  <a:gd name="T5" fmla="*/ 12 h 116"/>
                  <a:gd name="T6" fmla="*/ 0 w 22"/>
                  <a:gd name="T7" fmla="*/ 103 h 116"/>
                  <a:gd name="T8" fmla="*/ 12 w 22"/>
                  <a:gd name="T9" fmla="*/ 115 h 116"/>
                  <a:gd name="T10" fmla="*/ 21 w 22"/>
                  <a:gd name="T11" fmla="*/ 103 h 116"/>
                  <a:gd name="T12" fmla="*/ 21 w 22"/>
                  <a:gd name="T13" fmla="*/ 12 h 116"/>
                  <a:gd name="T14" fmla="*/ 12 w 22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0"/>
                    </a:moveTo>
                    <a:lnTo>
                      <a:pt x="12" y="0"/>
                    </a:lnTo>
                    <a:cubicBezTo>
                      <a:pt x="6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12"/>
                      <a:pt x="6" y="115"/>
                      <a:pt x="12" y="115"/>
                    </a:cubicBezTo>
                    <a:cubicBezTo>
                      <a:pt x="18" y="115"/>
                      <a:pt x="21" y="112"/>
                      <a:pt x="21" y="10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6"/>
                      <a:pt x="18" y="0"/>
                      <a:pt x="12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80" name="Freeform 1076"/>
              <p:cNvSpPr>
                <a:spLocks noChangeArrowheads="1"/>
              </p:cNvSpPr>
              <p:nvPr/>
            </p:nvSpPr>
            <p:spPr bwMode="auto">
              <a:xfrm>
                <a:off x="5395245" y="12099895"/>
                <a:ext cx="75568" cy="327449"/>
              </a:xfrm>
              <a:custGeom>
                <a:avLst/>
                <a:gdLst>
                  <a:gd name="T0" fmla="*/ 13 w 26"/>
                  <a:gd name="T1" fmla="*/ 0 h 116"/>
                  <a:gd name="T2" fmla="*/ 13 w 26"/>
                  <a:gd name="T3" fmla="*/ 0 h 116"/>
                  <a:gd name="T4" fmla="*/ 0 w 26"/>
                  <a:gd name="T5" fmla="*/ 12 h 116"/>
                  <a:gd name="T6" fmla="*/ 0 w 26"/>
                  <a:gd name="T7" fmla="*/ 103 h 116"/>
                  <a:gd name="T8" fmla="*/ 13 w 26"/>
                  <a:gd name="T9" fmla="*/ 115 h 116"/>
                  <a:gd name="T10" fmla="*/ 25 w 26"/>
                  <a:gd name="T11" fmla="*/ 103 h 116"/>
                  <a:gd name="T12" fmla="*/ 25 w 26"/>
                  <a:gd name="T13" fmla="*/ 12 h 116"/>
                  <a:gd name="T14" fmla="*/ 13 w 26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0"/>
                    </a:moveTo>
                    <a:lnTo>
                      <a:pt x="13" y="0"/>
                    </a:lnTo>
                    <a:cubicBezTo>
                      <a:pt x="7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12"/>
                      <a:pt x="7" y="115"/>
                      <a:pt x="13" y="115"/>
                    </a:cubicBezTo>
                    <a:cubicBezTo>
                      <a:pt x="19" y="115"/>
                      <a:pt x="25" y="112"/>
                      <a:pt x="25" y="10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6"/>
                      <a:pt x="19" y="0"/>
                      <a:pt x="13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84" name="Freeform 1080"/>
              <p:cNvSpPr>
                <a:spLocks noChangeArrowheads="1"/>
              </p:cNvSpPr>
              <p:nvPr/>
            </p:nvSpPr>
            <p:spPr bwMode="auto">
              <a:xfrm>
                <a:off x="5143348" y="12591065"/>
                <a:ext cx="62970" cy="327449"/>
              </a:xfrm>
              <a:custGeom>
                <a:avLst/>
                <a:gdLst>
                  <a:gd name="T0" fmla="*/ 10 w 23"/>
                  <a:gd name="T1" fmla="*/ 0 h 116"/>
                  <a:gd name="T2" fmla="*/ 10 w 23"/>
                  <a:gd name="T3" fmla="*/ 0 h 116"/>
                  <a:gd name="T4" fmla="*/ 0 w 23"/>
                  <a:gd name="T5" fmla="*/ 10 h 116"/>
                  <a:gd name="T6" fmla="*/ 0 w 23"/>
                  <a:gd name="T7" fmla="*/ 103 h 116"/>
                  <a:gd name="T8" fmla="*/ 10 w 23"/>
                  <a:gd name="T9" fmla="*/ 115 h 116"/>
                  <a:gd name="T10" fmla="*/ 22 w 23"/>
                  <a:gd name="T11" fmla="*/ 103 h 116"/>
                  <a:gd name="T12" fmla="*/ 22 w 23"/>
                  <a:gd name="T13" fmla="*/ 10 h 116"/>
                  <a:gd name="T14" fmla="*/ 10 w 23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0"/>
                    </a:moveTo>
                    <a:lnTo>
                      <a:pt x="10" y="0"/>
                    </a:lnTo>
                    <a:cubicBezTo>
                      <a:pt x="4" y="0"/>
                      <a:pt x="0" y="4"/>
                      <a:pt x="0" y="1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4" y="115"/>
                      <a:pt x="10" y="115"/>
                    </a:cubicBezTo>
                    <a:cubicBezTo>
                      <a:pt x="16" y="115"/>
                      <a:pt x="22" y="109"/>
                      <a:pt x="22" y="103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4"/>
                      <a:pt x="16" y="0"/>
                      <a:pt x="10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85" name="Freeform 1081"/>
              <p:cNvSpPr>
                <a:spLocks noChangeArrowheads="1"/>
              </p:cNvSpPr>
              <p:nvPr/>
            </p:nvSpPr>
            <p:spPr bwMode="auto">
              <a:xfrm>
                <a:off x="5269298" y="12591065"/>
                <a:ext cx="62970" cy="327449"/>
              </a:xfrm>
              <a:custGeom>
                <a:avLst/>
                <a:gdLst>
                  <a:gd name="T0" fmla="*/ 12 w 22"/>
                  <a:gd name="T1" fmla="*/ 0 h 116"/>
                  <a:gd name="T2" fmla="*/ 12 w 22"/>
                  <a:gd name="T3" fmla="*/ 0 h 116"/>
                  <a:gd name="T4" fmla="*/ 0 w 22"/>
                  <a:gd name="T5" fmla="*/ 10 h 116"/>
                  <a:gd name="T6" fmla="*/ 0 w 22"/>
                  <a:gd name="T7" fmla="*/ 103 h 116"/>
                  <a:gd name="T8" fmla="*/ 12 w 22"/>
                  <a:gd name="T9" fmla="*/ 115 h 116"/>
                  <a:gd name="T10" fmla="*/ 21 w 22"/>
                  <a:gd name="T11" fmla="*/ 103 h 116"/>
                  <a:gd name="T12" fmla="*/ 21 w 22"/>
                  <a:gd name="T13" fmla="*/ 10 h 116"/>
                  <a:gd name="T14" fmla="*/ 12 w 22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0"/>
                    </a:moveTo>
                    <a:lnTo>
                      <a:pt x="12" y="0"/>
                    </a:lnTo>
                    <a:cubicBezTo>
                      <a:pt x="6" y="0"/>
                      <a:pt x="0" y="4"/>
                      <a:pt x="0" y="1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6" y="115"/>
                      <a:pt x="12" y="115"/>
                    </a:cubicBezTo>
                    <a:cubicBezTo>
                      <a:pt x="18" y="115"/>
                      <a:pt x="21" y="109"/>
                      <a:pt x="21" y="103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4"/>
                      <a:pt x="18" y="0"/>
                      <a:pt x="12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86" name="Freeform 1082"/>
              <p:cNvSpPr>
                <a:spLocks noChangeArrowheads="1"/>
              </p:cNvSpPr>
              <p:nvPr/>
            </p:nvSpPr>
            <p:spPr bwMode="auto">
              <a:xfrm>
                <a:off x="5395245" y="12591065"/>
                <a:ext cx="75568" cy="327449"/>
              </a:xfrm>
              <a:custGeom>
                <a:avLst/>
                <a:gdLst>
                  <a:gd name="T0" fmla="*/ 13 w 26"/>
                  <a:gd name="T1" fmla="*/ 0 h 116"/>
                  <a:gd name="T2" fmla="*/ 13 w 26"/>
                  <a:gd name="T3" fmla="*/ 0 h 116"/>
                  <a:gd name="T4" fmla="*/ 0 w 26"/>
                  <a:gd name="T5" fmla="*/ 10 h 116"/>
                  <a:gd name="T6" fmla="*/ 0 w 26"/>
                  <a:gd name="T7" fmla="*/ 103 h 116"/>
                  <a:gd name="T8" fmla="*/ 13 w 26"/>
                  <a:gd name="T9" fmla="*/ 115 h 116"/>
                  <a:gd name="T10" fmla="*/ 25 w 26"/>
                  <a:gd name="T11" fmla="*/ 103 h 116"/>
                  <a:gd name="T12" fmla="*/ 25 w 26"/>
                  <a:gd name="T13" fmla="*/ 10 h 116"/>
                  <a:gd name="T14" fmla="*/ 13 w 26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0"/>
                    </a:moveTo>
                    <a:lnTo>
                      <a:pt x="13" y="0"/>
                    </a:lnTo>
                    <a:cubicBezTo>
                      <a:pt x="7" y="0"/>
                      <a:pt x="0" y="4"/>
                      <a:pt x="0" y="1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7" y="115"/>
                      <a:pt x="13" y="115"/>
                    </a:cubicBezTo>
                    <a:cubicBezTo>
                      <a:pt x="19" y="115"/>
                      <a:pt x="25" y="109"/>
                      <a:pt x="25" y="103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4"/>
                      <a:pt x="19" y="0"/>
                      <a:pt x="13" y="0"/>
                    </a:cubicBez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87" name="Freeform 1083"/>
              <p:cNvSpPr>
                <a:spLocks noChangeArrowheads="1"/>
              </p:cNvSpPr>
              <p:nvPr/>
            </p:nvSpPr>
            <p:spPr bwMode="auto">
              <a:xfrm>
                <a:off x="3506025" y="13308937"/>
                <a:ext cx="289676" cy="113344"/>
              </a:xfrm>
              <a:custGeom>
                <a:avLst/>
                <a:gdLst>
                  <a:gd name="T0" fmla="*/ 102 w 103"/>
                  <a:gd name="T1" fmla="*/ 39 h 40"/>
                  <a:gd name="T2" fmla="*/ 0 w 103"/>
                  <a:gd name="T3" fmla="*/ 39 h 40"/>
                  <a:gd name="T4" fmla="*/ 0 w 103"/>
                  <a:gd name="T5" fmla="*/ 0 h 40"/>
                  <a:gd name="T6" fmla="*/ 102 w 103"/>
                  <a:gd name="T7" fmla="*/ 0 h 40"/>
                  <a:gd name="T8" fmla="*/ 102 w 103"/>
                  <a:gd name="T9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40">
                    <a:moveTo>
                      <a:pt x="102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102" y="0"/>
                    </a:lnTo>
                    <a:lnTo>
                      <a:pt x="102" y="39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888" name="Freeform 1084"/>
              <p:cNvSpPr>
                <a:spLocks noChangeArrowheads="1"/>
              </p:cNvSpPr>
              <p:nvPr/>
            </p:nvSpPr>
            <p:spPr bwMode="auto">
              <a:xfrm>
                <a:off x="5256692" y="13308937"/>
                <a:ext cx="302276" cy="113344"/>
              </a:xfrm>
              <a:custGeom>
                <a:avLst/>
                <a:gdLst>
                  <a:gd name="T0" fmla="*/ 103 w 104"/>
                  <a:gd name="T1" fmla="*/ 39 h 40"/>
                  <a:gd name="T2" fmla="*/ 0 w 104"/>
                  <a:gd name="T3" fmla="*/ 39 h 40"/>
                  <a:gd name="T4" fmla="*/ 0 w 104"/>
                  <a:gd name="T5" fmla="*/ 0 h 40"/>
                  <a:gd name="T6" fmla="*/ 103 w 104"/>
                  <a:gd name="T7" fmla="*/ 0 h 40"/>
                  <a:gd name="T8" fmla="*/ 103 w 104"/>
                  <a:gd name="T9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40">
                    <a:moveTo>
                      <a:pt x="103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103" y="0"/>
                    </a:lnTo>
                    <a:lnTo>
                      <a:pt x="103" y="39"/>
                    </a:lnTo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</p:grpSp>
        <p:sp>
          <p:nvSpPr>
            <p:cNvPr id="1010" name="Freeform 918"/>
            <p:cNvSpPr>
              <a:spLocks noChangeArrowheads="1"/>
            </p:cNvSpPr>
            <p:nvPr/>
          </p:nvSpPr>
          <p:spPr bwMode="auto">
            <a:xfrm>
              <a:off x="6228968" y="8955142"/>
              <a:ext cx="440820" cy="163729"/>
            </a:xfrm>
            <a:custGeom>
              <a:avLst/>
              <a:gdLst>
                <a:gd name="T0" fmla="*/ 155 w 156"/>
                <a:gd name="T1" fmla="*/ 0 h 56"/>
                <a:gd name="T2" fmla="*/ 0 w 156"/>
                <a:gd name="T3" fmla="*/ 0 h 56"/>
                <a:gd name="T4" fmla="*/ 0 w 156"/>
                <a:gd name="T5" fmla="*/ 55 h 56"/>
                <a:gd name="T6" fmla="*/ 155 w 156"/>
                <a:gd name="T7" fmla="*/ 55 h 56"/>
                <a:gd name="T8" fmla="*/ 155 w 156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6">
                  <a:moveTo>
                    <a:pt x="155" y="0"/>
                  </a:moveTo>
                  <a:lnTo>
                    <a:pt x="0" y="0"/>
                  </a:lnTo>
                  <a:lnTo>
                    <a:pt x="0" y="55"/>
                  </a:lnTo>
                  <a:lnTo>
                    <a:pt x="155" y="55"/>
                  </a:lnTo>
                  <a:lnTo>
                    <a:pt x="155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016" name="Freeform 924"/>
            <p:cNvSpPr>
              <a:spLocks noChangeArrowheads="1"/>
            </p:cNvSpPr>
            <p:nvPr/>
          </p:nvSpPr>
          <p:spPr bwMode="auto">
            <a:xfrm>
              <a:off x="6228968" y="9458909"/>
              <a:ext cx="440820" cy="163729"/>
            </a:xfrm>
            <a:custGeom>
              <a:avLst/>
              <a:gdLst>
                <a:gd name="T0" fmla="*/ 155 w 156"/>
                <a:gd name="T1" fmla="*/ 0 h 58"/>
                <a:gd name="T2" fmla="*/ 0 w 156"/>
                <a:gd name="T3" fmla="*/ 0 h 58"/>
                <a:gd name="T4" fmla="*/ 0 w 156"/>
                <a:gd name="T5" fmla="*/ 57 h 58"/>
                <a:gd name="T6" fmla="*/ 155 w 156"/>
                <a:gd name="T7" fmla="*/ 57 h 58"/>
                <a:gd name="T8" fmla="*/ 155 w 15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8">
                  <a:moveTo>
                    <a:pt x="155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55" y="57"/>
                  </a:lnTo>
                  <a:lnTo>
                    <a:pt x="155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022" name="Freeform 930"/>
            <p:cNvSpPr>
              <a:spLocks noChangeArrowheads="1"/>
            </p:cNvSpPr>
            <p:nvPr/>
          </p:nvSpPr>
          <p:spPr bwMode="auto">
            <a:xfrm>
              <a:off x="6228968" y="9950090"/>
              <a:ext cx="440820" cy="163720"/>
            </a:xfrm>
            <a:custGeom>
              <a:avLst/>
              <a:gdLst>
                <a:gd name="T0" fmla="*/ 155 w 156"/>
                <a:gd name="T1" fmla="*/ 0 h 56"/>
                <a:gd name="T2" fmla="*/ 0 w 156"/>
                <a:gd name="T3" fmla="*/ 0 h 56"/>
                <a:gd name="T4" fmla="*/ 0 w 156"/>
                <a:gd name="T5" fmla="*/ 55 h 56"/>
                <a:gd name="T6" fmla="*/ 155 w 156"/>
                <a:gd name="T7" fmla="*/ 55 h 56"/>
                <a:gd name="T8" fmla="*/ 155 w 156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6">
                  <a:moveTo>
                    <a:pt x="155" y="0"/>
                  </a:moveTo>
                  <a:lnTo>
                    <a:pt x="0" y="0"/>
                  </a:lnTo>
                  <a:lnTo>
                    <a:pt x="0" y="55"/>
                  </a:lnTo>
                  <a:lnTo>
                    <a:pt x="155" y="55"/>
                  </a:lnTo>
                  <a:lnTo>
                    <a:pt x="155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028" name="Freeform 936"/>
            <p:cNvSpPr>
              <a:spLocks noChangeArrowheads="1"/>
            </p:cNvSpPr>
            <p:nvPr/>
          </p:nvSpPr>
          <p:spPr bwMode="auto">
            <a:xfrm>
              <a:off x="6228968" y="10453857"/>
              <a:ext cx="440820" cy="163720"/>
            </a:xfrm>
            <a:custGeom>
              <a:avLst/>
              <a:gdLst>
                <a:gd name="T0" fmla="*/ 155 w 156"/>
                <a:gd name="T1" fmla="*/ 0 h 58"/>
                <a:gd name="T2" fmla="*/ 0 w 156"/>
                <a:gd name="T3" fmla="*/ 0 h 58"/>
                <a:gd name="T4" fmla="*/ 0 w 156"/>
                <a:gd name="T5" fmla="*/ 57 h 58"/>
                <a:gd name="T6" fmla="*/ 155 w 156"/>
                <a:gd name="T7" fmla="*/ 57 h 58"/>
                <a:gd name="T8" fmla="*/ 155 w 15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8">
                  <a:moveTo>
                    <a:pt x="155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55" y="57"/>
                  </a:lnTo>
                  <a:lnTo>
                    <a:pt x="155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034" name="Freeform 942"/>
            <p:cNvSpPr>
              <a:spLocks noChangeArrowheads="1"/>
            </p:cNvSpPr>
            <p:nvPr/>
          </p:nvSpPr>
          <p:spPr bwMode="auto">
            <a:xfrm>
              <a:off x="6228968" y="10945020"/>
              <a:ext cx="440820" cy="163729"/>
            </a:xfrm>
            <a:custGeom>
              <a:avLst/>
              <a:gdLst>
                <a:gd name="T0" fmla="*/ 155 w 156"/>
                <a:gd name="T1" fmla="*/ 0 h 56"/>
                <a:gd name="T2" fmla="*/ 0 w 156"/>
                <a:gd name="T3" fmla="*/ 0 h 56"/>
                <a:gd name="T4" fmla="*/ 0 w 156"/>
                <a:gd name="T5" fmla="*/ 55 h 56"/>
                <a:gd name="T6" fmla="*/ 155 w 156"/>
                <a:gd name="T7" fmla="*/ 55 h 56"/>
                <a:gd name="T8" fmla="*/ 155 w 156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6">
                  <a:moveTo>
                    <a:pt x="155" y="0"/>
                  </a:moveTo>
                  <a:lnTo>
                    <a:pt x="0" y="0"/>
                  </a:lnTo>
                  <a:lnTo>
                    <a:pt x="0" y="55"/>
                  </a:lnTo>
                  <a:lnTo>
                    <a:pt x="155" y="55"/>
                  </a:lnTo>
                  <a:lnTo>
                    <a:pt x="155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040" name="Freeform 948"/>
            <p:cNvSpPr>
              <a:spLocks noChangeArrowheads="1"/>
            </p:cNvSpPr>
            <p:nvPr/>
          </p:nvSpPr>
          <p:spPr bwMode="auto">
            <a:xfrm>
              <a:off x="6228968" y="11436202"/>
              <a:ext cx="440820" cy="163720"/>
            </a:xfrm>
            <a:custGeom>
              <a:avLst/>
              <a:gdLst>
                <a:gd name="T0" fmla="*/ 155 w 156"/>
                <a:gd name="T1" fmla="*/ 0 h 56"/>
                <a:gd name="T2" fmla="*/ 0 w 156"/>
                <a:gd name="T3" fmla="*/ 0 h 56"/>
                <a:gd name="T4" fmla="*/ 0 w 156"/>
                <a:gd name="T5" fmla="*/ 55 h 56"/>
                <a:gd name="T6" fmla="*/ 155 w 156"/>
                <a:gd name="T7" fmla="*/ 55 h 56"/>
                <a:gd name="T8" fmla="*/ 155 w 156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6">
                  <a:moveTo>
                    <a:pt x="155" y="0"/>
                  </a:moveTo>
                  <a:lnTo>
                    <a:pt x="0" y="0"/>
                  </a:lnTo>
                  <a:lnTo>
                    <a:pt x="0" y="55"/>
                  </a:lnTo>
                  <a:lnTo>
                    <a:pt x="155" y="55"/>
                  </a:lnTo>
                  <a:lnTo>
                    <a:pt x="155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046" name="Freeform 954"/>
            <p:cNvSpPr>
              <a:spLocks noChangeArrowheads="1"/>
            </p:cNvSpPr>
            <p:nvPr/>
          </p:nvSpPr>
          <p:spPr bwMode="auto">
            <a:xfrm>
              <a:off x="6228968" y="11939968"/>
              <a:ext cx="440820" cy="163720"/>
            </a:xfrm>
            <a:custGeom>
              <a:avLst/>
              <a:gdLst>
                <a:gd name="T0" fmla="*/ 155 w 156"/>
                <a:gd name="T1" fmla="*/ 0 h 58"/>
                <a:gd name="T2" fmla="*/ 0 w 156"/>
                <a:gd name="T3" fmla="*/ 0 h 58"/>
                <a:gd name="T4" fmla="*/ 0 w 156"/>
                <a:gd name="T5" fmla="*/ 57 h 58"/>
                <a:gd name="T6" fmla="*/ 155 w 156"/>
                <a:gd name="T7" fmla="*/ 57 h 58"/>
                <a:gd name="T8" fmla="*/ 155 w 15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8">
                  <a:moveTo>
                    <a:pt x="155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55" y="57"/>
                  </a:lnTo>
                  <a:lnTo>
                    <a:pt x="155" y="0"/>
                  </a:lnTo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298917" y="2211969"/>
            <a:ext cx="6469431" cy="3196439"/>
            <a:chOff x="15833348" y="2078662"/>
            <a:chExt cx="6469431" cy="2493254"/>
          </a:xfrm>
        </p:grpSpPr>
        <p:sp>
          <p:nvSpPr>
            <p:cNvPr id="1052" name="TextBox 1051"/>
            <p:cNvSpPr txBox="1"/>
            <p:nvPr/>
          </p:nvSpPr>
          <p:spPr>
            <a:xfrm>
              <a:off x="15833348" y="3059483"/>
              <a:ext cx="6469431" cy="1512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735532"/>
              <a:r>
                <a:rPr lang="en-US" sz="2400" kern="0" dirty="0">
                  <a:solidFill>
                    <a:schemeClr val="bg1"/>
                  </a:solidFill>
                  <a:latin typeface="PF DinDisplay Pro" panose="02000506030000020004" pitchFamily="2" charset="0"/>
                </a:rPr>
                <a:t>H </a:t>
              </a:r>
              <a:r>
                <a:rPr lang="el-GR" sz="2400" kern="0" dirty="0">
                  <a:solidFill>
                    <a:schemeClr val="bg1"/>
                  </a:solidFill>
                  <a:latin typeface="PF DinDisplay Pro" panose="02000506030000020004" pitchFamily="2" charset="0"/>
                </a:rPr>
                <a:t>σύνθεση πολλαπλών υπολογιστικών μονάδων με στόχο την κατακόρυφη μείωση του χρόνου που απαιτείται για την εκτέλεση πολυσύνθετων υπολογισμών σε σύγκριση με έναν  ηλεκτρονικό </a:t>
              </a:r>
              <a:r>
                <a:rPr lang="el-GR" sz="2400" kern="0" dirty="0" smtClean="0">
                  <a:solidFill>
                    <a:schemeClr val="bg1"/>
                  </a:solidFill>
                  <a:latin typeface="PF DinDisplay Pro" panose="02000506030000020004" pitchFamily="2" charset="0"/>
                </a:rPr>
                <a:t>υπολογιστή</a:t>
              </a:r>
              <a:r>
                <a:rPr lang="en-US" sz="2400" kern="0" dirty="0" smtClean="0">
                  <a:solidFill>
                    <a:schemeClr val="bg1"/>
                  </a:solidFill>
                  <a:latin typeface="PF DinDisplay Pro" panose="02000506030000020004" pitchFamily="2" charset="0"/>
                </a:rPr>
                <a:t>.</a:t>
              </a:r>
              <a:endParaRPr lang="el-GR" sz="2400" kern="0" dirty="0">
                <a:solidFill>
                  <a:schemeClr val="bg1"/>
                </a:solidFill>
                <a:latin typeface="PF DinDisplay Pro" panose="02000506030000020004" pitchFamily="2" charset="0"/>
              </a:endParaRPr>
            </a:p>
          </p:txBody>
        </p:sp>
        <p:sp>
          <p:nvSpPr>
            <p:cNvPr id="1054" name="TextBox 1053"/>
            <p:cNvSpPr txBox="1"/>
            <p:nvPr/>
          </p:nvSpPr>
          <p:spPr>
            <a:xfrm>
              <a:off x="17897602" y="2078662"/>
              <a:ext cx="1622524" cy="864233"/>
            </a:xfrm>
            <a:prstGeom prst="rect">
              <a:avLst/>
            </a:prstGeom>
            <a:noFill/>
          </p:spPr>
          <p:txBody>
            <a:bodyPr wrap="none" lIns="91422" tIns="45711" rIns="91422" bIns="45711" rtlCol="0">
              <a:spAutoFit/>
            </a:bodyPr>
            <a:lstStyle/>
            <a:p>
              <a:r>
                <a:rPr lang="en-US" sz="6600" dirty="0" smtClean="0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HPC</a:t>
              </a:r>
              <a:endParaRPr lang="id-ID" sz="6600" dirty="0" smtClean="0">
                <a:solidFill>
                  <a:schemeClr val="tx2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9469168" y="625891"/>
            <a:ext cx="5529103" cy="3261887"/>
            <a:chOff x="9469168" y="625891"/>
            <a:chExt cx="5529103" cy="3261887"/>
          </a:xfrm>
        </p:grpSpPr>
        <p:sp>
          <p:nvSpPr>
            <p:cNvPr id="889" name="Freeform 1085"/>
            <p:cNvSpPr>
              <a:spLocks noChangeArrowheads="1"/>
            </p:cNvSpPr>
            <p:nvPr/>
          </p:nvSpPr>
          <p:spPr bwMode="auto">
            <a:xfrm>
              <a:off x="9469168" y="625891"/>
              <a:ext cx="5529103" cy="3261887"/>
            </a:xfrm>
            <a:custGeom>
              <a:avLst/>
              <a:gdLst>
                <a:gd name="T0" fmla="*/ 1646 w 1937"/>
                <a:gd name="T1" fmla="*/ 563 h 1142"/>
                <a:gd name="T2" fmla="*/ 1646 w 1937"/>
                <a:gd name="T3" fmla="*/ 563 h 1142"/>
                <a:gd name="T4" fmla="*/ 1570 w 1937"/>
                <a:gd name="T5" fmla="*/ 576 h 1142"/>
                <a:gd name="T6" fmla="*/ 1580 w 1937"/>
                <a:gd name="T7" fmla="*/ 479 h 1142"/>
                <a:gd name="T8" fmla="*/ 1098 w 1937"/>
                <a:gd name="T9" fmla="*/ 0 h 1142"/>
                <a:gd name="T10" fmla="*/ 626 w 1937"/>
                <a:gd name="T11" fmla="*/ 397 h 1142"/>
                <a:gd name="T12" fmla="*/ 484 w 1937"/>
                <a:gd name="T13" fmla="*/ 345 h 1142"/>
                <a:gd name="T14" fmla="*/ 260 w 1937"/>
                <a:gd name="T15" fmla="*/ 569 h 1142"/>
                <a:gd name="T16" fmla="*/ 296 w 1937"/>
                <a:gd name="T17" fmla="*/ 697 h 1142"/>
                <a:gd name="T18" fmla="*/ 230 w 1937"/>
                <a:gd name="T19" fmla="*/ 685 h 1142"/>
                <a:gd name="T20" fmla="*/ 0 w 1937"/>
                <a:gd name="T21" fmla="*/ 915 h 1142"/>
                <a:gd name="T22" fmla="*/ 230 w 1937"/>
                <a:gd name="T23" fmla="*/ 1141 h 1142"/>
                <a:gd name="T24" fmla="*/ 1616 w 1937"/>
                <a:gd name="T25" fmla="*/ 1141 h 1142"/>
                <a:gd name="T26" fmla="*/ 1616 w 1937"/>
                <a:gd name="T27" fmla="*/ 1141 h 1142"/>
                <a:gd name="T28" fmla="*/ 1646 w 1937"/>
                <a:gd name="T29" fmla="*/ 1141 h 1142"/>
                <a:gd name="T30" fmla="*/ 1936 w 1937"/>
                <a:gd name="T31" fmla="*/ 854 h 1142"/>
                <a:gd name="T32" fmla="*/ 1646 w 1937"/>
                <a:gd name="T33" fmla="*/ 563 h 1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37" h="1142">
                  <a:moveTo>
                    <a:pt x="1646" y="563"/>
                  </a:moveTo>
                  <a:lnTo>
                    <a:pt x="1646" y="563"/>
                  </a:lnTo>
                  <a:cubicBezTo>
                    <a:pt x="1622" y="563"/>
                    <a:pt x="1594" y="569"/>
                    <a:pt x="1570" y="576"/>
                  </a:cubicBezTo>
                  <a:cubicBezTo>
                    <a:pt x="1576" y="545"/>
                    <a:pt x="1580" y="512"/>
                    <a:pt x="1580" y="479"/>
                  </a:cubicBezTo>
                  <a:cubicBezTo>
                    <a:pt x="1580" y="215"/>
                    <a:pt x="1364" y="0"/>
                    <a:pt x="1098" y="0"/>
                  </a:cubicBezTo>
                  <a:cubicBezTo>
                    <a:pt x="862" y="0"/>
                    <a:pt x="665" y="170"/>
                    <a:pt x="626" y="397"/>
                  </a:cubicBezTo>
                  <a:cubicBezTo>
                    <a:pt x="586" y="364"/>
                    <a:pt x="538" y="345"/>
                    <a:pt x="484" y="345"/>
                  </a:cubicBezTo>
                  <a:cubicBezTo>
                    <a:pt x="360" y="345"/>
                    <a:pt x="260" y="445"/>
                    <a:pt x="260" y="569"/>
                  </a:cubicBezTo>
                  <a:cubicBezTo>
                    <a:pt x="260" y="618"/>
                    <a:pt x="272" y="660"/>
                    <a:pt x="296" y="697"/>
                  </a:cubicBezTo>
                  <a:cubicBezTo>
                    <a:pt x="275" y="687"/>
                    <a:pt x="250" y="685"/>
                    <a:pt x="230" y="685"/>
                  </a:cubicBezTo>
                  <a:cubicBezTo>
                    <a:pt x="102" y="685"/>
                    <a:pt x="0" y="787"/>
                    <a:pt x="0" y="915"/>
                  </a:cubicBezTo>
                  <a:cubicBezTo>
                    <a:pt x="0" y="1039"/>
                    <a:pt x="102" y="1141"/>
                    <a:pt x="230" y="1141"/>
                  </a:cubicBezTo>
                  <a:cubicBezTo>
                    <a:pt x="1616" y="1141"/>
                    <a:pt x="1616" y="1141"/>
                    <a:pt x="1616" y="1141"/>
                  </a:cubicBezTo>
                  <a:lnTo>
                    <a:pt x="1616" y="1141"/>
                  </a:lnTo>
                  <a:cubicBezTo>
                    <a:pt x="1628" y="1141"/>
                    <a:pt x="1637" y="1141"/>
                    <a:pt x="1646" y="1141"/>
                  </a:cubicBezTo>
                  <a:cubicBezTo>
                    <a:pt x="1806" y="1141"/>
                    <a:pt x="1936" y="1015"/>
                    <a:pt x="1936" y="854"/>
                  </a:cubicBezTo>
                  <a:cubicBezTo>
                    <a:pt x="1936" y="693"/>
                    <a:pt x="1806" y="563"/>
                    <a:pt x="1646" y="563"/>
                  </a:cubicBezTo>
                </a:path>
              </a:pathLst>
            </a:custGeom>
            <a:solidFill>
              <a:schemeClr val="accent4">
                <a:lumMod val="75000"/>
              </a:schemeClr>
            </a:solidFill>
            <a:ln w="3175" cmpd="sng">
              <a:noFill/>
            </a:ln>
            <a:effectLst/>
            <a:extLst/>
          </p:spPr>
          <p:txBody>
            <a:bodyPr wrap="none" lIns="243770" tIns="121885" rIns="243770" bIns="121885" anchor="ctr"/>
            <a:lstStyle/>
            <a:p>
              <a:endParaRPr lang="en-US" dirty="0">
                <a:solidFill>
                  <a:schemeClr val="bg1">
                    <a:lumMod val="75000"/>
                  </a:schemeClr>
                </a:solidFill>
                <a:latin typeface="Calibri Light"/>
              </a:endParaRPr>
            </a:p>
          </p:txBody>
        </p:sp>
        <p:sp>
          <p:nvSpPr>
            <p:cNvPr id="1055" name="TextBox 1054"/>
            <p:cNvSpPr txBox="1"/>
            <p:nvPr/>
          </p:nvSpPr>
          <p:spPr>
            <a:xfrm>
              <a:off x="9774887" y="2151393"/>
              <a:ext cx="4936684" cy="1107977"/>
            </a:xfrm>
            <a:prstGeom prst="rect">
              <a:avLst/>
            </a:prstGeom>
            <a:noFill/>
          </p:spPr>
          <p:txBody>
            <a:bodyPr wrap="square" lIns="91422" tIns="45711" rIns="91422" bIns="45711" rtlCol="0">
              <a:spAutoFit/>
            </a:bodyPr>
            <a:lstStyle/>
            <a:p>
              <a:pPr algn="ctr"/>
              <a:r>
                <a:rPr lang="en-US" sz="6600" dirty="0" smtClean="0">
                  <a:solidFill>
                    <a:schemeClr val="bg1"/>
                  </a:solidFill>
                  <a:latin typeface="PF DinDisplay Pro" panose="02000506030000020004" pitchFamily="2" charset="0"/>
                  <a:cs typeface="Lato Regular"/>
                </a:rPr>
                <a:t>Cloud</a:t>
              </a:r>
              <a:endParaRPr lang="id-ID" sz="6600" dirty="0" smtClean="0">
                <a:solidFill>
                  <a:schemeClr val="bg1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</p:grpSp>
      <p:sp>
        <p:nvSpPr>
          <p:cNvPr id="1056" name="TextBox 1055"/>
          <p:cNvSpPr txBox="1"/>
          <p:nvPr/>
        </p:nvSpPr>
        <p:spPr>
          <a:xfrm>
            <a:off x="8008000" y="11200024"/>
            <a:ext cx="8409638" cy="923312"/>
          </a:xfrm>
          <a:prstGeom prst="rect">
            <a:avLst/>
          </a:prstGeom>
          <a:noFill/>
        </p:spPr>
        <p:txBody>
          <a:bodyPr wrap="none" lIns="91422" tIns="45711" rIns="91422" bIns="45711" rtlCol="0">
            <a:spAutoFit/>
          </a:bodyPr>
          <a:lstStyle/>
          <a:p>
            <a:pPr algn="ctr"/>
            <a:r>
              <a:rPr lang="en-US" sz="5400" dirty="0" smtClean="0">
                <a:solidFill>
                  <a:schemeClr val="tx2"/>
                </a:solidFill>
                <a:latin typeface="PF DinDisplay Pro" panose="02000506030000020004" pitchFamily="2" charset="0"/>
                <a:cs typeface="Lato Regular"/>
              </a:rPr>
              <a:t>High Performance Computing</a:t>
            </a:r>
            <a:endParaRPr lang="id-ID" sz="5400" dirty="0" smtClean="0">
              <a:solidFill>
                <a:schemeClr val="tx2"/>
              </a:solidFill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1057" name="TextBox 1056"/>
          <p:cNvSpPr txBox="1"/>
          <p:nvPr/>
        </p:nvSpPr>
        <p:spPr>
          <a:xfrm>
            <a:off x="3192082" y="2929198"/>
            <a:ext cx="6075987" cy="2308306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/>
          <a:p>
            <a:r>
              <a:rPr lang="el-GR" sz="4800" dirty="0">
                <a:latin typeface="PF DinDisplay Pro" panose="02000506030000020004" pitchFamily="2" charset="0"/>
              </a:rPr>
              <a:t>Τι είναι το </a:t>
            </a:r>
            <a:r>
              <a:rPr lang="en-US" sz="4800" dirty="0">
                <a:latin typeface="PF DinDisplay Pro" panose="02000506030000020004" pitchFamily="2" charset="0"/>
              </a:rPr>
              <a:t>High Performance Computing</a:t>
            </a:r>
            <a:r>
              <a:rPr lang="el-GR" sz="4800" dirty="0">
                <a:latin typeface="PF DinDisplay Pro" panose="02000506030000020004" pitchFamily="2" charset="0"/>
              </a:rPr>
              <a:t> (</a:t>
            </a:r>
            <a:r>
              <a:rPr lang="en-US" sz="4800" dirty="0">
                <a:latin typeface="PF DinDisplay Pro" panose="02000506030000020004" pitchFamily="2" charset="0"/>
              </a:rPr>
              <a:t>HPC)?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330836" y="8578460"/>
            <a:ext cx="2393008" cy="4055327"/>
            <a:chOff x="17330836" y="8578460"/>
            <a:chExt cx="2393008" cy="4055327"/>
          </a:xfrm>
        </p:grpSpPr>
        <p:grpSp>
          <p:nvGrpSpPr>
            <p:cNvPr id="400" name="Group 399"/>
            <p:cNvGrpSpPr/>
            <p:nvPr/>
          </p:nvGrpSpPr>
          <p:grpSpPr>
            <a:xfrm>
              <a:off x="17330836" y="8578460"/>
              <a:ext cx="2393008" cy="4055327"/>
              <a:chOff x="3329701" y="9366954"/>
              <a:chExt cx="2393008" cy="4055327"/>
            </a:xfrm>
          </p:grpSpPr>
          <p:sp>
            <p:nvSpPr>
              <p:cNvPr id="401" name="Freeform 960"/>
              <p:cNvSpPr>
                <a:spLocks noChangeArrowheads="1"/>
              </p:cNvSpPr>
              <p:nvPr/>
            </p:nvSpPr>
            <p:spPr bwMode="auto">
              <a:xfrm>
                <a:off x="3329701" y="9366954"/>
                <a:ext cx="2393008" cy="3941980"/>
              </a:xfrm>
              <a:custGeom>
                <a:avLst/>
                <a:gdLst>
                  <a:gd name="T0" fmla="*/ 835 w 836"/>
                  <a:gd name="T1" fmla="*/ 1338 h 1382"/>
                  <a:gd name="T2" fmla="*/ 835 w 836"/>
                  <a:gd name="T3" fmla="*/ 1338 h 1382"/>
                  <a:gd name="T4" fmla="*/ 790 w 836"/>
                  <a:gd name="T5" fmla="*/ 1381 h 1382"/>
                  <a:gd name="T6" fmla="*/ 45 w 836"/>
                  <a:gd name="T7" fmla="*/ 1381 h 1382"/>
                  <a:gd name="T8" fmla="*/ 0 w 836"/>
                  <a:gd name="T9" fmla="*/ 1338 h 1382"/>
                  <a:gd name="T10" fmla="*/ 0 w 836"/>
                  <a:gd name="T11" fmla="*/ 46 h 1382"/>
                  <a:gd name="T12" fmla="*/ 45 w 836"/>
                  <a:gd name="T13" fmla="*/ 0 h 1382"/>
                  <a:gd name="T14" fmla="*/ 790 w 836"/>
                  <a:gd name="T15" fmla="*/ 0 h 1382"/>
                  <a:gd name="T16" fmla="*/ 835 w 836"/>
                  <a:gd name="T17" fmla="*/ 46 h 1382"/>
                  <a:gd name="T18" fmla="*/ 835 w 836"/>
                  <a:gd name="T19" fmla="*/ 1338 h 1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36" h="1382">
                    <a:moveTo>
                      <a:pt x="835" y="1338"/>
                    </a:moveTo>
                    <a:lnTo>
                      <a:pt x="835" y="1338"/>
                    </a:lnTo>
                    <a:cubicBezTo>
                      <a:pt x="835" y="1362"/>
                      <a:pt x="817" y="1381"/>
                      <a:pt x="790" y="1381"/>
                    </a:cubicBezTo>
                    <a:cubicBezTo>
                      <a:pt x="45" y="1381"/>
                      <a:pt x="45" y="1381"/>
                      <a:pt x="45" y="1381"/>
                    </a:cubicBezTo>
                    <a:cubicBezTo>
                      <a:pt x="21" y="1381"/>
                      <a:pt x="0" y="1362"/>
                      <a:pt x="0" y="1338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0" y="22"/>
                      <a:pt x="21" y="0"/>
                      <a:pt x="45" y="0"/>
                    </a:cubicBezTo>
                    <a:cubicBezTo>
                      <a:pt x="790" y="0"/>
                      <a:pt x="790" y="0"/>
                      <a:pt x="790" y="0"/>
                    </a:cubicBezTo>
                    <a:cubicBezTo>
                      <a:pt x="817" y="0"/>
                      <a:pt x="835" y="22"/>
                      <a:pt x="835" y="46"/>
                    </a:cubicBezTo>
                    <a:cubicBezTo>
                      <a:pt x="835" y="1338"/>
                      <a:pt x="835" y="1338"/>
                      <a:pt x="835" y="1338"/>
                    </a:cubicBezTo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02" name="Freeform 961"/>
              <p:cNvSpPr>
                <a:spLocks noChangeArrowheads="1"/>
              </p:cNvSpPr>
              <p:nvPr/>
            </p:nvSpPr>
            <p:spPr bwMode="auto">
              <a:xfrm>
                <a:off x="3430457" y="9467712"/>
                <a:ext cx="2204082" cy="3614531"/>
              </a:xfrm>
              <a:custGeom>
                <a:avLst/>
                <a:gdLst>
                  <a:gd name="T0" fmla="*/ 748 w 770"/>
                  <a:gd name="T1" fmla="*/ 1239 h 1264"/>
                  <a:gd name="T2" fmla="*/ 25 w 770"/>
                  <a:gd name="T3" fmla="*/ 1239 h 1264"/>
                  <a:gd name="T4" fmla="*/ 25 w 770"/>
                  <a:gd name="T5" fmla="*/ 22 h 1264"/>
                  <a:gd name="T6" fmla="*/ 748 w 770"/>
                  <a:gd name="T7" fmla="*/ 22 h 1264"/>
                  <a:gd name="T8" fmla="*/ 748 w 770"/>
                  <a:gd name="T9" fmla="*/ 1239 h 1264"/>
                  <a:gd name="T10" fmla="*/ 769 w 770"/>
                  <a:gd name="T11" fmla="*/ 0 h 1264"/>
                  <a:gd name="T12" fmla="*/ 748 w 770"/>
                  <a:gd name="T13" fmla="*/ 0 h 1264"/>
                  <a:gd name="T14" fmla="*/ 25 w 770"/>
                  <a:gd name="T15" fmla="*/ 0 h 1264"/>
                  <a:gd name="T16" fmla="*/ 0 w 770"/>
                  <a:gd name="T17" fmla="*/ 0 h 1264"/>
                  <a:gd name="T18" fmla="*/ 0 w 770"/>
                  <a:gd name="T19" fmla="*/ 22 h 1264"/>
                  <a:gd name="T20" fmla="*/ 0 w 770"/>
                  <a:gd name="T21" fmla="*/ 1239 h 1264"/>
                  <a:gd name="T22" fmla="*/ 0 w 770"/>
                  <a:gd name="T23" fmla="*/ 1263 h 1264"/>
                  <a:gd name="T24" fmla="*/ 25 w 770"/>
                  <a:gd name="T25" fmla="*/ 1263 h 1264"/>
                  <a:gd name="T26" fmla="*/ 748 w 770"/>
                  <a:gd name="T27" fmla="*/ 1263 h 1264"/>
                  <a:gd name="T28" fmla="*/ 769 w 770"/>
                  <a:gd name="T29" fmla="*/ 1263 h 1264"/>
                  <a:gd name="T30" fmla="*/ 769 w 770"/>
                  <a:gd name="T31" fmla="*/ 1239 h 1264"/>
                  <a:gd name="T32" fmla="*/ 769 w 770"/>
                  <a:gd name="T33" fmla="*/ 22 h 1264"/>
                  <a:gd name="T34" fmla="*/ 769 w 770"/>
                  <a:gd name="T35" fmla="*/ 0 h 1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70" h="1264">
                    <a:moveTo>
                      <a:pt x="748" y="1239"/>
                    </a:moveTo>
                    <a:lnTo>
                      <a:pt x="25" y="1239"/>
                    </a:lnTo>
                    <a:lnTo>
                      <a:pt x="25" y="22"/>
                    </a:lnTo>
                    <a:lnTo>
                      <a:pt x="748" y="22"/>
                    </a:lnTo>
                    <a:lnTo>
                      <a:pt x="748" y="1239"/>
                    </a:lnTo>
                    <a:close/>
                    <a:moveTo>
                      <a:pt x="769" y="0"/>
                    </a:moveTo>
                    <a:lnTo>
                      <a:pt x="748" y="0"/>
                    </a:lnTo>
                    <a:lnTo>
                      <a:pt x="25" y="0"/>
                    </a:lnTo>
                    <a:lnTo>
                      <a:pt x="0" y="0"/>
                    </a:lnTo>
                    <a:lnTo>
                      <a:pt x="0" y="22"/>
                    </a:lnTo>
                    <a:lnTo>
                      <a:pt x="0" y="1239"/>
                    </a:lnTo>
                    <a:lnTo>
                      <a:pt x="0" y="1263"/>
                    </a:lnTo>
                    <a:lnTo>
                      <a:pt x="25" y="1263"/>
                    </a:lnTo>
                    <a:lnTo>
                      <a:pt x="748" y="1263"/>
                    </a:lnTo>
                    <a:lnTo>
                      <a:pt x="769" y="1263"/>
                    </a:lnTo>
                    <a:lnTo>
                      <a:pt x="769" y="1239"/>
                    </a:lnTo>
                    <a:lnTo>
                      <a:pt x="769" y="22"/>
                    </a:lnTo>
                    <a:lnTo>
                      <a:pt x="7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03" name="Freeform 962"/>
              <p:cNvSpPr>
                <a:spLocks noChangeArrowheads="1"/>
              </p:cNvSpPr>
              <p:nvPr/>
            </p:nvSpPr>
            <p:spPr bwMode="auto">
              <a:xfrm>
                <a:off x="3506025" y="9530683"/>
                <a:ext cx="2065544" cy="3475990"/>
              </a:xfrm>
              <a:custGeom>
                <a:avLst/>
                <a:gdLst>
                  <a:gd name="T0" fmla="*/ 723 w 724"/>
                  <a:gd name="T1" fmla="*/ 1217 h 1218"/>
                  <a:gd name="T2" fmla="*/ 0 w 724"/>
                  <a:gd name="T3" fmla="*/ 1217 h 1218"/>
                  <a:gd name="T4" fmla="*/ 0 w 724"/>
                  <a:gd name="T5" fmla="*/ 0 h 1218"/>
                  <a:gd name="T6" fmla="*/ 723 w 724"/>
                  <a:gd name="T7" fmla="*/ 0 h 1218"/>
                  <a:gd name="T8" fmla="*/ 723 w 724"/>
                  <a:gd name="T9" fmla="*/ 1217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1218">
                    <a:moveTo>
                      <a:pt x="723" y="1217"/>
                    </a:moveTo>
                    <a:lnTo>
                      <a:pt x="0" y="1217"/>
                    </a:lnTo>
                    <a:lnTo>
                      <a:pt x="0" y="0"/>
                    </a:lnTo>
                    <a:lnTo>
                      <a:pt x="723" y="0"/>
                    </a:lnTo>
                    <a:lnTo>
                      <a:pt x="723" y="1217"/>
                    </a:lnTo>
                  </a:path>
                </a:pathLst>
              </a:custGeom>
              <a:solidFill>
                <a:srgbClr val="055165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04" name="Freeform 964"/>
              <p:cNvSpPr>
                <a:spLocks noChangeArrowheads="1"/>
              </p:cNvSpPr>
              <p:nvPr/>
            </p:nvSpPr>
            <p:spPr bwMode="auto">
              <a:xfrm>
                <a:off x="3506025" y="9530683"/>
                <a:ext cx="2065544" cy="503767"/>
              </a:xfrm>
              <a:custGeom>
                <a:avLst/>
                <a:gdLst>
                  <a:gd name="T0" fmla="*/ 723 w 724"/>
                  <a:gd name="T1" fmla="*/ 176 h 177"/>
                  <a:gd name="T2" fmla="*/ 0 w 724"/>
                  <a:gd name="T3" fmla="*/ 176 h 177"/>
                  <a:gd name="T4" fmla="*/ 0 w 724"/>
                  <a:gd name="T5" fmla="*/ 0 h 177"/>
                  <a:gd name="T6" fmla="*/ 723 w 724"/>
                  <a:gd name="T7" fmla="*/ 0 h 177"/>
                  <a:gd name="T8" fmla="*/ 723 w 724"/>
                  <a:gd name="T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177">
                    <a:moveTo>
                      <a:pt x="723" y="176"/>
                    </a:moveTo>
                    <a:lnTo>
                      <a:pt x="0" y="176"/>
                    </a:lnTo>
                    <a:lnTo>
                      <a:pt x="0" y="0"/>
                    </a:lnTo>
                    <a:lnTo>
                      <a:pt x="723" y="0"/>
                    </a:lnTo>
                    <a:lnTo>
                      <a:pt x="723" y="176"/>
                    </a:ln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05" name="Freeform 966"/>
              <p:cNvSpPr>
                <a:spLocks noChangeArrowheads="1"/>
              </p:cNvSpPr>
              <p:nvPr/>
            </p:nvSpPr>
            <p:spPr bwMode="auto">
              <a:xfrm>
                <a:off x="4085388" y="9694403"/>
                <a:ext cx="881634" cy="163729"/>
              </a:xfrm>
              <a:custGeom>
                <a:avLst/>
                <a:gdLst>
                  <a:gd name="T0" fmla="*/ 309 w 310"/>
                  <a:gd name="T1" fmla="*/ 55 h 56"/>
                  <a:gd name="T2" fmla="*/ 0 w 310"/>
                  <a:gd name="T3" fmla="*/ 55 h 56"/>
                  <a:gd name="T4" fmla="*/ 0 w 310"/>
                  <a:gd name="T5" fmla="*/ 0 h 56"/>
                  <a:gd name="T6" fmla="*/ 309 w 310"/>
                  <a:gd name="T7" fmla="*/ 0 h 56"/>
                  <a:gd name="T8" fmla="*/ 309 w 310"/>
                  <a:gd name="T9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56">
                    <a:moveTo>
                      <a:pt x="309" y="55"/>
                    </a:moveTo>
                    <a:lnTo>
                      <a:pt x="0" y="55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55"/>
                    </a:ln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06" name="Freeform 968"/>
              <p:cNvSpPr>
                <a:spLocks noChangeArrowheads="1"/>
              </p:cNvSpPr>
              <p:nvPr/>
            </p:nvSpPr>
            <p:spPr bwMode="auto">
              <a:xfrm>
                <a:off x="3594183" y="9618841"/>
                <a:ext cx="62976" cy="327449"/>
              </a:xfrm>
              <a:custGeom>
                <a:avLst/>
                <a:gdLst>
                  <a:gd name="T0" fmla="*/ 9 w 22"/>
                  <a:gd name="T1" fmla="*/ 115 h 116"/>
                  <a:gd name="T2" fmla="*/ 9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9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9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9" y="115"/>
                    </a:moveTo>
                    <a:lnTo>
                      <a:pt x="9" y="115"/>
                    </a:lnTo>
                    <a:cubicBezTo>
                      <a:pt x="3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3" y="0"/>
                      <a:pt x="9" y="0"/>
                    </a:cubicBezTo>
                    <a:cubicBezTo>
                      <a:pt x="15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5" y="115"/>
                      <a:pt x="9" y="11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07" name="Freeform 969"/>
              <p:cNvSpPr>
                <a:spLocks noChangeArrowheads="1"/>
              </p:cNvSpPr>
              <p:nvPr/>
            </p:nvSpPr>
            <p:spPr bwMode="auto">
              <a:xfrm>
                <a:off x="3720133" y="9618841"/>
                <a:ext cx="62976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12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08" name="Freeform 970"/>
              <p:cNvSpPr>
                <a:spLocks noChangeArrowheads="1"/>
              </p:cNvSpPr>
              <p:nvPr/>
            </p:nvSpPr>
            <p:spPr bwMode="auto">
              <a:xfrm>
                <a:off x="3858683" y="9618841"/>
                <a:ext cx="75568" cy="327449"/>
              </a:xfrm>
              <a:custGeom>
                <a:avLst/>
                <a:gdLst>
                  <a:gd name="T0" fmla="*/ 12 w 25"/>
                  <a:gd name="T1" fmla="*/ 115 h 116"/>
                  <a:gd name="T2" fmla="*/ 12 w 25"/>
                  <a:gd name="T3" fmla="*/ 115 h 116"/>
                  <a:gd name="T4" fmla="*/ 0 w 25"/>
                  <a:gd name="T5" fmla="*/ 103 h 116"/>
                  <a:gd name="T6" fmla="*/ 0 w 25"/>
                  <a:gd name="T7" fmla="*/ 12 h 116"/>
                  <a:gd name="T8" fmla="*/ 12 w 25"/>
                  <a:gd name="T9" fmla="*/ 0 h 116"/>
                  <a:gd name="T10" fmla="*/ 24 w 25"/>
                  <a:gd name="T11" fmla="*/ 12 h 116"/>
                  <a:gd name="T12" fmla="*/ 24 w 25"/>
                  <a:gd name="T13" fmla="*/ 103 h 116"/>
                  <a:gd name="T14" fmla="*/ 12 w 25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4" y="6"/>
                      <a:pt x="24" y="12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09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09" name="Freeform 971"/>
              <p:cNvSpPr>
                <a:spLocks noChangeArrowheads="1"/>
              </p:cNvSpPr>
              <p:nvPr/>
            </p:nvSpPr>
            <p:spPr bwMode="auto">
              <a:xfrm>
                <a:off x="5143348" y="9618841"/>
                <a:ext cx="62970" cy="327449"/>
              </a:xfrm>
              <a:custGeom>
                <a:avLst/>
                <a:gdLst>
                  <a:gd name="T0" fmla="*/ 10 w 23"/>
                  <a:gd name="T1" fmla="*/ 115 h 116"/>
                  <a:gd name="T2" fmla="*/ 10 w 23"/>
                  <a:gd name="T3" fmla="*/ 115 h 116"/>
                  <a:gd name="T4" fmla="*/ 0 w 23"/>
                  <a:gd name="T5" fmla="*/ 103 h 116"/>
                  <a:gd name="T6" fmla="*/ 0 w 23"/>
                  <a:gd name="T7" fmla="*/ 12 h 116"/>
                  <a:gd name="T8" fmla="*/ 10 w 23"/>
                  <a:gd name="T9" fmla="*/ 0 h 116"/>
                  <a:gd name="T10" fmla="*/ 22 w 23"/>
                  <a:gd name="T11" fmla="*/ 12 h 116"/>
                  <a:gd name="T12" fmla="*/ 22 w 23"/>
                  <a:gd name="T13" fmla="*/ 103 h 116"/>
                  <a:gd name="T14" fmla="*/ 10 w 23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115"/>
                    </a:moveTo>
                    <a:lnTo>
                      <a:pt x="10" y="115"/>
                    </a:lnTo>
                    <a:cubicBezTo>
                      <a:pt x="4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4" y="0"/>
                      <a:pt x="10" y="0"/>
                    </a:cubicBezTo>
                    <a:cubicBezTo>
                      <a:pt x="16" y="0"/>
                      <a:pt x="22" y="6"/>
                      <a:pt x="22" y="12"/>
                    </a:cubicBezTo>
                    <a:cubicBezTo>
                      <a:pt x="22" y="103"/>
                      <a:pt x="22" y="103"/>
                      <a:pt x="22" y="103"/>
                    </a:cubicBezTo>
                    <a:cubicBezTo>
                      <a:pt x="22" y="109"/>
                      <a:pt x="16" y="115"/>
                      <a:pt x="10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10" name="Freeform 972"/>
              <p:cNvSpPr>
                <a:spLocks noChangeArrowheads="1"/>
              </p:cNvSpPr>
              <p:nvPr/>
            </p:nvSpPr>
            <p:spPr bwMode="auto">
              <a:xfrm>
                <a:off x="5269298" y="9618841"/>
                <a:ext cx="62970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12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8" y="115"/>
                      <a:pt x="12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11" name="Freeform 973"/>
              <p:cNvSpPr>
                <a:spLocks noChangeArrowheads="1"/>
              </p:cNvSpPr>
              <p:nvPr/>
            </p:nvSpPr>
            <p:spPr bwMode="auto">
              <a:xfrm>
                <a:off x="5395245" y="9618841"/>
                <a:ext cx="75568" cy="327449"/>
              </a:xfrm>
              <a:custGeom>
                <a:avLst/>
                <a:gdLst>
                  <a:gd name="T0" fmla="*/ 13 w 26"/>
                  <a:gd name="T1" fmla="*/ 115 h 116"/>
                  <a:gd name="T2" fmla="*/ 13 w 26"/>
                  <a:gd name="T3" fmla="*/ 115 h 116"/>
                  <a:gd name="T4" fmla="*/ 0 w 26"/>
                  <a:gd name="T5" fmla="*/ 103 h 116"/>
                  <a:gd name="T6" fmla="*/ 0 w 26"/>
                  <a:gd name="T7" fmla="*/ 12 h 116"/>
                  <a:gd name="T8" fmla="*/ 13 w 26"/>
                  <a:gd name="T9" fmla="*/ 0 h 116"/>
                  <a:gd name="T10" fmla="*/ 25 w 26"/>
                  <a:gd name="T11" fmla="*/ 12 h 116"/>
                  <a:gd name="T12" fmla="*/ 25 w 26"/>
                  <a:gd name="T13" fmla="*/ 103 h 116"/>
                  <a:gd name="T14" fmla="*/ 13 w 26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115"/>
                    </a:moveTo>
                    <a:lnTo>
                      <a:pt x="13" y="115"/>
                    </a:lnTo>
                    <a:cubicBezTo>
                      <a:pt x="7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7" y="0"/>
                      <a:pt x="13" y="0"/>
                    </a:cubicBezTo>
                    <a:cubicBezTo>
                      <a:pt x="19" y="0"/>
                      <a:pt x="25" y="6"/>
                      <a:pt x="25" y="12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5" y="109"/>
                      <a:pt x="19" y="115"/>
                      <a:pt x="13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12" name="Freeform 974"/>
              <p:cNvSpPr>
                <a:spLocks noChangeArrowheads="1"/>
              </p:cNvSpPr>
              <p:nvPr/>
            </p:nvSpPr>
            <p:spPr bwMode="auto">
              <a:xfrm>
                <a:off x="5420430" y="13120022"/>
                <a:ext cx="138538" cy="125941"/>
              </a:xfrm>
              <a:custGeom>
                <a:avLst/>
                <a:gdLst>
                  <a:gd name="T0" fmla="*/ 46 w 47"/>
                  <a:gd name="T1" fmla="*/ 21 h 46"/>
                  <a:gd name="T2" fmla="*/ 46 w 47"/>
                  <a:gd name="T3" fmla="*/ 21 h 46"/>
                  <a:gd name="T4" fmla="*/ 24 w 47"/>
                  <a:gd name="T5" fmla="*/ 45 h 46"/>
                  <a:gd name="T6" fmla="*/ 0 w 47"/>
                  <a:gd name="T7" fmla="*/ 21 h 46"/>
                  <a:gd name="T8" fmla="*/ 24 w 47"/>
                  <a:gd name="T9" fmla="*/ 0 h 46"/>
                  <a:gd name="T10" fmla="*/ 46 w 47"/>
                  <a:gd name="T11" fmla="*/ 2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46">
                    <a:moveTo>
                      <a:pt x="46" y="21"/>
                    </a:moveTo>
                    <a:lnTo>
                      <a:pt x="46" y="21"/>
                    </a:lnTo>
                    <a:cubicBezTo>
                      <a:pt x="46" y="36"/>
                      <a:pt x="37" y="45"/>
                      <a:pt x="24" y="45"/>
                    </a:cubicBezTo>
                    <a:cubicBezTo>
                      <a:pt x="10" y="45"/>
                      <a:pt x="0" y="36"/>
                      <a:pt x="0" y="21"/>
                    </a:cubicBezTo>
                    <a:cubicBezTo>
                      <a:pt x="0" y="9"/>
                      <a:pt x="10" y="0"/>
                      <a:pt x="24" y="0"/>
                    </a:cubicBezTo>
                    <a:cubicBezTo>
                      <a:pt x="37" y="0"/>
                      <a:pt x="46" y="9"/>
                      <a:pt x="46" y="21"/>
                    </a:cubicBezTo>
                  </a:path>
                </a:pathLst>
              </a:custGeom>
              <a:solidFill>
                <a:schemeClr val="accent4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13" name="Freeform 975"/>
              <p:cNvSpPr>
                <a:spLocks noChangeArrowheads="1"/>
              </p:cNvSpPr>
              <p:nvPr/>
            </p:nvSpPr>
            <p:spPr bwMode="auto">
              <a:xfrm>
                <a:off x="5017399" y="13120022"/>
                <a:ext cx="138538" cy="125941"/>
              </a:xfrm>
              <a:custGeom>
                <a:avLst/>
                <a:gdLst>
                  <a:gd name="T0" fmla="*/ 46 w 47"/>
                  <a:gd name="T1" fmla="*/ 21 h 46"/>
                  <a:gd name="T2" fmla="*/ 46 w 47"/>
                  <a:gd name="T3" fmla="*/ 21 h 46"/>
                  <a:gd name="T4" fmla="*/ 21 w 47"/>
                  <a:gd name="T5" fmla="*/ 45 h 46"/>
                  <a:gd name="T6" fmla="*/ 0 w 47"/>
                  <a:gd name="T7" fmla="*/ 21 h 46"/>
                  <a:gd name="T8" fmla="*/ 21 w 47"/>
                  <a:gd name="T9" fmla="*/ 0 h 46"/>
                  <a:gd name="T10" fmla="*/ 46 w 47"/>
                  <a:gd name="T11" fmla="*/ 2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7" h="46">
                    <a:moveTo>
                      <a:pt x="46" y="21"/>
                    </a:moveTo>
                    <a:lnTo>
                      <a:pt x="46" y="21"/>
                    </a:lnTo>
                    <a:cubicBezTo>
                      <a:pt x="46" y="36"/>
                      <a:pt x="34" y="45"/>
                      <a:pt x="21" y="45"/>
                    </a:cubicBezTo>
                    <a:cubicBezTo>
                      <a:pt x="9" y="45"/>
                      <a:pt x="0" y="36"/>
                      <a:pt x="0" y="21"/>
                    </a:cubicBezTo>
                    <a:cubicBezTo>
                      <a:pt x="0" y="9"/>
                      <a:pt x="9" y="0"/>
                      <a:pt x="21" y="0"/>
                    </a:cubicBezTo>
                    <a:cubicBezTo>
                      <a:pt x="34" y="0"/>
                      <a:pt x="46" y="9"/>
                      <a:pt x="46" y="21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14" name="Freeform 976"/>
              <p:cNvSpPr>
                <a:spLocks noChangeArrowheads="1"/>
              </p:cNvSpPr>
              <p:nvPr/>
            </p:nvSpPr>
            <p:spPr bwMode="auto">
              <a:xfrm>
                <a:off x="5218919" y="13120022"/>
                <a:ext cx="125947" cy="125941"/>
              </a:xfrm>
              <a:custGeom>
                <a:avLst/>
                <a:gdLst>
                  <a:gd name="T0" fmla="*/ 45 w 46"/>
                  <a:gd name="T1" fmla="*/ 21 h 46"/>
                  <a:gd name="T2" fmla="*/ 45 w 46"/>
                  <a:gd name="T3" fmla="*/ 21 h 46"/>
                  <a:gd name="T4" fmla="*/ 24 w 46"/>
                  <a:gd name="T5" fmla="*/ 45 h 46"/>
                  <a:gd name="T6" fmla="*/ 0 w 46"/>
                  <a:gd name="T7" fmla="*/ 21 h 46"/>
                  <a:gd name="T8" fmla="*/ 24 w 46"/>
                  <a:gd name="T9" fmla="*/ 0 h 46"/>
                  <a:gd name="T10" fmla="*/ 45 w 46"/>
                  <a:gd name="T11" fmla="*/ 21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46">
                    <a:moveTo>
                      <a:pt x="45" y="21"/>
                    </a:moveTo>
                    <a:lnTo>
                      <a:pt x="45" y="21"/>
                    </a:lnTo>
                    <a:cubicBezTo>
                      <a:pt x="45" y="36"/>
                      <a:pt x="36" y="45"/>
                      <a:pt x="24" y="45"/>
                    </a:cubicBezTo>
                    <a:cubicBezTo>
                      <a:pt x="9" y="45"/>
                      <a:pt x="0" y="36"/>
                      <a:pt x="0" y="21"/>
                    </a:cubicBezTo>
                    <a:cubicBezTo>
                      <a:pt x="0" y="9"/>
                      <a:pt x="9" y="0"/>
                      <a:pt x="24" y="0"/>
                    </a:cubicBezTo>
                    <a:cubicBezTo>
                      <a:pt x="36" y="0"/>
                      <a:pt x="45" y="9"/>
                      <a:pt x="45" y="21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15" name="Freeform 977"/>
              <p:cNvSpPr>
                <a:spLocks noChangeArrowheads="1"/>
              </p:cNvSpPr>
              <p:nvPr/>
            </p:nvSpPr>
            <p:spPr bwMode="auto">
              <a:xfrm>
                <a:off x="3506025" y="10034449"/>
                <a:ext cx="2065544" cy="491170"/>
              </a:xfrm>
              <a:custGeom>
                <a:avLst/>
                <a:gdLst>
                  <a:gd name="T0" fmla="*/ 723 w 724"/>
                  <a:gd name="T1" fmla="*/ 172 h 173"/>
                  <a:gd name="T2" fmla="*/ 0 w 724"/>
                  <a:gd name="T3" fmla="*/ 172 h 173"/>
                  <a:gd name="T4" fmla="*/ 0 w 724"/>
                  <a:gd name="T5" fmla="*/ 0 h 173"/>
                  <a:gd name="T6" fmla="*/ 723 w 724"/>
                  <a:gd name="T7" fmla="*/ 0 h 173"/>
                  <a:gd name="T8" fmla="*/ 723 w 72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173">
                    <a:moveTo>
                      <a:pt x="723" y="172"/>
                    </a:moveTo>
                    <a:lnTo>
                      <a:pt x="0" y="172"/>
                    </a:lnTo>
                    <a:lnTo>
                      <a:pt x="0" y="0"/>
                    </a:lnTo>
                    <a:lnTo>
                      <a:pt x="723" y="0"/>
                    </a:lnTo>
                    <a:lnTo>
                      <a:pt x="723" y="172"/>
                    </a:ln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16" name="Freeform 979"/>
              <p:cNvSpPr>
                <a:spLocks noChangeArrowheads="1"/>
              </p:cNvSpPr>
              <p:nvPr/>
            </p:nvSpPr>
            <p:spPr bwMode="auto">
              <a:xfrm>
                <a:off x="4085388" y="10198170"/>
                <a:ext cx="881634" cy="163729"/>
              </a:xfrm>
              <a:custGeom>
                <a:avLst/>
                <a:gdLst>
                  <a:gd name="T0" fmla="*/ 309 w 310"/>
                  <a:gd name="T1" fmla="*/ 57 h 58"/>
                  <a:gd name="T2" fmla="*/ 0 w 310"/>
                  <a:gd name="T3" fmla="*/ 57 h 58"/>
                  <a:gd name="T4" fmla="*/ 0 w 310"/>
                  <a:gd name="T5" fmla="*/ 0 h 58"/>
                  <a:gd name="T6" fmla="*/ 309 w 310"/>
                  <a:gd name="T7" fmla="*/ 0 h 58"/>
                  <a:gd name="T8" fmla="*/ 309 w 310"/>
                  <a:gd name="T9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58">
                    <a:moveTo>
                      <a:pt x="309" y="57"/>
                    </a:moveTo>
                    <a:lnTo>
                      <a:pt x="0" y="57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57"/>
                    </a:ln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17" name="Freeform 981"/>
              <p:cNvSpPr>
                <a:spLocks noChangeArrowheads="1"/>
              </p:cNvSpPr>
              <p:nvPr/>
            </p:nvSpPr>
            <p:spPr bwMode="auto">
              <a:xfrm>
                <a:off x="3594183" y="10110014"/>
                <a:ext cx="62976" cy="340037"/>
              </a:xfrm>
              <a:custGeom>
                <a:avLst/>
                <a:gdLst>
                  <a:gd name="T0" fmla="*/ 9 w 22"/>
                  <a:gd name="T1" fmla="*/ 116 h 117"/>
                  <a:gd name="T2" fmla="*/ 9 w 22"/>
                  <a:gd name="T3" fmla="*/ 116 h 117"/>
                  <a:gd name="T4" fmla="*/ 0 w 22"/>
                  <a:gd name="T5" fmla="*/ 106 h 117"/>
                  <a:gd name="T6" fmla="*/ 0 w 22"/>
                  <a:gd name="T7" fmla="*/ 13 h 117"/>
                  <a:gd name="T8" fmla="*/ 9 w 22"/>
                  <a:gd name="T9" fmla="*/ 0 h 117"/>
                  <a:gd name="T10" fmla="*/ 21 w 22"/>
                  <a:gd name="T11" fmla="*/ 13 h 117"/>
                  <a:gd name="T12" fmla="*/ 21 w 22"/>
                  <a:gd name="T13" fmla="*/ 106 h 117"/>
                  <a:gd name="T14" fmla="*/ 9 w 22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7">
                    <a:moveTo>
                      <a:pt x="9" y="116"/>
                    </a:moveTo>
                    <a:lnTo>
                      <a:pt x="9" y="116"/>
                    </a:lnTo>
                    <a:cubicBezTo>
                      <a:pt x="3" y="116"/>
                      <a:pt x="0" y="112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3" y="0"/>
                      <a:pt x="9" y="0"/>
                    </a:cubicBezTo>
                    <a:cubicBezTo>
                      <a:pt x="15" y="0"/>
                      <a:pt x="21" y="6"/>
                      <a:pt x="21" y="13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12"/>
                      <a:pt x="15" y="116"/>
                      <a:pt x="9" y="116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18" name="Freeform 982"/>
              <p:cNvSpPr>
                <a:spLocks noChangeArrowheads="1"/>
              </p:cNvSpPr>
              <p:nvPr/>
            </p:nvSpPr>
            <p:spPr bwMode="auto">
              <a:xfrm>
                <a:off x="3720133" y="10110014"/>
                <a:ext cx="62976" cy="340037"/>
              </a:xfrm>
              <a:custGeom>
                <a:avLst/>
                <a:gdLst>
                  <a:gd name="T0" fmla="*/ 12 w 22"/>
                  <a:gd name="T1" fmla="*/ 116 h 117"/>
                  <a:gd name="T2" fmla="*/ 12 w 22"/>
                  <a:gd name="T3" fmla="*/ 116 h 117"/>
                  <a:gd name="T4" fmla="*/ 0 w 22"/>
                  <a:gd name="T5" fmla="*/ 106 h 117"/>
                  <a:gd name="T6" fmla="*/ 0 w 22"/>
                  <a:gd name="T7" fmla="*/ 13 h 117"/>
                  <a:gd name="T8" fmla="*/ 12 w 22"/>
                  <a:gd name="T9" fmla="*/ 0 h 117"/>
                  <a:gd name="T10" fmla="*/ 21 w 22"/>
                  <a:gd name="T11" fmla="*/ 13 h 117"/>
                  <a:gd name="T12" fmla="*/ 21 w 22"/>
                  <a:gd name="T13" fmla="*/ 106 h 117"/>
                  <a:gd name="T14" fmla="*/ 12 w 22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7">
                    <a:moveTo>
                      <a:pt x="12" y="116"/>
                    </a:moveTo>
                    <a:lnTo>
                      <a:pt x="12" y="116"/>
                    </a:lnTo>
                    <a:cubicBezTo>
                      <a:pt x="6" y="116"/>
                      <a:pt x="0" y="112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1" y="6"/>
                      <a:pt x="21" y="13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12"/>
                      <a:pt x="18" y="116"/>
                      <a:pt x="12" y="116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19" name="Freeform 983"/>
              <p:cNvSpPr>
                <a:spLocks noChangeArrowheads="1"/>
              </p:cNvSpPr>
              <p:nvPr/>
            </p:nvSpPr>
            <p:spPr bwMode="auto">
              <a:xfrm>
                <a:off x="3858683" y="10110014"/>
                <a:ext cx="75568" cy="340037"/>
              </a:xfrm>
              <a:custGeom>
                <a:avLst/>
                <a:gdLst>
                  <a:gd name="T0" fmla="*/ 12 w 25"/>
                  <a:gd name="T1" fmla="*/ 116 h 117"/>
                  <a:gd name="T2" fmla="*/ 12 w 25"/>
                  <a:gd name="T3" fmla="*/ 116 h 117"/>
                  <a:gd name="T4" fmla="*/ 0 w 25"/>
                  <a:gd name="T5" fmla="*/ 106 h 117"/>
                  <a:gd name="T6" fmla="*/ 0 w 25"/>
                  <a:gd name="T7" fmla="*/ 13 h 117"/>
                  <a:gd name="T8" fmla="*/ 12 w 25"/>
                  <a:gd name="T9" fmla="*/ 0 h 117"/>
                  <a:gd name="T10" fmla="*/ 24 w 25"/>
                  <a:gd name="T11" fmla="*/ 13 h 117"/>
                  <a:gd name="T12" fmla="*/ 24 w 25"/>
                  <a:gd name="T13" fmla="*/ 106 h 117"/>
                  <a:gd name="T14" fmla="*/ 12 w 25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17">
                    <a:moveTo>
                      <a:pt x="12" y="116"/>
                    </a:moveTo>
                    <a:lnTo>
                      <a:pt x="12" y="116"/>
                    </a:lnTo>
                    <a:cubicBezTo>
                      <a:pt x="6" y="116"/>
                      <a:pt x="0" y="112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4" y="6"/>
                      <a:pt x="24" y="13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12"/>
                      <a:pt x="18" y="116"/>
                      <a:pt x="12" y="116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20" name="Freeform 984"/>
              <p:cNvSpPr>
                <a:spLocks noChangeArrowheads="1"/>
              </p:cNvSpPr>
              <p:nvPr/>
            </p:nvSpPr>
            <p:spPr bwMode="auto">
              <a:xfrm>
                <a:off x="5143348" y="10110014"/>
                <a:ext cx="62970" cy="340037"/>
              </a:xfrm>
              <a:custGeom>
                <a:avLst/>
                <a:gdLst>
                  <a:gd name="T0" fmla="*/ 10 w 23"/>
                  <a:gd name="T1" fmla="*/ 116 h 117"/>
                  <a:gd name="T2" fmla="*/ 10 w 23"/>
                  <a:gd name="T3" fmla="*/ 116 h 117"/>
                  <a:gd name="T4" fmla="*/ 0 w 23"/>
                  <a:gd name="T5" fmla="*/ 106 h 117"/>
                  <a:gd name="T6" fmla="*/ 0 w 23"/>
                  <a:gd name="T7" fmla="*/ 13 h 117"/>
                  <a:gd name="T8" fmla="*/ 10 w 23"/>
                  <a:gd name="T9" fmla="*/ 0 h 117"/>
                  <a:gd name="T10" fmla="*/ 22 w 23"/>
                  <a:gd name="T11" fmla="*/ 13 h 117"/>
                  <a:gd name="T12" fmla="*/ 22 w 23"/>
                  <a:gd name="T13" fmla="*/ 106 h 117"/>
                  <a:gd name="T14" fmla="*/ 10 w 23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7">
                    <a:moveTo>
                      <a:pt x="10" y="116"/>
                    </a:moveTo>
                    <a:lnTo>
                      <a:pt x="10" y="116"/>
                    </a:lnTo>
                    <a:cubicBezTo>
                      <a:pt x="4" y="116"/>
                      <a:pt x="0" y="112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4" y="0"/>
                      <a:pt x="10" y="0"/>
                    </a:cubicBezTo>
                    <a:cubicBezTo>
                      <a:pt x="16" y="0"/>
                      <a:pt x="22" y="6"/>
                      <a:pt x="22" y="13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2" y="112"/>
                      <a:pt x="16" y="116"/>
                      <a:pt x="10" y="116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21" name="Freeform 985"/>
              <p:cNvSpPr>
                <a:spLocks noChangeArrowheads="1"/>
              </p:cNvSpPr>
              <p:nvPr/>
            </p:nvSpPr>
            <p:spPr bwMode="auto">
              <a:xfrm>
                <a:off x="5269298" y="10110014"/>
                <a:ext cx="62970" cy="340037"/>
              </a:xfrm>
              <a:custGeom>
                <a:avLst/>
                <a:gdLst>
                  <a:gd name="T0" fmla="*/ 12 w 22"/>
                  <a:gd name="T1" fmla="*/ 116 h 117"/>
                  <a:gd name="T2" fmla="*/ 12 w 22"/>
                  <a:gd name="T3" fmla="*/ 116 h 117"/>
                  <a:gd name="T4" fmla="*/ 0 w 22"/>
                  <a:gd name="T5" fmla="*/ 106 h 117"/>
                  <a:gd name="T6" fmla="*/ 0 w 22"/>
                  <a:gd name="T7" fmla="*/ 13 h 117"/>
                  <a:gd name="T8" fmla="*/ 12 w 22"/>
                  <a:gd name="T9" fmla="*/ 0 h 117"/>
                  <a:gd name="T10" fmla="*/ 21 w 22"/>
                  <a:gd name="T11" fmla="*/ 13 h 117"/>
                  <a:gd name="T12" fmla="*/ 21 w 22"/>
                  <a:gd name="T13" fmla="*/ 106 h 117"/>
                  <a:gd name="T14" fmla="*/ 12 w 22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7">
                    <a:moveTo>
                      <a:pt x="12" y="116"/>
                    </a:moveTo>
                    <a:lnTo>
                      <a:pt x="12" y="116"/>
                    </a:lnTo>
                    <a:cubicBezTo>
                      <a:pt x="6" y="116"/>
                      <a:pt x="0" y="112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1" y="6"/>
                      <a:pt x="21" y="13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12"/>
                      <a:pt x="18" y="116"/>
                      <a:pt x="12" y="116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22" name="Freeform 986"/>
              <p:cNvSpPr>
                <a:spLocks noChangeArrowheads="1"/>
              </p:cNvSpPr>
              <p:nvPr/>
            </p:nvSpPr>
            <p:spPr bwMode="auto">
              <a:xfrm>
                <a:off x="5395245" y="10110014"/>
                <a:ext cx="75568" cy="340037"/>
              </a:xfrm>
              <a:custGeom>
                <a:avLst/>
                <a:gdLst>
                  <a:gd name="T0" fmla="*/ 13 w 26"/>
                  <a:gd name="T1" fmla="*/ 116 h 117"/>
                  <a:gd name="T2" fmla="*/ 13 w 26"/>
                  <a:gd name="T3" fmla="*/ 116 h 117"/>
                  <a:gd name="T4" fmla="*/ 0 w 26"/>
                  <a:gd name="T5" fmla="*/ 106 h 117"/>
                  <a:gd name="T6" fmla="*/ 0 w 26"/>
                  <a:gd name="T7" fmla="*/ 13 h 117"/>
                  <a:gd name="T8" fmla="*/ 13 w 26"/>
                  <a:gd name="T9" fmla="*/ 0 h 117"/>
                  <a:gd name="T10" fmla="*/ 25 w 26"/>
                  <a:gd name="T11" fmla="*/ 13 h 117"/>
                  <a:gd name="T12" fmla="*/ 25 w 26"/>
                  <a:gd name="T13" fmla="*/ 106 h 117"/>
                  <a:gd name="T14" fmla="*/ 13 w 26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7">
                    <a:moveTo>
                      <a:pt x="13" y="116"/>
                    </a:moveTo>
                    <a:lnTo>
                      <a:pt x="13" y="116"/>
                    </a:lnTo>
                    <a:cubicBezTo>
                      <a:pt x="7" y="116"/>
                      <a:pt x="0" y="112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6"/>
                      <a:pt x="7" y="0"/>
                      <a:pt x="13" y="0"/>
                    </a:cubicBezTo>
                    <a:cubicBezTo>
                      <a:pt x="19" y="0"/>
                      <a:pt x="25" y="6"/>
                      <a:pt x="25" y="13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12"/>
                      <a:pt x="19" y="116"/>
                      <a:pt x="13" y="116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23" name="Freeform 987"/>
              <p:cNvSpPr>
                <a:spLocks noChangeArrowheads="1"/>
              </p:cNvSpPr>
              <p:nvPr/>
            </p:nvSpPr>
            <p:spPr bwMode="auto">
              <a:xfrm>
                <a:off x="3506025" y="10525619"/>
                <a:ext cx="2065544" cy="503767"/>
              </a:xfrm>
              <a:custGeom>
                <a:avLst/>
                <a:gdLst>
                  <a:gd name="T0" fmla="*/ 723 w 724"/>
                  <a:gd name="T1" fmla="*/ 176 h 177"/>
                  <a:gd name="T2" fmla="*/ 0 w 724"/>
                  <a:gd name="T3" fmla="*/ 176 h 177"/>
                  <a:gd name="T4" fmla="*/ 0 w 724"/>
                  <a:gd name="T5" fmla="*/ 0 h 177"/>
                  <a:gd name="T6" fmla="*/ 723 w 724"/>
                  <a:gd name="T7" fmla="*/ 0 h 177"/>
                  <a:gd name="T8" fmla="*/ 723 w 724"/>
                  <a:gd name="T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177">
                    <a:moveTo>
                      <a:pt x="723" y="176"/>
                    </a:moveTo>
                    <a:lnTo>
                      <a:pt x="0" y="176"/>
                    </a:lnTo>
                    <a:lnTo>
                      <a:pt x="0" y="0"/>
                    </a:lnTo>
                    <a:lnTo>
                      <a:pt x="723" y="0"/>
                    </a:lnTo>
                    <a:lnTo>
                      <a:pt x="723" y="176"/>
                    </a:ln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24" name="Freeform 989"/>
              <p:cNvSpPr>
                <a:spLocks noChangeArrowheads="1"/>
              </p:cNvSpPr>
              <p:nvPr/>
            </p:nvSpPr>
            <p:spPr bwMode="auto">
              <a:xfrm>
                <a:off x="4085388" y="10689351"/>
                <a:ext cx="881634" cy="163720"/>
              </a:xfrm>
              <a:custGeom>
                <a:avLst/>
                <a:gdLst>
                  <a:gd name="T0" fmla="*/ 309 w 310"/>
                  <a:gd name="T1" fmla="*/ 55 h 56"/>
                  <a:gd name="T2" fmla="*/ 0 w 310"/>
                  <a:gd name="T3" fmla="*/ 55 h 56"/>
                  <a:gd name="T4" fmla="*/ 0 w 310"/>
                  <a:gd name="T5" fmla="*/ 0 h 56"/>
                  <a:gd name="T6" fmla="*/ 309 w 310"/>
                  <a:gd name="T7" fmla="*/ 0 h 56"/>
                  <a:gd name="T8" fmla="*/ 309 w 310"/>
                  <a:gd name="T9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56">
                    <a:moveTo>
                      <a:pt x="309" y="55"/>
                    </a:moveTo>
                    <a:lnTo>
                      <a:pt x="0" y="55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55"/>
                    </a:ln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25" name="Freeform 991"/>
              <p:cNvSpPr>
                <a:spLocks noChangeArrowheads="1"/>
              </p:cNvSpPr>
              <p:nvPr/>
            </p:nvSpPr>
            <p:spPr bwMode="auto">
              <a:xfrm>
                <a:off x="3594183" y="10601186"/>
                <a:ext cx="62976" cy="327449"/>
              </a:xfrm>
              <a:custGeom>
                <a:avLst/>
                <a:gdLst>
                  <a:gd name="T0" fmla="*/ 9 w 22"/>
                  <a:gd name="T1" fmla="*/ 115 h 116"/>
                  <a:gd name="T2" fmla="*/ 9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9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9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9" y="115"/>
                    </a:moveTo>
                    <a:lnTo>
                      <a:pt x="9" y="115"/>
                    </a:lnTo>
                    <a:cubicBezTo>
                      <a:pt x="3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3" y="0"/>
                      <a:pt x="9" y="0"/>
                    </a:cubicBezTo>
                    <a:cubicBezTo>
                      <a:pt x="15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5" y="115"/>
                      <a:pt x="9" y="11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26" name="Freeform 992"/>
              <p:cNvSpPr>
                <a:spLocks noChangeArrowheads="1"/>
              </p:cNvSpPr>
              <p:nvPr/>
            </p:nvSpPr>
            <p:spPr bwMode="auto">
              <a:xfrm>
                <a:off x="3720133" y="10601186"/>
                <a:ext cx="62976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12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27" name="Freeform 993"/>
              <p:cNvSpPr>
                <a:spLocks noChangeArrowheads="1"/>
              </p:cNvSpPr>
              <p:nvPr/>
            </p:nvSpPr>
            <p:spPr bwMode="auto">
              <a:xfrm>
                <a:off x="3858683" y="10601186"/>
                <a:ext cx="75568" cy="327449"/>
              </a:xfrm>
              <a:custGeom>
                <a:avLst/>
                <a:gdLst>
                  <a:gd name="T0" fmla="*/ 12 w 25"/>
                  <a:gd name="T1" fmla="*/ 115 h 116"/>
                  <a:gd name="T2" fmla="*/ 12 w 25"/>
                  <a:gd name="T3" fmla="*/ 115 h 116"/>
                  <a:gd name="T4" fmla="*/ 0 w 25"/>
                  <a:gd name="T5" fmla="*/ 103 h 116"/>
                  <a:gd name="T6" fmla="*/ 0 w 25"/>
                  <a:gd name="T7" fmla="*/ 12 h 116"/>
                  <a:gd name="T8" fmla="*/ 12 w 25"/>
                  <a:gd name="T9" fmla="*/ 0 h 116"/>
                  <a:gd name="T10" fmla="*/ 24 w 25"/>
                  <a:gd name="T11" fmla="*/ 12 h 116"/>
                  <a:gd name="T12" fmla="*/ 24 w 25"/>
                  <a:gd name="T13" fmla="*/ 103 h 116"/>
                  <a:gd name="T14" fmla="*/ 12 w 25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4" y="6"/>
                      <a:pt x="24" y="12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09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28" name="Freeform 994"/>
              <p:cNvSpPr>
                <a:spLocks noChangeArrowheads="1"/>
              </p:cNvSpPr>
              <p:nvPr/>
            </p:nvSpPr>
            <p:spPr bwMode="auto">
              <a:xfrm>
                <a:off x="5143348" y="10601186"/>
                <a:ext cx="62970" cy="327449"/>
              </a:xfrm>
              <a:custGeom>
                <a:avLst/>
                <a:gdLst>
                  <a:gd name="T0" fmla="*/ 10 w 23"/>
                  <a:gd name="T1" fmla="*/ 115 h 116"/>
                  <a:gd name="T2" fmla="*/ 10 w 23"/>
                  <a:gd name="T3" fmla="*/ 115 h 116"/>
                  <a:gd name="T4" fmla="*/ 0 w 23"/>
                  <a:gd name="T5" fmla="*/ 103 h 116"/>
                  <a:gd name="T6" fmla="*/ 0 w 23"/>
                  <a:gd name="T7" fmla="*/ 12 h 116"/>
                  <a:gd name="T8" fmla="*/ 10 w 23"/>
                  <a:gd name="T9" fmla="*/ 0 h 116"/>
                  <a:gd name="T10" fmla="*/ 22 w 23"/>
                  <a:gd name="T11" fmla="*/ 12 h 116"/>
                  <a:gd name="T12" fmla="*/ 22 w 23"/>
                  <a:gd name="T13" fmla="*/ 103 h 116"/>
                  <a:gd name="T14" fmla="*/ 10 w 23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115"/>
                    </a:moveTo>
                    <a:lnTo>
                      <a:pt x="10" y="115"/>
                    </a:lnTo>
                    <a:cubicBezTo>
                      <a:pt x="4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4" y="0"/>
                      <a:pt x="10" y="0"/>
                    </a:cubicBezTo>
                    <a:cubicBezTo>
                      <a:pt x="16" y="0"/>
                      <a:pt x="22" y="6"/>
                      <a:pt x="22" y="12"/>
                    </a:cubicBezTo>
                    <a:cubicBezTo>
                      <a:pt x="22" y="103"/>
                      <a:pt x="22" y="103"/>
                      <a:pt x="22" y="103"/>
                    </a:cubicBezTo>
                    <a:cubicBezTo>
                      <a:pt x="22" y="109"/>
                      <a:pt x="16" y="115"/>
                      <a:pt x="10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29" name="Freeform 995"/>
              <p:cNvSpPr>
                <a:spLocks noChangeArrowheads="1"/>
              </p:cNvSpPr>
              <p:nvPr/>
            </p:nvSpPr>
            <p:spPr bwMode="auto">
              <a:xfrm>
                <a:off x="5269298" y="10601186"/>
                <a:ext cx="62970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12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8" y="115"/>
                      <a:pt x="12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30" name="Freeform 996"/>
              <p:cNvSpPr>
                <a:spLocks noChangeArrowheads="1"/>
              </p:cNvSpPr>
              <p:nvPr/>
            </p:nvSpPr>
            <p:spPr bwMode="auto">
              <a:xfrm>
                <a:off x="5395245" y="10601186"/>
                <a:ext cx="75568" cy="327449"/>
              </a:xfrm>
              <a:custGeom>
                <a:avLst/>
                <a:gdLst>
                  <a:gd name="T0" fmla="*/ 13 w 26"/>
                  <a:gd name="T1" fmla="*/ 115 h 116"/>
                  <a:gd name="T2" fmla="*/ 13 w 26"/>
                  <a:gd name="T3" fmla="*/ 115 h 116"/>
                  <a:gd name="T4" fmla="*/ 0 w 26"/>
                  <a:gd name="T5" fmla="*/ 103 h 116"/>
                  <a:gd name="T6" fmla="*/ 0 w 26"/>
                  <a:gd name="T7" fmla="*/ 12 h 116"/>
                  <a:gd name="T8" fmla="*/ 13 w 26"/>
                  <a:gd name="T9" fmla="*/ 0 h 116"/>
                  <a:gd name="T10" fmla="*/ 25 w 26"/>
                  <a:gd name="T11" fmla="*/ 12 h 116"/>
                  <a:gd name="T12" fmla="*/ 25 w 26"/>
                  <a:gd name="T13" fmla="*/ 103 h 116"/>
                  <a:gd name="T14" fmla="*/ 13 w 26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115"/>
                    </a:moveTo>
                    <a:lnTo>
                      <a:pt x="13" y="115"/>
                    </a:lnTo>
                    <a:cubicBezTo>
                      <a:pt x="7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7" y="0"/>
                      <a:pt x="13" y="0"/>
                    </a:cubicBezTo>
                    <a:cubicBezTo>
                      <a:pt x="19" y="0"/>
                      <a:pt x="25" y="6"/>
                      <a:pt x="25" y="12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5" y="109"/>
                      <a:pt x="19" y="115"/>
                      <a:pt x="13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31" name="Freeform 997"/>
              <p:cNvSpPr>
                <a:spLocks noChangeArrowheads="1"/>
              </p:cNvSpPr>
              <p:nvPr/>
            </p:nvSpPr>
            <p:spPr bwMode="auto">
              <a:xfrm>
                <a:off x="3506025" y="11029389"/>
                <a:ext cx="2065544" cy="491175"/>
              </a:xfrm>
              <a:custGeom>
                <a:avLst/>
                <a:gdLst>
                  <a:gd name="T0" fmla="*/ 723 w 724"/>
                  <a:gd name="T1" fmla="*/ 172 h 173"/>
                  <a:gd name="T2" fmla="*/ 0 w 724"/>
                  <a:gd name="T3" fmla="*/ 172 h 173"/>
                  <a:gd name="T4" fmla="*/ 0 w 724"/>
                  <a:gd name="T5" fmla="*/ 0 h 173"/>
                  <a:gd name="T6" fmla="*/ 723 w 724"/>
                  <a:gd name="T7" fmla="*/ 0 h 173"/>
                  <a:gd name="T8" fmla="*/ 723 w 72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173">
                    <a:moveTo>
                      <a:pt x="723" y="172"/>
                    </a:moveTo>
                    <a:lnTo>
                      <a:pt x="0" y="172"/>
                    </a:lnTo>
                    <a:lnTo>
                      <a:pt x="0" y="0"/>
                    </a:lnTo>
                    <a:lnTo>
                      <a:pt x="723" y="0"/>
                    </a:lnTo>
                    <a:lnTo>
                      <a:pt x="723" y="172"/>
                    </a:ln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32" name="Freeform 999"/>
              <p:cNvSpPr>
                <a:spLocks noChangeArrowheads="1"/>
              </p:cNvSpPr>
              <p:nvPr/>
            </p:nvSpPr>
            <p:spPr bwMode="auto">
              <a:xfrm>
                <a:off x="4085388" y="11193118"/>
                <a:ext cx="881634" cy="163720"/>
              </a:xfrm>
              <a:custGeom>
                <a:avLst/>
                <a:gdLst>
                  <a:gd name="T0" fmla="*/ 309 w 310"/>
                  <a:gd name="T1" fmla="*/ 57 h 58"/>
                  <a:gd name="T2" fmla="*/ 0 w 310"/>
                  <a:gd name="T3" fmla="*/ 57 h 58"/>
                  <a:gd name="T4" fmla="*/ 0 w 310"/>
                  <a:gd name="T5" fmla="*/ 0 h 58"/>
                  <a:gd name="T6" fmla="*/ 309 w 310"/>
                  <a:gd name="T7" fmla="*/ 0 h 58"/>
                  <a:gd name="T8" fmla="*/ 309 w 310"/>
                  <a:gd name="T9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58">
                    <a:moveTo>
                      <a:pt x="309" y="57"/>
                    </a:moveTo>
                    <a:lnTo>
                      <a:pt x="0" y="57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57"/>
                    </a:ln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33" name="Freeform 1001"/>
              <p:cNvSpPr>
                <a:spLocks noChangeArrowheads="1"/>
              </p:cNvSpPr>
              <p:nvPr/>
            </p:nvSpPr>
            <p:spPr bwMode="auto">
              <a:xfrm>
                <a:off x="3594183" y="11092359"/>
                <a:ext cx="62976" cy="340037"/>
              </a:xfrm>
              <a:custGeom>
                <a:avLst/>
                <a:gdLst>
                  <a:gd name="T0" fmla="*/ 9 w 22"/>
                  <a:gd name="T1" fmla="*/ 116 h 117"/>
                  <a:gd name="T2" fmla="*/ 9 w 22"/>
                  <a:gd name="T3" fmla="*/ 116 h 117"/>
                  <a:gd name="T4" fmla="*/ 0 w 22"/>
                  <a:gd name="T5" fmla="*/ 106 h 117"/>
                  <a:gd name="T6" fmla="*/ 0 w 22"/>
                  <a:gd name="T7" fmla="*/ 13 h 117"/>
                  <a:gd name="T8" fmla="*/ 9 w 22"/>
                  <a:gd name="T9" fmla="*/ 0 h 117"/>
                  <a:gd name="T10" fmla="*/ 21 w 22"/>
                  <a:gd name="T11" fmla="*/ 13 h 117"/>
                  <a:gd name="T12" fmla="*/ 21 w 22"/>
                  <a:gd name="T13" fmla="*/ 106 h 117"/>
                  <a:gd name="T14" fmla="*/ 9 w 22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7">
                    <a:moveTo>
                      <a:pt x="9" y="116"/>
                    </a:moveTo>
                    <a:lnTo>
                      <a:pt x="9" y="116"/>
                    </a:lnTo>
                    <a:cubicBezTo>
                      <a:pt x="3" y="116"/>
                      <a:pt x="0" y="113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7"/>
                      <a:pt x="3" y="0"/>
                      <a:pt x="9" y="0"/>
                    </a:cubicBezTo>
                    <a:cubicBezTo>
                      <a:pt x="15" y="0"/>
                      <a:pt x="21" y="7"/>
                      <a:pt x="21" y="13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13"/>
                      <a:pt x="15" y="116"/>
                      <a:pt x="9" y="116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34" name="Freeform 1002"/>
              <p:cNvSpPr>
                <a:spLocks noChangeArrowheads="1"/>
              </p:cNvSpPr>
              <p:nvPr/>
            </p:nvSpPr>
            <p:spPr bwMode="auto">
              <a:xfrm>
                <a:off x="3720133" y="11092359"/>
                <a:ext cx="62976" cy="340037"/>
              </a:xfrm>
              <a:custGeom>
                <a:avLst/>
                <a:gdLst>
                  <a:gd name="T0" fmla="*/ 12 w 22"/>
                  <a:gd name="T1" fmla="*/ 116 h 117"/>
                  <a:gd name="T2" fmla="*/ 12 w 22"/>
                  <a:gd name="T3" fmla="*/ 116 h 117"/>
                  <a:gd name="T4" fmla="*/ 0 w 22"/>
                  <a:gd name="T5" fmla="*/ 106 h 117"/>
                  <a:gd name="T6" fmla="*/ 0 w 22"/>
                  <a:gd name="T7" fmla="*/ 13 h 117"/>
                  <a:gd name="T8" fmla="*/ 12 w 22"/>
                  <a:gd name="T9" fmla="*/ 0 h 117"/>
                  <a:gd name="T10" fmla="*/ 21 w 22"/>
                  <a:gd name="T11" fmla="*/ 13 h 117"/>
                  <a:gd name="T12" fmla="*/ 21 w 22"/>
                  <a:gd name="T13" fmla="*/ 106 h 117"/>
                  <a:gd name="T14" fmla="*/ 12 w 22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7">
                    <a:moveTo>
                      <a:pt x="12" y="116"/>
                    </a:moveTo>
                    <a:lnTo>
                      <a:pt x="12" y="116"/>
                    </a:lnTo>
                    <a:cubicBezTo>
                      <a:pt x="6" y="116"/>
                      <a:pt x="0" y="113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7"/>
                      <a:pt x="6" y="0"/>
                      <a:pt x="12" y="0"/>
                    </a:cubicBezTo>
                    <a:cubicBezTo>
                      <a:pt x="18" y="0"/>
                      <a:pt x="21" y="7"/>
                      <a:pt x="21" y="13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13"/>
                      <a:pt x="18" y="116"/>
                      <a:pt x="12" y="116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35" name="Freeform 1003"/>
              <p:cNvSpPr>
                <a:spLocks noChangeArrowheads="1"/>
              </p:cNvSpPr>
              <p:nvPr/>
            </p:nvSpPr>
            <p:spPr bwMode="auto">
              <a:xfrm>
                <a:off x="3858683" y="11092359"/>
                <a:ext cx="75568" cy="340037"/>
              </a:xfrm>
              <a:custGeom>
                <a:avLst/>
                <a:gdLst>
                  <a:gd name="T0" fmla="*/ 12 w 25"/>
                  <a:gd name="T1" fmla="*/ 116 h 117"/>
                  <a:gd name="T2" fmla="*/ 12 w 25"/>
                  <a:gd name="T3" fmla="*/ 116 h 117"/>
                  <a:gd name="T4" fmla="*/ 0 w 25"/>
                  <a:gd name="T5" fmla="*/ 106 h 117"/>
                  <a:gd name="T6" fmla="*/ 0 w 25"/>
                  <a:gd name="T7" fmla="*/ 13 h 117"/>
                  <a:gd name="T8" fmla="*/ 12 w 25"/>
                  <a:gd name="T9" fmla="*/ 0 h 117"/>
                  <a:gd name="T10" fmla="*/ 24 w 25"/>
                  <a:gd name="T11" fmla="*/ 13 h 117"/>
                  <a:gd name="T12" fmla="*/ 24 w 25"/>
                  <a:gd name="T13" fmla="*/ 106 h 117"/>
                  <a:gd name="T14" fmla="*/ 12 w 25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17">
                    <a:moveTo>
                      <a:pt x="12" y="116"/>
                    </a:moveTo>
                    <a:lnTo>
                      <a:pt x="12" y="116"/>
                    </a:lnTo>
                    <a:cubicBezTo>
                      <a:pt x="6" y="116"/>
                      <a:pt x="0" y="113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7"/>
                      <a:pt x="6" y="0"/>
                      <a:pt x="12" y="0"/>
                    </a:cubicBezTo>
                    <a:cubicBezTo>
                      <a:pt x="18" y="0"/>
                      <a:pt x="24" y="7"/>
                      <a:pt x="24" y="13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13"/>
                      <a:pt x="18" y="116"/>
                      <a:pt x="12" y="116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36" name="Freeform 1004"/>
              <p:cNvSpPr>
                <a:spLocks noChangeArrowheads="1"/>
              </p:cNvSpPr>
              <p:nvPr/>
            </p:nvSpPr>
            <p:spPr bwMode="auto">
              <a:xfrm>
                <a:off x="5143348" y="11092359"/>
                <a:ext cx="62970" cy="340037"/>
              </a:xfrm>
              <a:custGeom>
                <a:avLst/>
                <a:gdLst>
                  <a:gd name="T0" fmla="*/ 10 w 23"/>
                  <a:gd name="T1" fmla="*/ 116 h 117"/>
                  <a:gd name="T2" fmla="*/ 10 w 23"/>
                  <a:gd name="T3" fmla="*/ 116 h 117"/>
                  <a:gd name="T4" fmla="*/ 0 w 23"/>
                  <a:gd name="T5" fmla="*/ 106 h 117"/>
                  <a:gd name="T6" fmla="*/ 0 w 23"/>
                  <a:gd name="T7" fmla="*/ 13 h 117"/>
                  <a:gd name="T8" fmla="*/ 10 w 23"/>
                  <a:gd name="T9" fmla="*/ 0 h 117"/>
                  <a:gd name="T10" fmla="*/ 22 w 23"/>
                  <a:gd name="T11" fmla="*/ 13 h 117"/>
                  <a:gd name="T12" fmla="*/ 22 w 23"/>
                  <a:gd name="T13" fmla="*/ 106 h 117"/>
                  <a:gd name="T14" fmla="*/ 10 w 23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7">
                    <a:moveTo>
                      <a:pt x="10" y="116"/>
                    </a:moveTo>
                    <a:lnTo>
                      <a:pt x="10" y="116"/>
                    </a:lnTo>
                    <a:cubicBezTo>
                      <a:pt x="4" y="116"/>
                      <a:pt x="0" y="113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7"/>
                      <a:pt x="4" y="0"/>
                      <a:pt x="10" y="0"/>
                    </a:cubicBezTo>
                    <a:cubicBezTo>
                      <a:pt x="16" y="0"/>
                      <a:pt x="22" y="7"/>
                      <a:pt x="22" y="13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2" y="113"/>
                      <a:pt x="16" y="116"/>
                      <a:pt x="10" y="116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37" name="Freeform 1005"/>
              <p:cNvSpPr>
                <a:spLocks noChangeArrowheads="1"/>
              </p:cNvSpPr>
              <p:nvPr/>
            </p:nvSpPr>
            <p:spPr bwMode="auto">
              <a:xfrm>
                <a:off x="5269298" y="11092359"/>
                <a:ext cx="62970" cy="340037"/>
              </a:xfrm>
              <a:custGeom>
                <a:avLst/>
                <a:gdLst>
                  <a:gd name="T0" fmla="*/ 12 w 22"/>
                  <a:gd name="T1" fmla="*/ 116 h 117"/>
                  <a:gd name="T2" fmla="*/ 12 w 22"/>
                  <a:gd name="T3" fmla="*/ 116 h 117"/>
                  <a:gd name="T4" fmla="*/ 0 w 22"/>
                  <a:gd name="T5" fmla="*/ 106 h 117"/>
                  <a:gd name="T6" fmla="*/ 0 w 22"/>
                  <a:gd name="T7" fmla="*/ 13 h 117"/>
                  <a:gd name="T8" fmla="*/ 12 w 22"/>
                  <a:gd name="T9" fmla="*/ 0 h 117"/>
                  <a:gd name="T10" fmla="*/ 21 w 22"/>
                  <a:gd name="T11" fmla="*/ 13 h 117"/>
                  <a:gd name="T12" fmla="*/ 21 w 22"/>
                  <a:gd name="T13" fmla="*/ 106 h 117"/>
                  <a:gd name="T14" fmla="*/ 12 w 22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7">
                    <a:moveTo>
                      <a:pt x="12" y="116"/>
                    </a:moveTo>
                    <a:lnTo>
                      <a:pt x="12" y="116"/>
                    </a:lnTo>
                    <a:cubicBezTo>
                      <a:pt x="6" y="116"/>
                      <a:pt x="0" y="113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7"/>
                      <a:pt x="6" y="0"/>
                      <a:pt x="12" y="0"/>
                    </a:cubicBezTo>
                    <a:cubicBezTo>
                      <a:pt x="18" y="0"/>
                      <a:pt x="21" y="7"/>
                      <a:pt x="21" y="13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13"/>
                      <a:pt x="18" y="116"/>
                      <a:pt x="12" y="116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38" name="Freeform 1006"/>
              <p:cNvSpPr>
                <a:spLocks noChangeArrowheads="1"/>
              </p:cNvSpPr>
              <p:nvPr/>
            </p:nvSpPr>
            <p:spPr bwMode="auto">
              <a:xfrm>
                <a:off x="5395245" y="11092359"/>
                <a:ext cx="75568" cy="340037"/>
              </a:xfrm>
              <a:custGeom>
                <a:avLst/>
                <a:gdLst>
                  <a:gd name="T0" fmla="*/ 13 w 26"/>
                  <a:gd name="T1" fmla="*/ 116 h 117"/>
                  <a:gd name="T2" fmla="*/ 13 w 26"/>
                  <a:gd name="T3" fmla="*/ 116 h 117"/>
                  <a:gd name="T4" fmla="*/ 0 w 26"/>
                  <a:gd name="T5" fmla="*/ 106 h 117"/>
                  <a:gd name="T6" fmla="*/ 0 w 26"/>
                  <a:gd name="T7" fmla="*/ 13 h 117"/>
                  <a:gd name="T8" fmla="*/ 13 w 26"/>
                  <a:gd name="T9" fmla="*/ 0 h 117"/>
                  <a:gd name="T10" fmla="*/ 25 w 26"/>
                  <a:gd name="T11" fmla="*/ 13 h 117"/>
                  <a:gd name="T12" fmla="*/ 25 w 26"/>
                  <a:gd name="T13" fmla="*/ 106 h 117"/>
                  <a:gd name="T14" fmla="*/ 13 w 26"/>
                  <a:gd name="T15" fmla="*/ 116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7">
                    <a:moveTo>
                      <a:pt x="13" y="116"/>
                    </a:moveTo>
                    <a:lnTo>
                      <a:pt x="13" y="116"/>
                    </a:lnTo>
                    <a:cubicBezTo>
                      <a:pt x="7" y="116"/>
                      <a:pt x="0" y="113"/>
                      <a:pt x="0" y="106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7"/>
                      <a:pt x="7" y="0"/>
                      <a:pt x="13" y="0"/>
                    </a:cubicBezTo>
                    <a:cubicBezTo>
                      <a:pt x="19" y="0"/>
                      <a:pt x="25" y="7"/>
                      <a:pt x="25" y="13"/>
                    </a:cubicBezTo>
                    <a:cubicBezTo>
                      <a:pt x="25" y="106"/>
                      <a:pt x="25" y="106"/>
                      <a:pt x="25" y="106"/>
                    </a:cubicBezTo>
                    <a:cubicBezTo>
                      <a:pt x="25" y="113"/>
                      <a:pt x="19" y="116"/>
                      <a:pt x="13" y="116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39" name="Freeform 1007"/>
              <p:cNvSpPr>
                <a:spLocks noChangeArrowheads="1"/>
              </p:cNvSpPr>
              <p:nvPr/>
            </p:nvSpPr>
            <p:spPr bwMode="auto">
              <a:xfrm>
                <a:off x="3506025" y="11520561"/>
                <a:ext cx="2065544" cy="491170"/>
              </a:xfrm>
              <a:custGeom>
                <a:avLst/>
                <a:gdLst>
                  <a:gd name="T0" fmla="*/ 723 w 724"/>
                  <a:gd name="T1" fmla="*/ 172 h 173"/>
                  <a:gd name="T2" fmla="*/ 0 w 724"/>
                  <a:gd name="T3" fmla="*/ 172 h 173"/>
                  <a:gd name="T4" fmla="*/ 0 w 724"/>
                  <a:gd name="T5" fmla="*/ 0 h 173"/>
                  <a:gd name="T6" fmla="*/ 723 w 724"/>
                  <a:gd name="T7" fmla="*/ 0 h 173"/>
                  <a:gd name="T8" fmla="*/ 723 w 724"/>
                  <a:gd name="T9" fmla="*/ 172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173">
                    <a:moveTo>
                      <a:pt x="723" y="172"/>
                    </a:moveTo>
                    <a:lnTo>
                      <a:pt x="0" y="172"/>
                    </a:lnTo>
                    <a:lnTo>
                      <a:pt x="0" y="0"/>
                    </a:lnTo>
                    <a:lnTo>
                      <a:pt x="723" y="0"/>
                    </a:lnTo>
                    <a:lnTo>
                      <a:pt x="723" y="172"/>
                    </a:ln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40" name="Freeform 1009"/>
              <p:cNvSpPr>
                <a:spLocks noChangeArrowheads="1"/>
              </p:cNvSpPr>
              <p:nvPr/>
            </p:nvSpPr>
            <p:spPr bwMode="auto">
              <a:xfrm>
                <a:off x="4085388" y="11684281"/>
                <a:ext cx="881634" cy="163729"/>
              </a:xfrm>
              <a:custGeom>
                <a:avLst/>
                <a:gdLst>
                  <a:gd name="T0" fmla="*/ 309 w 310"/>
                  <a:gd name="T1" fmla="*/ 55 h 56"/>
                  <a:gd name="T2" fmla="*/ 0 w 310"/>
                  <a:gd name="T3" fmla="*/ 55 h 56"/>
                  <a:gd name="T4" fmla="*/ 0 w 310"/>
                  <a:gd name="T5" fmla="*/ 0 h 56"/>
                  <a:gd name="T6" fmla="*/ 309 w 310"/>
                  <a:gd name="T7" fmla="*/ 0 h 56"/>
                  <a:gd name="T8" fmla="*/ 309 w 310"/>
                  <a:gd name="T9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56">
                    <a:moveTo>
                      <a:pt x="309" y="55"/>
                    </a:moveTo>
                    <a:lnTo>
                      <a:pt x="0" y="55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55"/>
                    </a:ln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41" name="Freeform 1011"/>
              <p:cNvSpPr>
                <a:spLocks noChangeArrowheads="1"/>
              </p:cNvSpPr>
              <p:nvPr/>
            </p:nvSpPr>
            <p:spPr bwMode="auto">
              <a:xfrm>
                <a:off x="3594183" y="11596129"/>
                <a:ext cx="62976" cy="327449"/>
              </a:xfrm>
              <a:custGeom>
                <a:avLst/>
                <a:gdLst>
                  <a:gd name="T0" fmla="*/ 9 w 22"/>
                  <a:gd name="T1" fmla="*/ 115 h 116"/>
                  <a:gd name="T2" fmla="*/ 9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9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9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9" y="115"/>
                    </a:moveTo>
                    <a:lnTo>
                      <a:pt x="9" y="115"/>
                    </a:lnTo>
                    <a:cubicBezTo>
                      <a:pt x="3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3"/>
                      <a:pt x="3" y="0"/>
                      <a:pt x="9" y="0"/>
                    </a:cubicBezTo>
                    <a:cubicBezTo>
                      <a:pt x="15" y="0"/>
                      <a:pt x="21" y="3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5" y="115"/>
                      <a:pt x="9" y="11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42" name="Freeform 1012"/>
              <p:cNvSpPr>
                <a:spLocks noChangeArrowheads="1"/>
              </p:cNvSpPr>
              <p:nvPr/>
            </p:nvSpPr>
            <p:spPr bwMode="auto">
              <a:xfrm>
                <a:off x="3720133" y="11596129"/>
                <a:ext cx="62976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12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3"/>
                      <a:pt x="6" y="0"/>
                      <a:pt x="12" y="0"/>
                    </a:cubicBezTo>
                    <a:cubicBezTo>
                      <a:pt x="18" y="0"/>
                      <a:pt x="21" y="3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43" name="Freeform 1013"/>
              <p:cNvSpPr>
                <a:spLocks noChangeArrowheads="1"/>
              </p:cNvSpPr>
              <p:nvPr/>
            </p:nvSpPr>
            <p:spPr bwMode="auto">
              <a:xfrm>
                <a:off x="3858683" y="11596129"/>
                <a:ext cx="75568" cy="327449"/>
              </a:xfrm>
              <a:custGeom>
                <a:avLst/>
                <a:gdLst>
                  <a:gd name="T0" fmla="*/ 12 w 25"/>
                  <a:gd name="T1" fmla="*/ 115 h 116"/>
                  <a:gd name="T2" fmla="*/ 12 w 25"/>
                  <a:gd name="T3" fmla="*/ 115 h 116"/>
                  <a:gd name="T4" fmla="*/ 0 w 25"/>
                  <a:gd name="T5" fmla="*/ 103 h 116"/>
                  <a:gd name="T6" fmla="*/ 0 w 25"/>
                  <a:gd name="T7" fmla="*/ 12 h 116"/>
                  <a:gd name="T8" fmla="*/ 12 w 25"/>
                  <a:gd name="T9" fmla="*/ 0 h 116"/>
                  <a:gd name="T10" fmla="*/ 24 w 25"/>
                  <a:gd name="T11" fmla="*/ 12 h 116"/>
                  <a:gd name="T12" fmla="*/ 24 w 25"/>
                  <a:gd name="T13" fmla="*/ 103 h 116"/>
                  <a:gd name="T14" fmla="*/ 12 w 25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3"/>
                      <a:pt x="6" y="0"/>
                      <a:pt x="12" y="0"/>
                    </a:cubicBezTo>
                    <a:cubicBezTo>
                      <a:pt x="18" y="0"/>
                      <a:pt x="24" y="3"/>
                      <a:pt x="24" y="12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09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44" name="Freeform 1014"/>
              <p:cNvSpPr>
                <a:spLocks noChangeArrowheads="1"/>
              </p:cNvSpPr>
              <p:nvPr/>
            </p:nvSpPr>
            <p:spPr bwMode="auto">
              <a:xfrm>
                <a:off x="5143348" y="11596129"/>
                <a:ext cx="62970" cy="327449"/>
              </a:xfrm>
              <a:custGeom>
                <a:avLst/>
                <a:gdLst>
                  <a:gd name="T0" fmla="*/ 10 w 23"/>
                  <a:gd name="T1" fmla="*/ 115 h 116"/>
                  <a:gd name="T2" fmla="*/ 10 w 23"/>
                  <a:gd name="T3" fmla="*/ 115 h 116"/>
                  <a:gd name="T4" fmla="*/ 0 w 23"/>
                  <a:gd name="T5" fmla="*/ 103 h 116"/>
                  <a:gd name="T6" fmla="*/ 0 w 23"/>
                  <a:gd name="T7" fmla="*/ 12 h 116"/>
                  <a:gd name="T8" fmla="*/ 10 w 23"/>
                  <a:gd name="T9" fmla="*/ 0 h 116"/>
                  <a:gd name="T10" fmla="*/ 22 w 23"/>
                  <a:gd name="T11" fmla="*/ 12 h 116"/>
                  <a:gd name="T12" fmla="*/ 22 w 23"/>
                  <a:gd name="T13" fmla="*/ 103 h 116"/>
                  <a:gd name="T14" fmla="*/ 10 w 23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115"/>
                    </a:moveTo>
                    <a:lnTo>
                      <a:pt x="10" y="115"/>
                    </a:lnTo>
                    <a:cubicBezTo>
                      <a:pt x="4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3"/>
                      <a:pt x="4" y="0"/>
                      <a:pt x="10" y="0"/>
                    </a:cubicBezTo>
                    <a:cubicBezTo>
                      <a:pt x="16" y="0"/>
                      <a:pt x="22" y="3"/>
                      <a:pt x="22" y="12"/>
                    </a:cubicBezTo>
                    <a:cubicBezTo>
                      <a:pt x="22" y="103"/>
                      <a:pt x="22" y="103"/>
                      <a:pt x="22" y="103"/>
                    </a:cubicBezTo>
                    <a:cubicBezTo>
                      <a:pt x="22" y="109"/>
                      <a:pt x="16" y="115"/>
                      <a:pt x="10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45" name="Freeform 1015"/>
              <p:cNvSpPr>
                <a:spLocks noChangeArrowheads="1"/>
              </p:cNvSpPr>
              <p:nvPr/>
            </p:nvSpPr>
            <p:spPr bwMode="auto">
              <a:xfrm>
                <a:off x="5269298" y="11596129"/>
                <a:ext cx="62970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12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3"/>
                      <a:pt x="6" y="0"/>
                      <a:pt x="12" y="0"/>
                    </a:cubicBezTo>
                    <a:cubicBezTo>
                      <a:pt x="18" y="0"/>
                      <a:pt x="21" y="3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8" y="115"/>
                      <a:pt x="12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46" name="Freeform 1016"/>
              <p:cNvSpPr>
                <a:spLocks noChangeArrowheads="1"/>
              </p:cNvSpPr>
              <p:nvPr/>
            </p:nvSpPr>
            <p:spPr bwMode="auto">
              <a:xfrm>
                <a:off x="5395245" y="11596129"/>
                <a:ext cx="75568" cy="327449"/>
              </a:xfrm>
              <a:custGeom>
                <a:avLst/>
                <a:gdLst>
                  <a:gd name="T0" fmla="*/ 13 w 26"/>
                  <a:gd name="T1" fmla="*/ 115 h 116"/>
                  <a:gd name="T2" fmla="*/ 13 w 26"/>
                  <a:gd name="T3" fmla="*/ 115 h 116"/>
                  <a:gd name="T4" fmla="*/ 0 w 26"/>
                  <a:gd name="T5" fmla="*/ 103 h 116"/>
                  <a:gd name="T6" fmla="*/ 0 w 26"/>
                  <a:gd name="T7" fmla="*/ 12 h 116"/>
                  <a:gd name="T8" fmla="*/ 13 w 26"/>
                  <a:gd name="T9" fmla="*/ 0 h 116"/>
                  <a:gd name="T10" fmla="*/ 25 w 26"/>
                  <a:gd name="T11" fmla="*/ 12 h 116"/>
                  <a:gd name="T12" fmla="*/ 25 w 26"/>
                  <a:gd name="T13" fmla="*/ 103 h 116"/>
                  <a:gd name="T14" fmla="*/ 13 w 26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115"/>
                    </a:moveTo>
                    <a:lnTo>
                      <a:pt x="13" y="115"/>
                    </a:lnTo>
                    <a:cubicBezTo>
                      <a:pt x="7" y="115"/>
                      <a:pt x="0" y="109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3"/>
                      <a:pt x="7" y="0"/>
                      <a:pt x="13" y="0"/>
                    </a:cubicBezTo>
                    <a:cubicBezTo>
                      <a:pt x="19" y="0"/>
                      <a:pt x="25" y="3"/>
                      <a:pt x="25" y="12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5" y="109"/>
                      <a:pt x="19" y="115"/>
                      <a:pt x="13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47" name="Freeform 1017"/>
              <p:cNvSpPr>
                <a:spLocks noChangeArrowheads="1"/>
              </p:cNvSpPr>
              <p:nvPr/>
            </p:nvSpPr>
            <p:spPr bwMode="auto">
              <a:xfrm>
                <a:off x="3506025" y="12011731"/>
                <a:ext cx="2065544" cy="503767"/>
              </a:xfrm>
              <a:custGeom>
                <a:avLst/>
                <a:gdLst>
                  <a:gd name="T0" fmla="*/ 723 w 724"/>
                  <a:gd name="T1" fmla="*/ 176 h 177"/>
                  <a:gd name="T2" fmla="*/ 0 w 724"/>
                  <a:gd name="T3" fmla="*/ 176 h 177"/>
                  <a:gd name="T4" fmla="*/ 0 w 724"/>
                  <a:gd name="T5" fmla="*/ 0 h 177"/>
                  <a:gd name="T6" fmla="*/ 723 w 724"/>
                  <a:gd name="T7" fmla="*/ 0 h 177"/>
                  <a:gd name="T8" fmla="*/ 723 w 724"/>
                  <a:gd name="T9" fmla="*/ 176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177">
                    <a:moveTo>
                      <a:pt x="723" y="176"/>
                    </a:moveTo>
                    <a:lnTo>
                      <a:pt x="0" y="176"/>
                    </a:lnTo>
                    <a:lnTo>
                      <a:pt x="0" y="0"/>
                    </a:lnTo>
                    <a:lnTo>
                      <a:pt x="723" y="0"/>
                    </a:lnTo>
                    <a:lnTo>
                      <a:pt x="723" y="176"/>
                    </a:ln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48" name="Freeform 1019"/>
              <p:cNvSpPr>
                <a:spLocks noChangeArrowheads="1"/>
              </p:cNvSpPr>
              <p:nvPr/>
            </p:nvSpPr>
            <p:spPr bwMode="auto">
              <a:xfrm>
                <a:off x="4085388" y="12175463"/>
                <a:ext cx="881634" cy="163720"/>
              </a:xfrm>
              <a:custGeom>
                <a:avLst/>
                <a:gdLst>
                  <a:gd name="T0" fmla="*/ 309 w 310"/>
                  <a:gd name="T1" fmla="*/ 55 h 56"/>
                  <a:gd name="T2" fmla="*/ 0 w 310"/>
                  <a:gd name="T3" fmla="*/ 55 h 56"/>
                  <a:gd name="T4" fmla="*/ 0 w 310"/>
                  <a:gd name="T5" fmla="*/ 0 h 56"/>
                  <a:gd name="T6" fmla="*/ 309 w 310"/>
                  <a:gd name="T7" fmla="*/ 0 h 56"/>
                  <a:gd name="T8" fmla="*/ 309 w 310"/>
                  <a:gd name="T9" fmla="*/ 55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56">
                    <a:moveTo>
                      <a:pt x="309" y="55"/>
                    </a:moveTo>
                    <a:lnTo>
                      <a:pt x="0" y="55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55"/>
                    </a:ln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49" name="Freeform 1021"/>
              <p:cNvSpPr>
                <a:spLocks noChangeArrowheads="1"/>
              </p:cNvSpPr>
              <p:nvPr/>
            </p:nvSpPr>
            <p:spPr bwMode="auto">
              <a:xfrm>
                <a:off x="3594183" y="12099895"/>
                <a:ext cx="62976" cy="327449"/>
              </a:xfrm>
              <a:custGeom>
                <a:avLst/>
                <a:gdLst>
                  <a:gd name="T0" fmla="*/ 9 w 22"/>
                  <a:gd name="T1" fmla="*/ 115 h 116"/>
                  <a:gd name="T2" fmla="*/ 9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9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9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9" y="115"/>
                    </a:moveTo>
                    <a:lnTo>
                      <a:pt x="9" y="115"/>
                    </a:lnTo>
                    <a:cubicBezTo>
                      <a:pt x="3" y="115"/>
                      <a:pt x="0" y="112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3" y="0"/>
                      <a:pt x="9" y="0"/>
                    </a:cubicBezTo>
                    <a:cubicBezTo>
                      <a:pt x="15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12"/>
                      <a:pt x="15" y="115"/>
                      <a:pt x="9" y="11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50" name="Freeform 1022"/>
              <p:cNvSpPr>
                <a:spLocks noChangeArrowheads="1"/>
              </p:cNvSpPr>
              <p:nvPr/>
            </p:nvSpPr>
            <p:spPr bwMode="auto">
              <a:xfrm>
                <a:off x="3720133" y="12099895"/>
                <a:ext cx="62976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12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12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12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51" name="Freeform 1023"/>
              <p:cNvSpPr>
                <a:spLocks noChangeArrowheads="1"/>
              </p:cNvSpPr>
              <p:nvPr/>
            </p:nvSpPr>
            <p:spPr bwMode="auto">
              <a:xfrm>
                <a:off x="3858683" y="12099895"/>
                <a:ext cx="75568" cy="327449"/>
              </a:xfrm>
              <a:custGeom>
                <a:avLst/>
                <a:gdLst>
                  <a:gd name="T0" fmla="*/ 12 w 25"/>
                  <a:gd name="T1" fmla="*/ 115 h 116"/>
                  <a:gd name="T2" fmla="*/ 12 w 25"/>
                  <a:gd name="T3" fmla="*/ 115 h 116"/>
                  <a:gd name="T4" fmla="*/ 0 w 25"/>
                  <a:gd name="T5" fmla="*/ 103 h 116"/>
                  <a:gd name="T6" fmla="*/ 0 w 25"/>
                  <a:gd name="T7" fmla="*/ 12 h 116"/>
                  <a:gd name="T8" fmla="*/ 12 w 25"/>
                  <a:gd name="T9" fmla="*/ 0 h 116"/>
                  <a:gd name="T10" fmla="*/ 24 w 25"/>
                  <a:gd name="T11" fmla="*/ 12 h 116"/>
                  <a:gd name="T12" fmla="*/ 24 w 25"/>
                  <a:gd name="T13" fmla="*/ 103 h 116"/>
                  <a:gd name="T14" fmla="*/ 12 w 25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12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4" y="6"/>
                      <a:pt x="24" y="12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12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52" name="Freeform 1024"/>
              <p:cNvSpPr>
                <a:spLocks noChangeArrowheads="1"/>
              </p:cNvSpPr>
              <p:nvPr/>
            </p:nvSpPr>
            <p:spPr bwMode="auto">
              <a:xfrm>
                <a:off x="5143348" y="12099895"/>
                <a:ext cx="62970" cy="327449"/>
              </a:xfrm>
              <a:custGeom>
                <a:avLst/>
                <a:gdLst>
                  <a:gd name="T0" fmla="*/ 10 w 23"/>
                  <a:gd name="T1" fmla="*/ 115 h 116"/>
                  <a:gd name="T2" fmla="*/ 10 w 23"/>
                  <a:gd name="T3" fmla="*/ 115 h 116"/>
                  <a:gd name="T4" fmla="*/ 0 w 23"/>
                  <a:gd name="T5" fmla="*/ 103 h 116"/>
                  <a:gd name="T6" fmla="*/ 0 w 23"/>
                  <a:gd name="T7" fmla="*/ 12 h 116"/>
                  <a:gd name="T8" fmla="*/ 10 w 23"/>
                  <a:gd name="T9" fmla="*/ 0 h 116"/>
                  <a:gd name="T10" fmla="*/ 22 w 23"/>
                  <a:gd name="T11" fmla="*/ 12 h 116"/>
                  <a:gd name="T12" fmla="*/ 22 w 23"/>
                  <a:gd name="T13" fmla="*/ 103 h 116"/>
                  <a:gd name="T14" fmla="*/ 10 w 23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115"/>
                    </a:moveTo>
                    <a:lnTo>
                      <a:pt x="10" y="115"/>
                    </a:lnTo>
                    <a:cubicBezTo>
                      <a:pt x="4" y="115"/>
                      <a:pt x="0" y="112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4" y="0"/>
                      <a:pt x="10" y="0"/>
                    </a:cubicBezTo>
                    <a:cubicBezTo>
                      <a:pt x="16" y="0"/>
                      <a:pt x="22" y="6"/>
                      <a:pt x="22" y="12"/>
                    </a:cubicBezTo>
                    <a:cubicBezTo>
                      <a:pt x="22" y="103"/>
                      <a:pt x="22" y="103"/>
                      <a:pt x="22" y="103"/>
                    </a:cubicBezTo>
                    <a:cubicBezTo>
                      <a:pt x="22" y="112"/>
                      <a:pt x="16" y="115"/>
                      <a:pt x="10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53" name="Freeform 1025"/>
              <p:cNvSpPr>
                <a:spLocks noChangeArrowheads="1"/>
              </p:cNvSpPr>
              <p:nvPr/>
            </p:nvSpPr>
            <p:spPr bwMode="auto">
              <a:xfrm>
                <a:off x="5269298" y="12099895"/>
                <a:ext cx="62970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2 h 116"/>
                  <a:gd name="T8" fmla="*/ 12 w 22"/>
                  <a:gd name="T9" fmla="*/ 0 h 116"/>
                  <a:gd name="T10" fmla="*/ 21 w 22"/>
                  <a:gd name="T11" fmla="*/ 12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12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6" y="0"/>
                      <a:pt x="12" y="0"/>
                    </a:cubicBezTo>
                    <a:cubicBezTo>
                      <a:pt x="18" y="0"/>
                      <a:pt x="21" y="6"/>
                      <a:pt x="21" y="12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12"/>
                      <a:pt x="18" y="115"/>
                      <a:pt x="12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54" name="Freeform 1026"/>
              <p:cNvSpPr>
                <a:spLocks noChangeArrowheads="1"/>
              </p:cNvSpPr>
              <p:nvPr/>
            </p:nvSpPr>
            <p:spPr bwMode="auto">
              <a:xfrm>
                <a:off x="5395245" y="12099895"/>
                <a:ext cx="75568" cy="327449"/>
              </a:xfrm>
              <a:custGeom>
                <a:avLst/>
                <a:gdLst>
                  <a:gd name="T0" fmla="*/ 13 w 26"/>
                  <a:gd name="T1" fmla="*/ 115 h 116"/>
                  <a:gd name="T2" fmla="*/ 13 w 26"/>
                  <a:gd name="T3" fmla="*/ 115 h 116"/>
                  <a:gd name="T4" fmla="*/ 0 w 26"/>
                  <a:gd name="T5" fmla="*/ 103 h 116"/>
                  <a:gd name="T6" fmla="*/ 0 w 26"/>
                  <a:gd name="T7" fmla="*/ 12 h 116"/>
                  <a:gd name="T8" fmla="*/ 13 w 26"/>
                  <a:gd name="T9" fmla="*/ 0 h 116"/>
                  <a:gd name="T10" fmla="*/ 25 w 26"/>
                  <a:gd name="T11" fmla="*/ 12 h 116"/>
                  <a:gd name="T12" fmla="*/ 25 w 26"/>
                  <a:gd name="T13" fmla="*/ 103 h 116"/>
                  <a:gd name="T14" fmla="*/ 13 w 26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115"/>
                    </a:moveTo>
                    <a:lnTo>
                      <a:pt x="13" y="115"/>
                    </a:lnTo>
                    <a:cubicBezTo>
                      <a:pt x="7" y="115"/>
                      <a:pt x="0" y="112"/>
                      <a:pt x="0" y="103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6"/>
                      <a:pt x="7" y="0"/>
                      <a:pt x="13" y="0"/>
                    </a:cubicBezTo>
                    <a:cubicBezTo>
                      <a:pt x="19" y="0"/>
                      <a:pt x="25" y="6"/>
                      <a:pt x="25" y="12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5" y="112"/>
                      <a:pt x="19" y="115"/>
                      <a:pt x="13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55" name="Freeform 1027"/>
              <p:cNvSpPr>
                <a:spLocks noChangeArrowheads="1"/>
              </p:cNvSpPr>
              <p:nvPr/>
            </p:nvSpPr>
            <p:spPr bwMode="auto">
              <a:xfrm>
                <a:off x="3506025" y="12515500"/>
                <a:ext cx="2065544" cy="491175"/>
              </a:xfrm>
              <a:custGeom>
                <a:avLst/>
                <a:gdLst>
                  <a:gd name="T0" fmla="*/ 723 w 724"/>
                  <a:gd name="T1" fmla="*/ 173 h 174"/>
                  <a:gd name="T2" fmla="*/ 0 w 724"/>
                  <a:gd name="T3" fmla="*/ 173 h 174"/>
                  <a:gd name="T4" fmla="*/ 0 w 724"/>
                  <a:gd name="T5" fmla="*/ 0 h 174"/>
                  <a:gd name="T6" fmla="*/ 723 w 724"/>
                  <a:gd name="T7" fmla="*/ 0 h 174"/>
                  <a:gd name="T8" fmla="*/ 723 w 724"/>
                  <a:gd name="T9" fmla="*/ 173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24" h="174">
                    <a:moveTo>
                      <a:pt x="723" y="173"/>
                    </a:moveTo>
                    <a:lnTo>
                      <a:pt x="0" y="173"/>
                    </a:lnTo>
                    <a:lnTo>
                      <a:pt x="0" y="0"/>
                    </a:lnTo>
                    <a:lnTo>
                      <a:pt x="723" y="0"/>
                    </a:lnTo>
                    <a:lnTo>
                      <a:pt x="723" y="173"/>
                    </a:lnTo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56" name="Freeform 1029"/>
              <p:cNvSpPr>
                <a:spLocks noChangeArrowheads="1"/>
              </p:cNvSpPr>
              <p:nvPr/>
            </p:nvSpPr>
            <p:spPr bwMode="auto">
              <a:xfrm>
                <a:off x="4085388" y="12679229"/>
                <a:ext cx="881634" cy="163720"/>
              </a:xfrm>
              <a:custGeom>
                <a:avLst/>
                <a:gdLst>
                  <a:gd name="T0" fmla="*/ 309 w 310"/>
                  <a:gd name="T1" fmla="*/ 57 h 58"/>
                  <a:gd name="T2" fmla="*/ 0 w 310"/>
                  <a:gd name="T3" fmla="*/ 57 h 58"/>
                  <a:gd name="T4" fmla="*/ 0 w 310"/>
                  <a:gd name="T5" fmla="*/ 0 h 58"/>
                  <a:gd name="T6" fmla="*/ 309 w 310"/>
                  <a:gd name="T7" fmla="*/ 0 h 58"/>
                  <a:gd name="T8" fmla="*/ 309 w 310"/>
                  <a:gd name="T9" fmla="*/ 5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0" h="58">
                    <a:moveTo>
                      <a:pt x="309" y="57"/>
                    </a:moveTo>
                    <a:lnTo>
                      <a:pt x="0" y="57"/>
                    </a:lnTo>
                    <a:lnTo>
                      <a:pt x="0" y="0"/>
                    </a:lnTo>
                    <a:lnTo>
                      <a:pt x="309" y="0"/>
                    </a:lnTo>
                    <a:lnTo>
                      <a:pt x="309" y="57"/>
                    </a:ln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57" name="Freeform 1031"/>
              <p:cNvSpPr>
                <a:spLocks noChangeArrowheads="1"/>
              </p:cNvSpPr>
              <p:nvPr/>
            </p:nvSpPr>
            <p:spPr bwMode="auto">
              <a:xfrm>
                <a:off x="3594183" y="12591065"/>
                <a:ext cx="62976" cy="327449"/>
              </a:xfrm>
              <a:custGeom>
                <a:avLst/>
                <a:gdLst>
                  <a:gd name="T0" fmla="*/ 9 w 22"/>
                  <a:gd name="T1" fmla="*/ 115 h 116"/>
                  <a:gd name="T2" fmla="*/ 9 w 22"/>
                  <a:gd name="T3" fmla="*/ 115 h 116"/>
                  <a:gd name="T4" fmla="*/ 0 w 22"/>
                  <a:gd name="T5" fmla="*/ 103 h 116"/>
                  <a:gd name="T6" fmla="*/ 0 w 22"/>
                  <a:gd name="T7" fmla="*/ 10 h 116"/>
                  <a:gd name="T8" fmla="*/ 9 w 22"/>
                  <a:gd name="T9" fmla="*/ 0 h 116"/>
                  <a:gd name="T10" fmla="*/ 21 w 22"/>
                  <a:gd name="T11" fmla="*/ 10 h 116"/>
                  <a:gd name="T12" fmla="*/ 21 w 22"/>
                  <a:gd name="T13" fmla="*/ 103 h 116"/>
                  <a:gd name="T14" fmla="*/ 9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9" y="115"/>
                    </a:moveTo>
                    <a:lnTo>
                      <a:pt x="9" y="115"/>
                    </a:lnTo>
                    <a:cubicBezTo>
                      <a:pt x="3" y="115"/>
                      <a:pt x="0" y="109"/>
                      <a:pt x="0" y="10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3" y="0"/>
                      <a:pt x="9" y="0"/>
                    </a:cubicBezTo>
                    <a:cubicBezTo>
                      <a:pt x="15" y="0"/>
                      <a:pt x="21" y="4"/>
                      <a:pt x="21" y="10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5" y="115"/>
                      <a:pt x="9" y="11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58" name="Freeform 1032"/>
              <p:cNvSpPr>
                <a:spLocks noChangeArrowheads="1"/>
              </p:cNvSpPr>
              <p:nvPr/>
            </p:nvSpPr>
            <p:spPr bwMode="auto">
              <a:xfrm>
                <a:off x="3720133" y="12591065"/>
                <a:ext cx="62976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0 h 116"/>
                  <a:gd name="T8" fmla="*/ 12 w 22"/>
                  <a:gd name="T9" fmla="*/ 0 h 116"/>
                  <a:gd name="T10" fmla="*/ 21 w 22"/>
                  <a:gd name="T11" fmla="*/ 10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6" y="0"/>
                      <a:pt x="12" y="0"/>
                    </a:cubicBezTo>
                    <a:cubicBezTo>
                      <a:pt x="18" y="0"/>
                      <a:pt x="21" y="4"/>
                      <a:pt x="21" y="10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59" name="Freeform 1033"/>
              <p:cNvSpPr>
                <a:spLocks noChangeArrowheads="1"/>
              </p:cNvSpPr>
              <p:nvPr/>
            </p:nvSpPr>
            <p:spPr bwMode="auto">
              <a:xfrm>
                <a:off x="3858683" y="12591065"/>
                <a:ext cx="75568" cy="327449"/>
              </a:xfrm>
              <a:custGeom>
                <a:avLst/>
                <a:gdLst>
                  <a:gd name="T0" fmla="*/ 12 w 25"/>
                  <a:gd name="T1" fmla="*/ 115 h 116"/>
                  <a:gd name="T2" fmla="*/ 12 w 25"/>
                  <a:gd name="T3" fmla="*/ 115 h 116"/>
                  <a:gd name="T4" fmla="*/ 0 w 25"/>
                  <a:gd name="T5" fmla="*/ 103 h 116"/>
                  <a:gd name="T6" fmla="*/ 0 w 25"/>
                  <a:gd name="T7" fmla="*/ 10 h 116"/>
                  <a:gd name="T8" fmla="*/ 12 w 25"/>
                  <a:gd name="T9" fmla="*/ 0 h 116"/>
                  <a:gd name="T10" fmla="*/ 24 w 25"/>
                  <a:gd name="T11" fmla="*/ 10 h 116"/>
                  <a:gd name="T12" fmla="*/ 24 w 25"/>
                  <a:gd name="T13" fmla="*/ 103 h 116"/>
                  <a:gd name="T14" fmla="*/ 12 w 25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6" y="0"/>
                      <a:pt x="12" y="0"/>
                    </a:cubicBezTo>
                    <a:cubicBezTo>
                      <a:pt x="18" y="0"/>
                      <a:pt x="24" y="4"/>
                      <a:pt x="24" y="10"/>
                    </a:cubicBezTo>
                    <a:cubicBezTo>
                      <a:pt x="24" y="103"/>
                      <a:pt x="24" y="103"/>
                      <a:pt x="24" y="103"/>
                    </a:cubicBezTo>
                    <a:cubicBezTo>
                      <a:pt x="24" y="109"/>
                      <a:pt x="18" y="115"/>
                      <a:pt x="12" y="115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60" name="Freeform 1034"/>
              <p:cNvSpPr>
                <a:spLocks noChangeArrowheads="1"/>
              </p:cNvSpPr>
              <p:nvPr/>
            </p:nvSpPr>
            <p:spPr bwMode="auto">
              <a:xfrm>
                <a:off x="5143348" y="12591065"/>
                <a:ext cx="62970" cy="327449"/>
              </a:xfrm>
              <a:custGeom>
                <a:avLst/>
                <a:gdLst>
                  <a:gd name="T0" fmla="*/ 10 w 23"/>
                  <a:gd name="T1" fmla="*/ 115 h 116"/>
                  <a:gd name="T2" fmla="*/ 10 w 23"/>
                  <a:gd name="T3" fmla="*/ 115 h 116"/>
                  <a:gd name="T4" fmla="*/ 0 w 23"/>
                  <a:gd name="T5" fmla="*/ 103 h 116"/>
                  <a:gd name="T6" fmla="*/ 0 w 23"/>
                  <a:gd name="T7" fmla="*/ 10 h 116"/>
                  <a:gd name="T8" fmla="*/ 10 w 23"/>
                  <a:gd name="T9" fmla="*/ 0 h 116"/>
                  <a:gd name="T10" fmla="*/ 22 w 23"/>
                  <a:gd name="T11" fmla="*/ 10 h 116"/>
                  <a:gd name="T12" fmla="*/ 22 w 23"/>
                  <a:gd name="T13" fmla="*/ 103 h 116"/>
                  <a:gd name="T14" fmla="*/ 10 w 23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115"/>
                    </a:moveTo>
                    <a:lnTo>
                      <a:pt x="10" y="115"/>
                    </a:lnTo>
                    <a:cubicBezTo>
                      <a:pt x="4" y="115"/>
                      <a:pt x="0" y="109"/>
                      <a:pt x="0" y="10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4" y="0"/>
                      <a:pt x="10" y="0"/>
                    </a:cubicBezTo>
                    <a:cubicBezTo>
                      <a:pt x="16" y="0"/>
                      <a:pt x="22" y="4"/>
                      <a:pt x="22" y="10"/>
                    </a:cubicBezTo>
                    <a:cubicBezTo>
                      <a:pt x="22" y="103"/>
                      <a:pt x="22" y="103"/>
                      <a:pt x="22" y="103"/>
                    </a:cubicBezTo>
                    <a:cubicBezTo>
                      <a:pt x="22" y="109"/>
                      <a:pt x="16" y="115"/>
                      <a:pt x="10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61" name="Freeform 1035"/>
              <p:cNvSpPr>
                <a:spLocks noChangeArrowheads="1"/>
              </p:cNvSpPr>
              <p:nvPr/>
            </p:nvSpPr>
            <p:spPr bwMode="auto">
              <a:xfrm>
                <a:off x="5269298" y="12591065"/>
                <a:ext cx="62970" cy="327449"/>
              </a:xfrm>
              <a:custGeom>
                <a:avLst/>
                <a:gdLst>
                  <a:gd name="T0" fmla="*/ 12 w 22"/>
                  <a:gd name="T1" fmla="*/ 115 h 116"/>
                  <a:gd name="T2" fmla="*/ 12 w 22"/>
                  <a:gd name="T3" fmla="*/ 115 h 116"/>
                  <a:gd name="T4" fmla="*/ 0 w 22"/>
                  <a:gd name="T5" fmla="*/ 103 h 116"/>
                  <a:gd name="T6" fmla="*/ 0 w 22"/>
                  <a:gd name="T7" fmla="*/ 10 h 116"/>
                  <a:gd name="T8" fmla="*/ 12 w 22"/>
                  <a:gd name="T9" fmla="*/ 0 h 116"/>
                  <a:gd name="T10" fmla="*/ 21 w 22"/>
                  <a:gd name="T11" fmla="*/ 10 h 116"/>
                  <a:gd name="T12" fmla="*/ 21 w 22"/>
                  <a:gd name="T13" fmla="*/ 103 h 116"/>
                  <a:gd name="T14" fmla="*/ 12 w 22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115"/>
                    </a:moveTo>
                    <a:lnTo>
                      <a:pt x="12" y="115"/>
                    </a:lnTo>
                    <a:cubicBezTo>
                      <a:pt x="6" y="115"/>
                      <a:pt x="0" y="109"/>
                      <a:pt x="0" y="10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6" y="0"/>
                      <a:pt x="12" y="0"/>
                    </a:cubicBezTo>
                    <a:cubicBezTo>
                      <a:pt x="18" y="0"/>
                      <a:pt x="21" y="4"/>
                      <a:pt x="21" y="10"/>
                    </a:cubicBezTo>
                    <a:cubicBezTo>
                      <a:pt x="21" y="103"/>
                      <a:pt x="21" y="103"/>
                      <a:pt x="21" y="103"/>
                    </a:cubicBezTo>
                    <a:cubicBezTo>
                      <a:pt x="21" y="109"/>
                      <a:pt x="18" y="115"/>
                      <a:pt x="12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62" name="Freeform 1036"/>
              <p:cNvSpPr>
                <a:spLocks noChangeArrowheads="1"/>
              </p:cNvSpPr>
              <p:nvPr/>
            </p:nvSpPr>
            <p:spPr bwMode="auto">
              <a:xfrm>
                <a:off x="5395245" y="12591065"/>
                <a:ext cx="75568" cy="327449"/>
              </a:xfrm>
              <a:custGeom>
                <a:avLst/>
                <a:gdLst>
                  <a:gd name="T0" fmla="*/ 13 w 26"/>
                  <a:gd name="T1" fmla="*/ 115 h 116"/>
                  <a:gd name="T2" fmla="*/ 13 w 26"/>
                  <a:gd name="T3" fmla="*/ 115 h 116"/>
                  <a:gd name="T4" fmla="*/ 0 w 26"/>
                  <a:gd name="T5" fmla="*/ 103 h 116"/>
                  <a:gd name="T6" fmla="*/ 0 w 26"/>
                  <a:gd name="T7" fmla="*/ 10 h 116"/>
                  <a:gd name="T8" fmla="*/ 13 w 26"/>
                  <a:gd name="T9" fmla="*/ 0 h 116"/>
                  <a:gd name="T10" fmla="*/ 25 w 26"/>
                  <a:gd name="T11" fmla="*/ 10 h 116"/>
                  <a:gd name="T12" fmla="*/ 25 w 26"/>
                  <a:gd name="T13" fmla="*/ 103 h 116"/>
                  <a:gd name="T14" fmla="*/ 13 w 26"/>
                  <a:gd name="T15" fmla="*/ 11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115"/>
                    </a:moveTo>
                    <a:lnTo>
                      <a:pt x="13" y="115"/>
                    </a:lnTo>
                    <a:cubicBezTo>
                      <a:pt x="7" y="115"/>
                      <a:pt x="0" y="109"/>
                      <a:pt x="0" y="103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7" y="0"/>
                      <a:pt x="13" y="0"/>
                    </a:cubicBezTo>
                    <a:cubicBezTo>
                      <a:pt x="19" y="0"/>
                      <a:pt x="25" y="4"/>
                      <a:pt x="25" y="10"/>
                    </a:cubicBezTo>
                    <a:cubicBezTo>
                      <a:pt x="25" y="103"/>
                      <a:pt x="25" y="103"/>
                      <a:pt x="25" y="103"/>
                    </a:cubicBezTo>
                    <a:cubicBezTo>
                      <a:pt x="25" y="109"/>
                      <a:pt x="19" y="115"/>
                      <a:pt x="13" y="115"/>
                    </a:cubicBezTo>
                  </a:path>
                </a:pathLst>
              </a:custGeom>
              <a:solidFill>
                <a:srgbClr val="03656F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63" name="Freeform 1037"/>
              <p:cNvSpPr>
                <a:spLocks noChangeArrowheads="1"/>
              </p:cNvSpPr>
              <p:nvPr/>
            </p:nvSpPr>
            <p:spPr bwMode="auto">
              <a:xfrm>
                <a:off x="4526202" y="11029386"/>
                <a:ext cx="1045369" cy="12597"/>
              </a:xfrm>
              <a:custGeom>
                <a:avLst/>
                <a:gdLst>
                  <a:gd name="T0" fmla="*/ 363 w 364"/>
                  <a:gd name="T1" fmla="*/ 0 h 1"/>
                  <a:gd name="T2" fmla="*/ 0 w 364"/>
                  <a:gd name="T3" fmla="*/ 0 h 1"/>
                  <a:gd name="T4" fmla="*/ 0 w 364"/>
                  <a:gd name="T5" fmla="*/ 0 h 1"/>
                  <a:gd name="T6" fmla="*/ 363 w 36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4" h="1">
                    <a:moveTo>
                      <a:pt x="36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63" y="0"/>
                    </a:lnTo>
                  </a:path>
                </a:pathLst>
              </a:custGeom>
              <a:solidFill>
                <a:srgbClr val="055E7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64" name="Freeform 1038"/>
              <p:cNvSpPr>
                <a:spLocks noChangeArrowheads="1"/>
              </p:cNvSpPr>
              <p:nvPr/>
            </p:nvSpPr>
            <p:spPr bwMode="auto">
              <a:xfrm>
                <a:off x="4526202" y="11029386"/>
                <a:ext cx="1045369" cy="12597"/>
              </a:xfrm>
              <a:custGeom>
                <a:avLst/>
                <a:gdLst>
                  <a:gd name="T0" fmla="*/ 363 w 364"/>
                  <a:gd name="T1" fmla="*/ 0 h 1"/>
                  <a:gd name="T2" fmla="*/ 0 w 364"/>
                  <a:gd name="T3" fmla="*/ 0 h 1"/>
                  <a:gd name="T4" fmla="*/ 0 w 364"/>
                  <a:gd name="T5" fmla="*/ 0 h 1"/>
                  <a:gd name="T6" fmla="*/ 363 w 36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64" h="1">
                    <a:moveTo>
                      <a:pt x="363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363" y="0"/>
                    </a:lnTo>
                  </a:path>
                </a:pathLst>
              </a:custGeom>
              <a:solidFill>
                <a:srgbClr val="055E7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65" name="Freeform 1039"/>
              <p:cNvSpPr>
                <a:spLocks noChangeArrowheads="1"/>
              </p:cNvSpPr>
              <p:nvPr/>
            </p:nvSpPr>
            <p:spPr bwMode="auto">
              <a:xfrm>
                <a:off x="4526202" y="9530683"/>
                <a:ext cx="1045369" cy="3475990"/>
              </a:xfrm>
              <a:custGeom>
                <a:avLst/>
                <a:gdLst>
                  <a:gd name="T0" fmla="*/ 363 w 364"/>
                  <a:gd name="T1" fmla="*/ 0 h 1218"/>
                  <a:gd name="T2" fmla="*/ 0 w 364"/>
                  <a:gd name="T3" fmla="*/ 0 h 1218"/>
                  <a:gd name="T4" fmla="*/ 363 w 364"/>
                  <a:gd name="T5" fmla="*/ 0 h 1218"/>
                  <a:gd name="T6" fmla="*/ 363 w 364"/>
                  <a:gd name="T7" fmla="*/ 176 h 1218"/>
                  <a:gd name="T8" fmla="*/ 363 w 364"/>
                  <a:gd name="T9" fmla="*/ 348 h 1218"/>
                  <a:gd name="T10" fmla="*/ 363 w 364"/>
                  <a:gd name="T11" fmla="*/ 524 h 1218"/>
                  <a:gd name="T12" fmla="*/ 363 w 364"/>
                  <a:gd name="T13" fmla="*/ 524 h 1218"/>
                  <a:gd name="T14" fmla="*/ 363 w 364"/>
                  <a:gd name="T15" fmla="*/ 696 h 1218"/>
                  <a:gd name="T16" fmla="*/ 363 w 364"/>
                  <a:gd name="T17" fmla="*/ 868 h 1218"/>
                  <a:gd name="T18" fmla="*/ 363 w 364"/>
                  <a:gd name="T19" fmla="*/ 1044 h 1218"/>
                  <a:gd name="T20" fmla="*/ 363 w 364"/>
                  <a:gd name="T21" fmla="*/ 1217 h 1218"/>
                  <a:gd name="T22" fmla="*/ 363 w 364"/>
                  <a:gd name="T23" fmla="*/ 0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4" h="1218">
                    <a:moveTo>
                      <a:pt x="363" y="0"/>
                    </a:moveTo>
                    <a:lnTo>
                      <a:pt x="0" y="0"/>
                    </a:lnTo>
                    <a:lnTo>
                      <a:pt x="363" y="0"/>
                    </a:lnTo>
                    <a:lnTo>
                      <a:pt x="363" y="176"/>
                    </a:lnTo>
                    <a:lnTo>
                      <a:pt x="363" y="348"/>
                    </a:lnTo>
                    <a:lnTo>
                      <a:pt x="363" y="524"/>
                    </a:lnTo>
                    <a:lnTo>
                      <a:pt x="363" y="524"/>
                    </a:lnTo>
                    <a:lnTo>
                      <a:pt x="363" y="696"/>
                    </a:lnTo>
                    <a:lnTo>
                      <a:pt x="363" y="868"/>
                    </a:lnTo>
                    <a:lnTo>
                      <a:pt x="363" y="1044"/>
                    </a:lnTo>
                    <a:lnTo>
                      <a:pt x="363" y="1217"/>
                    </a:lnTo>
                    <a:lnTo>
                      <a:pt x="363" y="0"/>
                    </a:lnTo>
                  </a:path>
                </a:pathLst>
              </a:custGeom>
              <a:solidFill>
                <a:srgbClr val="055E7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66" name="Freeform 1040"/>
              <p:cNvSpPr>
                <a:spLocks noChangeArrowheads="1"/>
              </p:cNvSpPr>
              <p:nvPr/>
            </p:nvSpPr>
            <p:spPr bwMode="auto">
              <a:xfrm>
                <a:off x="4526202" y="9530683"/>
                <a:ext cx="1045369" cy="3475990"/>
              </a:xfrm>
              <a:custGeom>
                <a:avLst/>
                <a:gdLst>
                  <a:gd name="T0" fmla="*/ 363 w 364"/>
                  <a:gd name="T1" fmla="*/ 0 h 1218"/>
                  <a:gd name="T2" fmla="*/ 0 w 364"/>
                  <a:gd name="T3" fmla="*/ 0 h 1218"/>
                  <a:gd name="T4" fmla="*/ 363 w 364"/>
                  <a:gd name="T5" fmla="*/ 0 h 1218"/>
                  <a:gd name="T6" fmla="*/ 363 w 364"/>
                  <a:gd name="T7" fmla="*/ 176 h 1218"/>
                  <a:gd name="T8" fmla="*/ 363 w 364"/>
                  <a:gd name="T9" fmla="*/ 348 h 1218"/>
                  <a:gd name="T10" fmla="*/ 363 w 364"/>
                  <a:gd name="T11" fmla="*/ 524 h 1218"/>
                  <a:gd name="T12" fmla="*/ 363 w 364"/>
                  <a:gd name="T13" fmla="*/ 524 h 1218"/>
                  <a:gd name="T14" fmla="*/ 363 w 364"/>
                  <a:gd name="T15" fmla="*/ 696 h 1218"/>
                  <a:gd name="T16" fmla="*/ 363 w 364"/>
                  <a:gd name="T17" fmla="*/ 868 h 1218"/>
                  <a:gd name="T18" fmla="*/ 363 w 364"/>
                  <a:gd name="T19" fmla="*/ 1044 h 1218"/>
                  <a:gd name="T20" fmla="*/ 363 w 364"/>
                  <a:gd name="T21" fmla="*/ 1217 h 1218"/>
                  <a:gd name="T22" fmla="*/ 363 w 364"/>
                  <a:gd name="T23" fmla="*/ 0 h 12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64" h="1218">
                    <a:moveTo>
                      <a:pt x="363" y="0"/>
                    </a:moveTo>
                    <a:lnTo>
                      <a:pt x="0" y="0"/>
                    </a:lnTo>
                    <a:lnTo>
                      <a:pt x="363" y="0"/>
                    </a:lnTo>
                    <a:lnTo>
                      <a:pt x="363" y="176"/>
                    </a:lnTo>
                    <a:lnTo>
                      <a:pt x="363" y="348"/>
                    </a:lnTo>
                    <a:lnTo>
                      <a:pt x="363" y="524"/>
                    </a:lnTo>
                    <a:lnTo>
                      <a:pt x="363" y="524"/>
                    </a:lnTo>
                    <a:lnTo>
                      <a:pt x="363" y="696"/>
                    </a:lnTo>
                    <a:lnTo>
                      <a:pt x="363" y="868"/>
                    </a:lnTo>
                    <a:lnTo>
                      <a:pt x="363" y="1044"/>
                    </a:lnTo>
                    <a:lnTo>
                      <a:pt x="363" y="1217"/>
                    </a:lnTo>
                    <a:lnTo>
                      <a:pt x="363" y="0"/>
                    </a:lnTo>
                  </a:path>
                </a:pathLst>
              </a:custGeom>
              <a:solidFill>
                <a:srgbClr val="055E73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67" name="Freeform 1044"/>
              <p:cNvSpPr>
                <a:spLocks noChangeArrowheads="1"/>
              </p:cNvSpPr>
              <p:nvPr/>
            </p:nvSpPr>
            <p:spPr bwMode="auto">
              <a:xfrm>
                <a:off x="5143348" y="9618841"/>
                <a:ext cx="62970" cy="327449"/>
              </a:xfrm>
              <a:custGeom>
                <a:avLst/>
                <a:gdLst>
                  <a:gd name="T0" fmla="*/ 10 w 23"/>
                  <a:gd name="T1" fmla="*/ 0 h 116"/>
                  <a:gd name="T2" fmla="*/ 10 w 23"/>
                  <a:gd name="T3" fmla="*/ 0 h 116"/>
                  <a:gd name="T4" fmla="*/ 0 w 23"/>
                  <a:gd name="T5" fmla="*/ 12 h 116"/>
                  <a:gd name="T6" fmla="*/ 0 w 23"/>
                  <a:gd name="T7" fmla="*/ 103 h 116"/>
                  <a:gd name="T8" fmla="*/ 10 w 23"/>
                  <a:gd name="T9" fmla="*/ 115 h 116"/>
                  <a:gd name="T10" fmla="*/ 22 w 23"/>
                  <a:gd name="T11" fmla="*/ 103 h 116"/>
                  <a:gd name="T12" fmla="*/ 22 w 23"/>
                  <a:gd name="T13" fmla="*/ 12 h 116"/>
                  <a:gd name="T14" fmla="*/ 10 w 23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0"/>
                    </a:moveTo>
                    <a:lnTo>
                      <a:pt x="10" y="0"/>
                    </a:lnTo>
                    <a:cubicBezTo>
                      <a:pt x="4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4" y="115"/>
                      <a:pt x="10" y="115"/>
                    </a:cubicBezTo>
                    <a:cubicBezTo>
                      <a:pt x="16" y="115"/>
                      <a:pt x="22" y="109"/>
                      <a:pt x="22" y="103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6"/>
                      <a:pt x="16" y="0"/>
                      <a:pt x="10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68" name="Freeform 1045"/>
              <p:cNvSpPr>
                <a:spLocks noChangeArrowheads="1"/>
              </p:cNvSpPr>
              <p:nvPr/>
            </p:nvSpPr>
            <p:spPr bwMode="auto">
              <a:xfrm>
                <a:off x="5269298" y="9618841"/>
                <a:ext cx="62970" cy="327449"/>
              </a:xfrm>
              <a:custGeom>
                <a:avLst/>
                <a:gdLst>
                  <a:gd name="T0" fmla="*/ 12 w 22"/>
                  <a:gd name="T1" fmla="*/ 0 h 116"/>
                  <a:gd name="T2" fmla="*/ 12 w 22"/>
                  <a:gd name="T3" fmla="*/ 0 h 116"/>
                  <a:gd name="T4" fmla="*/ 0 w 22"/>
                  <a:gd name="T5" fmla="*/ 12 h 116"/>
                  <a:gd name="T6" fmla="*/ 0 w 22"/>
                  <a:gd name="T7" fmla="*/ 103 h 116"/>
                  <a:gd name="T8" fmla="*/ 12 w 22"/>
                  <a:gd name="T9" fmla="*/ 115 h 116"/>
                  <a:gd name="T10" fmla="*/ 21 w 22"/>
                  <a:gd name="T11" fmla="*/ 103 h 116"/>
                  <a:gd name="T12" fmla="*/ 21 w 22"/>
                  <a:gd name="T13" fmla="*/ 12 h 116"/>
                  <a:gd name="T14" fmla="*/ 12 w 22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0"/>
                    </a:moveTo>
                    <a:lnTo>
                      <a:pt x="12" y="0"/>
                    </a:lnTo>
                    <a:cubicBezTo>
                      <a:pt x="6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6" y="115"/>
                      <a:pt x="12" y="115"/>
                    </a:cubicBezTo>
                    <a:cubicBezTo>
                      <a:pt x="18" y="115"/>
                      <a:pt x="21" y="109"/>
                      <a:pt x="21" y="10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6"/>
                      <a:pt x="18" y="0"/>
                      <a:pt x="12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69" name="Freeform 1046"/>
              <p:cNvSpPr>
                <a:spLocks noChangeArrowheads="1"/>
              </p:cNvSpPr>
              <p:nvPr/>
            </p:nvSpPr>
            <p:spPr bwMode="auto">
              <a:xfrm>
                <a:off x="5395245" y="9618841"/>
                <a:ext cx="75568" cy="327449"/>
              </a:xfrm>
              <a:custGeom>
                <a:avLst/>
                <a:gdLst>
                  <a:gd name="T0" fmla="*/ 13 w 26"/>
                  <a:gd name="T1" fmla="*/ 0 h 116"/>
                  <a:gd name="T2" fmla="*/ 13 w 26"/>
                  <a:gd name="T3" fmla="*/ 0 h 116"/>
                  <a:gd name="T4" fmla="*/ 0 w 26"/>
                  <a:gd name="T5" fmla="*/ 12 h 116"/>
                  <a:gd name="T6" fmla="*/ 0 w 26"/>
                  <a:gd name="T7" fmla="*/ 103 h 116"/>
                  <a:gd name="T8" fmla="*/ 13 w 26"/>
                  <a:gd name="T9" fmla="*/ 115 h 116"/>
                  <a:gd name="T10" fmla="*/ 25 w 26"/>
                  <a:gd name="T11" fmla="*/ 103 h 116"/>
                  <a:gd name="T12" fmla="*/ 25 w 26"/>
                  <a:gd name="T13" fmla="*/ 12 h 116"/>
                  <a:gd name="T14" fmla="*/ 13 w 26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0"/>
                    </a:moveTo>
                    <a:lnTo>
                      <a:pt x="13" y="0"/>
                    </a:lnTo>
                    <a:cubicBezTo>
                      <a:pt x="7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7" y="115"/>
                      <a:pt x="13" y="115"/>
                    </a:cubicBezTo>
                    <a:cubicBezTo>
                      <a:pt x="19" y="115"/>
                      <a:pt x="25" y="109"/>
                      <a:pt x="25" y="10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6"/>
                      <a:pt x="19" y="0"/>
                      <a:pt x="13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70" name="Freeform 1050"/>
              <p:cNvSpPr>
                <a:spLocks noChangeArrowheads="1"/>
              </p:cNvSpPr>
              <p:nvPr/>
            </p:nvSpPr>
            <p:spPr bwMode="auto">
              <a:xfrm>
                <a:off x="5143348" y="10110014"/>
                <a:ext cx="62970" cy="340037"/>
              </a:xfrm>
              <a:custGeom>
                <a:avLst/>
                <a:gdLst>
                  <a:gd name="T0" fmla="*/ 10 w 23"/>
                  <a:gd name="T1" fmla="*/ 0 h 117"/>
                  <a:gd name="T2" fmla="*/ 10 w 23"/>
                  <a:gd name="T3" fmla="*/ 0 h 117"/>
                  <a:gd name="T4" fmla="*/ 0 w 23"/>
                  <a:gd name="T5" fmla="*/ 13 h 117"/>
                  <a:gd name="T6" fmla="*/ 0 w 23"/>
                  <a:gd name="T7" fmla="*/ 106 h 117"/>
                  <a:gd name="T8" fmla="*/ 10 w 23"/>
                  <a:gd name="T9" fmla="*/ 116 h 117"/>
                  <a:gd name="T10" fmla="*/ 22 w 23"/>
                  <a:gd name="T11" fmla="*/ 106 h 117"/>
                  <a:gd name="T12" fmla="*/ 22 w 23"/>
                  <a:gd name="T13" fmla="*/ 13 h 117"/>
                  <a:gd name="T14" fmla="*/ 10 w 23"/>
                  <a:gd name="T1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7">
                    <a:moveTo>
                      <a:pt x="10" y="0"/>
                    </a:moveTo>
                    <a:lnTo>
                      <a:pt x="10" y="0"/>
                    </a:lnTo>
                    <a:cubicBezTo>
                      <a:pt x="4" y="0"/>
                      <a:pt x="0" y="6"/>
                      <a:pt x="0" y="13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2"/>
                      <a:pt x="4" y="116"/>
                      <a:pt x="10" y="116"/>
                    </a:cubicBezTo>
                    <a:cubicBezTo>
                      <a:pt x="16" y="116"/>
                      <a:pt x="22" y="112"/>
                      <a:pt x="22" y="106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6"/>
                      <a:pt x="16" y="0"/>
                      <a:pt x="10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71" name="Freeform 1051"/>
              <p:cNvSpPr>
                <a:spLocks noChangeArrowheads="1"/>
              </p:cNvSpPr>
              <p:nvPr/>
            </p:nvSpPr>
            <p:spPr bwMode="auto">
              <a:xfrm>
                <a:off x="5269298" y="10110014"/>
                <a:ext cx="62970" cy="340037"/>
              </a:xfrm>
              <a:custGeom>
                <a:avLst/>
                <a:gdLst>
                  <a:gd name="T0" fmla="*/ 12 w 22"/>
                  <a:gd name="T1" fmla="*/ 0 h 117"/>
                  <a:gd name="T2" fmla="*/ 12 w 22"/>
                  <a:gd name="T3" fmla="*/ 0 h 117"/>
                  <a:gd name="T4" fmla="*/ 0 w 22"/>
                  <a:gd name="T5" fmla="*/ 13 h 117"/>
                  <a:gd name="T6" fmla="*/ 0 w 22"/>
                  <a:gd name="T7" fmla="*/ 106 h 117"/>
                  <a:gd name="T8" fmla="*/ 12 w 22"/>
                  <a:gd name="T9" fmla="*/ 116 h 117"/>
                  <a:gd name="T10" fmla="*/ 21 w 22"/>
                  <a:gd name="T11" fmla="*/ 106 h 117"/>
                  <a:gd name="T12" fmla="*/ 21 w 22"/>
                  <a:gd name="T13" fmla="*/ 13 h 117"/>
                  <a:gd name="T14" fmla="*/ 12 w 22"/>
                  <a:gd name="T1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7">
                    <a:moveTo>
                      <a:pt x="12" y="0"/>
                    </a:moveTo>
                    <a:lnTo>
                      <a:pt x="12" y="0"/>
                    </a:lnTo>
                    <a:cubicBezTo>
                      <a:pt x="6" y="0"/>
                      <a:pt x="0" y="6"/>
                      <a:pt x="0" y="13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2"/>
                      <a:pt x="6" y="116"/>
                      <a:pt x="12" y="116"/>
                    </a:cubicBezTo>
                    <a:cubicBezTo>
                      <a:pt x="18" y="116"/>
                      <a:pt x="21" y="112"/>
                      <a:pt x="21" y="106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6"/>
                      <a:pt x="18" y="0"/>
                      <a:pt x="12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72" name="Freeform 1052"/>
              <p:cNvSpPr>
                <a:spLocks noChangeArrowheads="1"/>
              </p:cNvSpPr>
              <p:nvPr/>
            </p:nvSpPr>
            <p:spPr bwMode="auto">
              <a:xfrm>
                <a:off x="5395245" y="10110014"/>
                <a:ext cx="75568" cy="340037"/>
              </a:xfrm>
              <a:custGeom>
                <a:avLst/>
                <a:gdLst>
                  <a:gd name="T0" fmla="*/ 13 w 26"/>
                  <a:gd name="T1" fmla="*/ 0 h 117"/>
                  <a:gd name="T2" fmla="*/ 13 w 26"/>
                  <a:gd name="T3" fmla="*/ 0 h 117"/>
                  <a:gd name="T4" fmla="*/ 0 w 26"/>
                  <a:gd name="T5" fmla="*/ 13 h 117"/>
                  <a:gd name="T6" fmla="*/ 0 w 26"/>
                  <a:gd name="T7" fmla="*/ 106 h 117"/>
                  <a:gd name="T8" fmla="*/ 13 w 26"/>
                  <a:gd name="T9" fmla="*/ 116 h 117"/>
                  <a:gd name="T10" fmla="*/ 25 w 26"/>
                  <a:gd name="T11" fmla="*/ 106 h 117"/>
                  <a:gd name="T12" fmla="*/ 25 w 26"/>
                  <a:gd name="T13" fmla="*/ 13 h 117"/>
                  <a:gd name="T14" fmla="*/ 13 w 26"/>
                  <a:gd name="T1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7">
                    <a:moveTo>
                      <a:pt x="13" y="0"/>
                    </a:moveTo>
                    <a:lnTo>
                      <a:pt x="13" y="0"/>
                    </a:lnTo>
                    <a:cubicBezTo>
                      <a:pt x="7" y="0"/>
                      <a:pt x="0" y="6"/>
                      <a:pt x="0" y="13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2"/>
                      <a:pt x="7" y="116"/>
                      <a:pt x="13" y="116"/>
                    </a:cubicBezTo>
                    <a:cubicBezTo>
                      <a:pt x="19" y="116"/>
                      <a:pt x="25" y="112"/>
                      <a:pt x="25" y="106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6"/>
                      <a:pt x="19" y="0"/>
                      <a:pt x="13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73" name="Freeform 1056"/>
              <p:cNvSpPr>
                <a:spLocks noChangeArrowheads="1"/>
              </p:cNvSpPr>
              <p:nvPr/>
            </p:nvSpPr>
            <p:spPr bwMode="auto">
              <a:xfrm>
                <a:off x="5143348" y="10601186"/>
                <a:ext cx="62970" cy="327449"/>
              </a:xfrm>
              <a:custGeom>
                <a:avLst/>
                <a:gdLst>
                  <a:gd name="T0" fmla="*/ 10 w 23"/>
                  <a:gd name="T1" fmla="*/ 0 h 116"/>
                  <a:gd name="T2" fmla="*/ 10 w 23"/>
                  <a:gd name="T3" fmla="*/ 0 h 116"/>
                  <a:gd name="T4" fmla="*/ 0 w 23"/>
                  <a:gd name="T5" fmla="*/ 12 h 116"/>
                  <a:gd name="T6" fmla="*/ 0 w 23"/>
                  <a:gd name="T7" fmla="*/ 103 h 116"/>
                  <a:gd name="T8" fmla="*/ 10 w 23"/>
                  <a:gd name="T9" fmla="*/ 115 h 116"/>
                  <a:gd name="T10" fmla="*/ 22 w 23"/>
                  <a:gd name="T11" fmla="*/ 103 h 116"/>
                  <a:gd name="T12" fmla="*/ 22 w 23"/>
                  <a:gd name="T13" fmla="*/ 12 h 116"/>
                  <a:gd name="T14" fmla="*/ 10 w 23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0"/>
                    </a:moveTo>
                    <a:lnTo>
                      <a:pt x="10" y="0"/>
                    </a:lnTo>
                    <a:cubicBezTo>
                      <a:pt x="4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4" y="115"/>
                      <a:pt x="10" y="115"/>
                    </a:cubicBezTo>
                    <a:cubicBezTo>
                      <a:pt x="16" y="115"/>
                      <a:pt x="22" y="109"/>
                      <a:pt x="22" y="103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6"/>
                      <a:pt x="16" y="0"/>
                      <a:pt x="10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74" name="Freeform 1057"/>
              <p:cNvSpPr>
                <a:spLocks noChangeArrowheads="1"/>
              </p:cNvSpPr>
              <p:nvPr/>
            </p:nvSpPr>
            <p:spPr bwMode="auto">
              <a:xfrm>
                <a:off x="5269298" y="10601186"/>
                <a:ext cx="62970" cy="327449"/>
              </a:xfrm>
              <a:custGeom>
                <a:avLst/>
                <a:gdLst>
                  <a:gd name="T0" fmla="*/ 12 w 22"/>
                  <a:gd name="T1" fmla="*/ 0 h 116"/>
                  <a:gd name="T2" fmla="*/ 12 w 22"/>
                  <a:gd name="T3" fmla="*/ 0 h 116"/>
                  <a:gd name="T4" fmla="*/ 0 w 22"/>
                  <a:gd name="T5" fmla="*/ 12 h 116"/>
                  <a:gd name="T6" fmla="*/ 0 w 22"/>
                  <a:gd name="T7" fmla="*/ 103 h 116"/>
                  <a:gd name="T8" fmla="*/ 12 w 22"/>
                  <a:gd name="T9" fmla="*/ 115 h 116"/>
                  <a:gd name="T10" fmla="*/ 21 w 22"/>
                  <a:gd name="T11" fmla="*/ 103 h 116"/>
                  <a:gd name="T12" fmla="*/ 21 w 22"/>
                  <a:gd name="T13" fmla="*/ 12 h 116"/>
                  <a:gd name="T14" fmla="*/ 12 w 22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0"/>
                    </a:moveTo>
                    <a:lnTo>
                      <a:pt x="12" y="0"/>
                    </a:lnTo>
                    <a:cubicBezTo>
                      <a:pt x="6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6" y="115"/>
                      <a:pt x="12" y="115"/>
                    </a:cubicBezTo>
                    <a:cubicBezTo>
                      <a:pt x="18" y="115"/>
                      <a:pt x="21" y="109"/>
                      <a:pt x="21" y="10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6"/>
                      <a:pt x="18" y="0"/>
                      <a:pt x="12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75" name="Freeform 1058"/>
              <p:cNvSpPr>
                <a:spLocks noChangeArrowheads="1"/>
              </p:cNvSpPr>
              <p:nvPr/>
            </p:nvSpPr>
            <p:spPr bwMode="auto">
              <a:xfrm>
                <a:off x="5395245" y="10601186"/>
                <a:ext cx="75568" cy="327449"/>
              </a:xfrm>
              <a:custGeom>
                <a:avLst/>
                <a:gdLst>
                  <a:gd name="T0" fmla="*/ 13 w 26"/>
                  <a:gd name="T1" fmla="*/ 0 h 116"/>
                  <a:gd name="T2" fmla="*/ 13 w 26"/>
                  <a:gd name="T3" fmla="*/ 0 h 116"/>
                  <a:gd name="T4" fmla="*/ 0 w 26"/>
                  <a:gd name="T5" fmla="*/ 12 h 116"/>
                  <a:gd name="T6" fmla="*/ 0 w 26"/>
                  <a:gd name="T7" fmla="*/ 103 h 116"/>
                  <a:gd name="T8" fmla="*/ 13 w 26"/>
                  <a:gd name="T9" fmla="*/ 115 h 116"/>
                  <a:gd name="T10" fmla="*/ 25 w 26"/>
                  <a:gd name="T11" fmla="*/ 103 h 116"/>
                  <a:gd name="T12" fmla="*/ 25 w 26"/>
                  <a:gd name="T13" fmla="*/ 12 h 116"/>
                  <a:gd name="T14" fmla="*/ 13 w 26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0"/>
                    </a:moveTo>
                    <a:lnTo>
                      <a:pt x="13" y="0"/>
                    </a:lnTo>
                    <a:cubicBezTo>
                      <a:pt x="7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7" y="115"/>
                      <a:pt x="13" y="115"/>
                    </a:cubicBezTo>
                    <a:cubicBezTo>
                      <a:pt x="19" y="115"/>
                      <a:pt x="25" y="109"/>
                      <a:pt x="25" y="10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6"/>
                      <a:pt x="19" y="0"/>
                      <a:pt x="13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76" name="Freeform 1062"/>
              <p:cNvSpPr>
                <a:spLocks noChangeArrowheads="1"/>
              </p:cNvSpPr>
              <p:nvPr/>
            </p:nvSpPr>
            <p:spPr bwMode="auto">
              <a:xfrm>
                <a:off x="5143348" y="11092359"/>
                <a:ext cx="62970" cy="340037"/>
              </a:xfrm>
              <a:custGeom>
                <a:avLst/>
                <a:gdLst>
                  <a:gd name="T0" fmla="*/ 10 w 23"/>
                  <a:gd name="T1" fmla="*/ 0 h 117"/>
                  <a:gd name="T2" fmla="*/ 10 w 23"/>
                  <a:gd name="T3" fmla="*/ 0 h 117"/>
                  <a:gd name="T4" fmla="*/ 0 w 23"/>
                  <a:gd name="T5" fmla="*/ 13 h 117"/>
                  <a:gd name="T6" fmla="*/ 0 w 23"/>
                  <a:gd name="T7" fmla="*/ 106 h 117"/>
                  <a:gd name="T8" fmla="*/ 10 w 23"/>
                  <a:gd name="T9" fmla="*/ 116 h 117"/>
                  <a:gd name="T10" fmla="*/ 22 w 23"/>
                  <a:gd name="T11" fmla="*/ 106 h 117"/>
                  <a:gd name="T12" fmla="*/ 22 w 23"/>
                  <a:gd name="T13" fmla="*/ 13 h 117"/>
                  <a:gd name="T14" fmla="*/ 10 w 23"/>
                  <a:gd name="T1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7">
                    <a:moveTo>
                      <a:pt x="10" y="0"/>
                    </a:moveTo>
                    <a:lnTo>
                      <a:pt x="10" y="0"/>
                    </a:lnTo>
                    <a:cubicBezTo>
                      <a:pt x="4" y="0"/>
                      <a:pt x="0" y="7"/>
                      <a:pt x="0" y="13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3"/>
                      <a:pt x="4" y="116"/>
                      <a:pt x="10" y="116"/>
                    </a:cubicBezTo>
                    <a:cubicBezTo>
                      <a:pt x="16" y="116"/>
                      <a:pt x="22" y="113"/>
                      <a:pt x="22" y="106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2" y="7"/>
                      <a:pt x="16" y="0"/>
                      <a:pt x="10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77" name="Freeform 1063"/>
              <p:cNvSpPr>
                <a:spLocks noChangeArrowheads="1"/>
              </p:cNvSpPr>
              <p:nvPr/>
            </p:nvSpPr>
            <p:spPr bwMode="auto">
              <a:xfrm>
                <a:off x="5269298" y="11092359"/>
                <a:ext cx="62970" cy="340037"/>
              </a:xfrm>
              <a:custGeom>
                <a:avLst/>
                <a:gdLst>
                  <a:gd name="T0" fmla="*/ 12 w 22"/>
                  <a:gd name="T1" fmla="*/ 0 h 117"/>
                  <a:gd name="T2" fmla="*/ 12 w 22"/>
                  <a:gd name="T3" fmla="*/ 0 h 117"/>
                  <a:gd name="T4" fmla="*/ 0 w 22"/>
                  <a:gd name="T5" fmla="*/ 13 h 117"/>
                  <a:gd name="T6" fmla="*/ 0 w 22"/>
                  <a:gd name="T7" fmla="*/ 106 h 117"/>
                  <a:gd name="T8" fmla="*/ 12 w 22"/>
                  <a:gd name="T9" fmla="*/ 116 h 117"/>
                  <a:gd name="T10" fmla="*/ 21 w 22"/>
                  <a:gd name="T11" fmla="*/ 106 h 117"/>
                  <a:gd name="T12" fmla="*/ 21 w 22"/>
                  <a:gd name="T13" fmla="*/ 13 h 117"/>
                  <a:gd name="T14" fmla="*/ 12 w 22"/>
                  <a:gd name="T1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7">
                    <a:moveTo>
                      <a:pt x="12" y="0"/>
                    </a:moveTo>
                    <a:lnTo>
                      <a:pt x="12" y="0"/>
                    </a:lnTo>
                    <a:cubicBezTo>
                      <a:pt x="6" y="0"/>
                      <a:pt x="0" y="7"/>
                      <a:pt x="0" y="13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3"/>
                      <a:pt x="6" y="116"/>
                      <a:pt x="12" y="116"/>
                    </a:cubicBezTo>
                    <a:cubicBezTo>
                      <a:pt x="18" y="116"/>
                      <a:pt x="21" y="113"/>
                      <a:pt x="21" y="106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7"/>
                      <a:pt x="18" y="0"/>
                      <a:pt x="12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78" name="Freeform 1064"/>
              <p:cNvSpPr>
                <a:spLocks noChangeArrowheads="1"/>
              </p:cNvSpPr>
              <p:nvPr/>
            </p:nvSpPr>
            <p:spPr bwMode="auto">
              <a:xfrm>
                <a:off x="5395245" y="11092359"/>
                <a:ext cx="75568" cy="340037"/>
              </a:xfrm>
              <a:custGeom>
                <a:avLst/>
                <a:gdLst>
                  <a:gd name="T0" fmla="*/ 13 w 26"/>
                  <a:gd name="T1" fmla="*/ 0 h 117"/>
                  <a:gd name="T2" fmla="*/ 13 w 26"/>
                  <a:gd name="T3" fmla="*/ 0 h 117"/>
                  <a:gd name="T4" fmla="*/ 0 w 26"/>
                  <a:gd name="T5" fmla="*/ 13 h 117"/>
                  <a:gd name="T6" fmla="*/ 0 w 26"/>
                  <a:gd name="T7" fmla="*/ 106 h 117"/>
                  <a:gd name="T8" fmla="*/ 13 w 26"/>
                  <a:gd name="T9" fmla="*/ 116 h 117"/>
                  <a:gd name="T10" fmla="*/ 25 w 26"/>
                  <a:gd name="T11" fmla="*/ 106 h 117"/>
                  <a:gd name="T12" fmla="*/ 25 w 26"/>
                  <a:gd name="T13" fmla="*/ 13 h 117"/>
                  <a:gd name="T14" fmla="*/ 13 w 26"/>
                  <a:gd name="T15" fmla="*/ 0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7">
                    <a:moveTo>
                      <a:pt x="13" y="0"/>
                    </a:moveTo>
                    <a:lnTo>
                      <a:pt x="13" y="0"/>
                    </a:lnTo>
                    <a:cubicBezTo>
                      <a:pt x="7" y="0"/>
                      <a:pt x="0" y="7"/>
                      <a:pt x="0" y="13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3"/>
                      <a:pt x="7" y="116"/>
                      <a:pt x="13" y="116"/>
                    </a:cubicBezTo>
                    <a:cubicBezTo>
                      <a:pt x="19" y="116"/>
                      <a:pt x="25" y="113"/>
                      <a:pt x="25" y="106"/>
                    </a:cubicBezTo>
                    <a:cubicBezTo>
                      <a:pt x="25" y="13"/>
                      <a:pt x="25" y="13"/>
                      <a:pt x="25" y="13"/>
                    </a:cubicBezTo>
                    <a:cubicBezTo>
                      <a:pt x="25" y="7"/>
                      <a:pt x="19" y="0"/>
                      <a:pt x="13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79" name="Freeform 1068"/>
              <p:cNvSpPr>
                <a:spLocks noChangeArrowheads="1"/>
              </p:cNvSpPr>
              <p:nvPr/>
            </p:nvSpPr>
            <p:spPr bwMode="auto">
              <a:xfrm>
                <a:off x="5143348" y="11596129"/>
                <a:ext cx="62970" cy="327449"/>
              </a:xfrm>
              <a:custGeom>
                <a:avLst/>
                <a:gdLst>
                  <a:gd name="T0" fmla="*/ 10 w 23"/>
                  <a:gd name="T1" fmla="*/ 0 h 116"/>
                  <a:gd name="T2" fmla="*/ 10 w 23"/>
                  <a:gd name="T3" fmla="*/ 0 h 116"/>
                  <a:gd name="T4" fmla="*/ 0 w 23"/>
                  <a:gd name="T5" fmla="*/ 12 h 116"/>
                  <a:gd name="T6" fmla="*/ 0 w 23"/>
                  <a:gd name="T7" fmla="*/ 103 h 116"/>
                  <a:gd name="T8" fmla="*/ 10 w 23"/>
                  <a:gd name="T9" fmla="*/ 115 h 116"/>
                  <a:gd name="T10" fmla="*/ 22 w 23"/>
                  <a:gd name="T11" fmla="*/ 103 h 116"/>
                  <a:gd name="T12" fmla="*/ 22 w 23"/>
                  <a:gd name="T13" fmla="*/ 12 h 116"/>
                  <a:gd name="T14" fmla="*/ 10 w 23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0"/>
                    </a:moveTo>
                    <a:lnTo>
                      <a:pt x="10" y="0"/>
                    </a:lnTo>
                    <a:cubicBezTo>
                      <a:pt x="4" y="0"/>
                      <a:pt x="0" y="3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4" y="115"/>
                      <a:pt x="10" y="115"/>
                    </a:cubicBezTo>
                    <a:cubicBezTo>
                      <a:pt x="16" y="115"/>
                      <a:pt x="22" y="109"/>
                      <a:pt x="22" y="103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3"/>
                      <a:pt x="16" y="0"/>
                      <a:pt x="10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80" name="Freeform 1069"/>
              <p:cNvSpPr>
                <a:spLocks noChangeArrowheads="1"/>
              </p:cNvSpPr>
              <p:nvPr/>
            </p:nvSpPr>
            <p:spPr bwMode="auto">
              <a:xfrm>
                <a:off x="5269298" y="11596129"/>
                <a:ext cx="62970" cy="327449"/>
              </a:xfrm>
              <a:custGeom>
                <a:avLst/>
                <a:gdLst>
                  <a:gd name="T0" fmla="*/ 12 w 22"/>
                  <a:gd name="T1" fmla="*/ 0 h 116"/>
                  <a:gd name="T2" fmla="*/ 12 w 22"/>
                  <a:gd name="T3" fmla="*/ 0 h 116"/>
                  <a:gd name="T4" fmla="*/ 0 w 22"/>
                  <a:gd name="T5" fmla="*/ 12 h 116"/>
                  <a:gd name="T6" fmla="*/ 0 w 22"/>
                  <a:gd name="T7" fmla="*/ 103 h 116"/>
                  <a:gd name="T8" fmla="*/ 12 w 22"/>
                  <a:gd name="T9" fmla="*/ 115 h 116"/>
                  <a:gd name="T10" fmla="*/ 21 w 22"/>
                  <a:gd name="T11" fmla="*/ 103 h 116"/>
                  <a:gd name="T12" fmla="*/ 21 w 22"/>
                  <a:gd name="T13" fmla="*/ 12 h 116"/>
                  <a:gd name="T14" fmla="*/ 12 w 22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0"/>
                    </a:moveTo>
                    <a:lnTo>
                      <a:pt x="12" y="0"/>
                    </a:lnTo>
                    <a:cubicBezTo>
                      <a:pt x="6" y="0"/>
                      <a:pt x="0" y="3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6" y="115"/>
                      <a:pt x="12" y="115"/>
                    </a:cubicBezTo>
                    <a:cubicBezTo>
                      <a:pt x="18" y="115"/>
                      <a:pt x="21" y="109"/>
                      <a:pt x="21" y="10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3"/>
                      <a:pt x="18" y="0"/>
                      <a:pt x="12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81" name="Freeform 1070"/>
              <p:cNvSpPr>
                <a:spLocks noChangeArrowheads="1"/>
              </p:cNvSpPr>
              <p:nvPr/>
            </p:nvSpPr>
            <p:spPr bwMode="auto">
              <a:xfrm>
                <a:off x="5395245" y="11596129"/>
                <a:ext cx="75568" cy="327449"/>
              </a:xfrm>
              <a:custGeom>
                <a:avLst/>
                <a:gdLst>
                  <a:gd name="T0" fmla="*/ 13 w 26"/>
                  <a:gd name="T1" fmla="*/ 0 h 116"/>
                  <a:gd name="T2" fmla="*/ 13 w 26"/>
                  <a:gd name="T3" fmla="*/ 0 h 116"/>
                  <a:gd name="T4" fmla="*/ 0 w 26"/>
                  <a:gd name="T5" fmla="*/ 12 h 116"/>
                  <a:gd name="T6" fmla="*/ 0 w 26"/>
                  <a:gd name="T7" fmla="*/ 103 h 116"/>
                  <a:gd name="T8" fmla="*/ 13 w 26"/>
                  <a:gd name="T9" fmla="*/ 115 h 116"/>
                  <a:gd name="T10" fmla="*/ 25 w 26"/>
                  <a:gd name="T11" fmla="*/ 103 h 116"/>
                  <a:gd name="T12" fmla="*/ 25 w 26"/>
                  <a:gd name="T13" fmla="*/ 12 h 116"/>
                  <a:gd name="T14" fmla="*/ 13 w 26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0"/>
                    </a:moveTo>
                    <a:lnTo>
                      <a:pt x="13" y="0"/>
                    </a:lnTo>
                    <a:cubicBezTo>
                      <a:pt x="7" y="0"/>
                      <a:pt x="0" y="3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7" y="115"/>
                      <a:pt x="13" y="115"/>
                    </a:cubicBezTo>
                    <a:cubicBezTo>
                      <a:pt x="19" y="115"/>
                      <a:pt x="25" y="109"/>
                      <a:pt x="25" y="10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3"/>
                      <a:pt x="19" y="0"/>
                      <a:pt x="13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82" name="Freeform 1074"/>
              <p:cNvSpPr>
                <a:spLocks noChangeArrowheads="1"/>
              </p:cNvSpPr>
              <p:nvPr/>
            </p:nvSpPr>
            <p:spPr bwMode="auto">
              <a:xfrm>
                <a:off x="5143348" y="12099895"/>
                <a:ext cx="62970" cy="327449"/>
              </a:xfrm>
              <a:custGeom>
                <a:avLst/>
                <a:gdLst>
                  <a:gd name="T0" fmla="*/ 10 w 23"/>
                  <a:gd name="T1" fmla="*/ 0 h 116"/>
                  <a:gd name="T2" fmla="*/ 10 w 23"/>
                  <a:gd name="T3" fmla="*/ 0 h 116"/>
                  <a:gd name="T4" fmla="*/ 0 w 23"/>
                  <a:gd name="T5" fmla="*/ 12 h 116"/>
                  <a:gd name="T6" fmla="*/ 0 w 23"/>
                  <a:gd name="T7" fmla="*/ 103 h 116"/>
                  <a:gd name="T8" fmla="*/ 10 w 23"/>
                  <a:gd name="T9" fmla="*/ 115 h 116"/>
                  <a:gd name="T10" fmla="*/ 22 w 23"/>
                  <a:gd name="T11" fmla="*/ 103 h 116"/>
                  <a:gd name="T12" fmla="*/ 22 w 23"/>
                  <a:gd name="T13" fmla="*/ 12 h 116"/>
                  <a:gd name="T14" fmla="*/ 10 w 23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0"/>
                    </a:moveTo>
                    <a:lnTo>
                      <a:pt x="10" y="0"/>
                    </a:lnTo>
                    <a:cubicBezTo>
                      <a:pt x="4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12"/>
                      <a:pt x="4" y="115"/>
                      <a:pt x="10" y="115"/>
                    </a:cubicBezTo>
                    <a:cubicBezTo>
                      <a:pt x="16" y="115"/>
                      <a:pt x="22" y="112"/>
                      <a:pt x="22" y="103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6"/>
                      <a:pt x="16" y="0"/>
                      <a:pt x="10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83" name="Freeform 1075"/>
              <p:cNvSpPr>
                <a:spLocks noChangeArrowheads="1"/>
              </p:cNvSpPr>
              <p:nvPr/>
            </p:nvSpPr>
            <p:spPr bwMode="auto">
              <a:xfrm>
                <a:off x="5269298" y="12099895"/>
                <a:ext cx="62970" cy="327449"/>
              </a:xfrm>
              <a:custGeom>
                <a:avLst/>
                <a:gdLst>
                  <a:gd name="T0" fmla="*/ 12 w 22"/>
                  <a:gd name="T1" fmla="*/ 0 h 116"/>
                  <a:gd name="T2" fmla="*/ 12 w 22"/>
                  <a:gd name="T3" fmla="*/ 0 h 116"/>
                  <a:gd name="T4" fmla="*/ 0 w 22"/>
                  <a:gd name="T5" fmla="*/ 12 h 116"/>
                  <a:gd name="T6" fmla="*/ 0 w 22"/>
                  <a:gd name="T7" fmla="*/ 103 h 116"/>
                  <a:gd name="T8" fmla="*/ 12 w 22"/>
                  <a:gd name="T9" fmla="*/ 115 h 116"/>
                  <a:gd name="T10" fmla="*/ 21 w 22"/>
                  <a:gd name="T11" fmla="*/ 103 h 116"/>
                  <a:gd name="T12" fmla="*/ 21 w 22"/>
                  <a:gd name="T13" fmla="*/ 12 h 116"/>
                  <a:gd name="T14" fmla="*/ 12 w 22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0"/>
                    </a:moveTo>
                    <a:lnTo>
                      <a:pt x="12" y="0"/>
                    </a:lnTo>
                    <a:cubicBezTo>
                      <a:pt x="6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12"/>
                      <a:pt x="6" y="115"/>
                      <a:pt x="12" y="115"/>
                    </a:cubicBezTo>
                    <a:cubicBezTo>
                      <a:pt x="18" y="115"/>
                      <a:pt x="21" y="112"/>
                      <a:pt x="21" y="103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6"/>
                      <a:pt x="18" y="0"/>
                      <a:pt x="12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84" name="Freeform 1076"/>
              <p:cNvSpPr>
                <a:spLocks noChangeArrowheads="1"/>
              </p:cNvSpPr>
              <p:nvPr/>
            </p:nvSpPr>
            <p:spPr bwMode="auto">
              <a:xfrm>
                <a:off x="5395245" y="12099895"/>
                <a:ext cx="75568" cy="327449"/>
              </a:xfrm>
              <a:custGeom>
                <a:avLst/>
                <a:gdLst>
                  <a:gd name="T0" fmla="*/ 13 w 26"/>
                  <a:gd name="T1" fmla="*/ 0 h 116"/>
                  <a:gd name="T2" fmla="*/ 13 w 26"/>
                  <a:gd name="T3" fmla="*/ 0 h 116"/>
                  <a:gd name="T4" fmla="*/ 0 w 26"/>
                  <a:gd name="T5" fmla="*/ 12 h 116"/>
                  <a:gd name="T6" fmla="*/ 0 w 26"/>
                  <a:gd name="T7" fmla="*/ 103 h 116"/>
                  <a:gd name="T8" fmla="*/ 13 w 26"/>
                  <a:gd name="T9" fmla="*/ 115 h 116"/>
                  <a:gd name="T10" fmla="*/ 25 w 26"/>
                  <a:gd name="T11" fmla="*/ 103 h 116"/>
                  <a:gd name="T12" fmla="*/ 25 w 26"/>
                  <a:gd name="T13" fmla="*/ 12 h 116"/>
                  <a:gd name="T14" fmla="*/ 13 w 26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0"/>
                    </a:moveTo>
                    <a:lnTo>
                      <a:pt x="13" y="0"/>
                    </a:lnTo>
                    <a:cubicBezTo>
                      <a:pt x="7" y="0"/>
                      <a:pt x="0" y="6"/>
                      <a:pt x="0" y="12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12"/>
                      <a:pt x="7" y="115"/>
                      <a:pt x="13" y="115"/>
                    </a:cubicBezTo>
                    <a:cubicBezTo>
                      <a:pt x="19" y="115"/>
                      <a:pt x="25" y="112"/>
                      <a:pt x="25" y="103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6"/>
                      <a:pt x="19" y="0"/>
                      <a:pt x="13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85" name="Freeform 1080"/>
              <p:cNvSpPr>
                <a:spLocks noChangeArrowheads="1"/>
              </p:cNvSpPr>
              <p:nvPr/>
            </p:nvSpPr>
            <p:spPr bwMode="auto">
              <a:xfrm>
                <a:off x="5143348" y="12591065"/>
                <a:ext cx="62970" cy="327449"/>
              </a:xfrm>
              <a:custGeom>
                <a:avLst/>
                <a:gdLst>
                  <a:gd name="T0" fmla="*/ 10 w 23"/>
                  <a:gd name="T1" fmla="*/ 0 h 116"/>
                  <a:gd name="T2" fmla="*/ 10 w 23"/>
                  <a:gd name="T3" fmla="*/ 0 h 116"/>
                  <a:gd name="T4" fmla="*/ 0 w 23"/>
                  <a:gd name="T5" fmla="*/ 10 h 116"/>
                  <a:gd name="T6" fmla="*/ 0 w 23"/>
                  <a:gd name="T7" fmla="*/ 103 h 116"/>
                  <a:gd name="T8" fmla="*/ 10 w 23"/>
                  <a:gd name="T9" fmla="*/ 115 h 116"/>
                  <a:gd name="T10" fmla="*/ 22 w 23"/>
                  <a:gd name="T11" fmla="*/ 103 h 116"/>
                  <a:gd name="T12" fmla="*/ 22 w 23"/>
                  <a:gd name="T13" fmla="*/ 10 h 116"/>
                  <a:gd name="T14" fmla="*/ 10 w 23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116">
                    <a:moveTo>
                      <a:pt x="10" y="0"/>
                    </a:moveTo>
                    <a:lnTo>
                      <a:pt x="10" y="0"/>
                    </a:lnTo>
                    <a:cubicBezTo>
                      <a:pt x="4" y="0"/>
                      <a:pt x="0" y="4"/>
                      <a:pt x="0" y="1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4" y="115"/>
                      <a:pt x="10" y="115"/>
                    </a:cubicBezTo>
                    <a:cubicBezTo>
                      <a:pt x="16" y="115"/>
                      <a:pt x="22" y="109"/>
                      <a:pt x="22" y="103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4"/>
                      <a:pt x="16" y="0"/>
                      <a:pt x="10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86" name="Freeform 1081"/>
              <p:cNvSpPr>
                <a:spLocks noChangeArrowheads="1"/>
              </p:cNvSpPr>
              <p:nvPr/>
            </p:nvSpPr>
            <p:spPr bwMode="auto">
              <a:xfrm>
                <a:off x="5269298" y="12591065"/>
                <a:ext cx="62970" cy="327449"/>
              </a:xfrm>
              <a:custGeom>
                <a:avLst/>
                <a:gdLst>
                  <a:gd name="T0" fmla="*/ 12 w 22"/>
                  <a:gd name="T1" fmla="*/ 0 h 116"/>
                  <a:gd name="T2" fmla="*/ 12 w 22"/>
                  <a:gd name="T3" fmla="*/ 0 h 116"/>
                  <a:gd name="T4" fmla="*/ 0 w 22"/>
                  <a:gd name="T5" fmla="*/ 10 h 116"/>
                  <a:gd name="T6" fmla="*/ 0 w 22"/>
                  <a:gd name="T7" fmla="*/ 103 h 116"/>
                  <a:gd name="T8" fmla="*/ 12 w 22"/>
                  <a:gd name="T9" fmla="*/ 115 h 116"/>
                  <a:gd name="T10" fmla="*/ 21 w 22"/>
                  <a:gd name="T11" fmla="*/ 103 h 116"/>
                  <a:gd name="T12" fmla="*/ 21 w 22"/>
                  <a:gd name="T13" fmla="*/ 10 h 116"/>
                  <a:gd name="T14" fmla="*/ 12 w 22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" h="116">
                    <a:moveTo>
                      <a:pt x="12" y="0"/>
                    </a:moveTo>
                    <a:lnTo>
                      <a:pt x="12" y="0"/>
                    </a:lnTo>
                    <a:cubicBezTo>
                      <a:pt x="6" y="0"/>
                      <a:pt x="0" y="4"/>
                      <a:pt x="0" y="1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6" y="115"/>
                      <a:pt x="12" y="115"/>
                    </a:cubicBezTo>
                    <a:cubicBezTo>
                      <a:pt x="18" y="115"/>
                      <a:pt x="21" y="109"/>
                      <a:pt x="21" y="103"/>
                    </a:cubicBezTo>
                    <a:cubicBezTo>
                      <a:pt x="21" y="10"/>
                      <a:pt x="21" y="10"/>
                      <a:pt x="21" y="10"/>
                    </a:cubicBezTo>
                    <a:cubicBezTo>
                      <a:pt x="21" y="4"/>
                      <a:pt x="18" y="0"/>
                      <a:pt x="12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87" name="Freeform 1082"/>
              <p:cNvSpPr>
                <a:spLocks noChangeArrowheads="1"/>
              </p:cNvSpPr>
              <p:nvPr/>
            </p:nvSpPr>
            <p:spPr bwMode="auto">
              <a:xfrm>
                <a:off x="5395245" y="12591065"/>
                <a:ext cx="75568" cy="327449"/>
              </a:xfrm>
              <a:custGeom>
                <a:avLst/>
                <a:gdLst>
                  <a:gd name="T0" fmla="*/ 13 w 26"/>
                  <a:gd name="T1" fmla="*/ 0 h 116"/>
                  <a:gd name="T2" fmla="*/ 13 w 26"/>
                  <a:gd name="T3" fmla="*/ 0 h 116"/>
                  <a:gd name="T4" fmla="*/ 0 w 26"/>
                  <a:gd name="T5" fmla="*/ 10 h 116"/>
                  <a:gd name="T6" fmla="*/ 0 w 26"/>
                  <a:gd name="T7" fmla="*/ 103 h 116"/>
                  <a:gd name="T8" fmla="*/ 13 w 26"/>
                  <a:gd name="T9" fmla="*/ 115 h 116"/>
                  <a:gd name="T10" fmla="*/ 25 w 26"/>
                  <a:gd name="T11" fmla="*/ 103 h 116"/>
                  <a:gd name="T12" fmla="*/ 25 w 26"/>
                  <a:gd name="T13" fmla="*/ 10 h 116"/>
                  <a:gd name="T14" fmla="*/ 13 w 26"/>
                  <a:gd name="T15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" h="116">
                    <a:moveTo>
                      <a:pt x="13" y="0"/>
                    </a:moveTo>
                    <a:lnTo>
                      <a:pt x="13" y="0"/>
                    </a:lnTo>
                    <a:cubicBezTo>
                      <a:pt x="7" y="0"/>
                      <a:pt x="0" y="4"/>
                      <a:pt x="0" y="10"/>
                    </a:cubicBezTo>
                    <a:cubicBezTo>
                      <a:pt x="0" y="103"/>
                      <a:pt x="0" y="103"/>
                      <a:pt x="0" y="103"/>
                    </a:cubicBezTo>
                    <a:cubicBezTo>
                      <a:pt x="0" y="109"/>
                      <a:pt x="7" y="115"/>
                      <a:pt x="13" y="115"/>
                    </a:cubicBezTo>
                    <a:cubicBezTo>
                      <a:pt x="19" y="115"/>
                      <a:pt x="25" y="109"/>
                      <a:pt x="25" y="103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4"/>
                      <a:pt x="19" y="0"/>
                      <a:pt x="13" y="0"/>
                    </a:cubicBez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88" name="Freeform 1083"/>
              <p:cNvSpPr>
                <a:spLocks noChangeArrowheads="1"/>
              </p:cNvSpPr>
              <p:nvPr/>
            </p:nvSpPr>
            <p:spPr bwMode="auto">
              <a:xfrm>
                <a:off x="3506025" y="13308937"/>
                <a:ext cx="289676" cy="113344"/>
              </a:xfrm>
              <a:custGeom>
                <a:avLst/>
                <a:gdLst>
                  <a:gd name="T0" fmla="*/ 102 w 103"/>
                  <a:gd name="T1" fmla="*/ 39 h 40"/>
                  <a:gd name="T2" fmla="*/ 0 w 103"/>
                  <a:gd name="T3" fmla="*/ 39 h 40"/>
                  <a:gd name="T4" fmla="*/ 0 w 103"/>
                  <a:gd name="T5" fmla="*/ 0 h 40"/>
                  <a:gd name="T6" fmla="*/ 102 w 103"/>
                  <a:gd name="T7" fmla="*/ 0 h 40"/>
                  <a:gd name="T8" fmla="*/ 102 w 103"/>
                  <a:gd name="T9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" h="40">
                    <a:moveTo>
                      <a:pt x="102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102" y="0"/>
                    </a:lnTo>
                    <a:lnTo>
                      <a:pt x="102" y="39"/>
                    </a:ln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  <p:sp>
            <p:nvSpPr>
              <p:cNvPr id="489" name="Freeform 1084"/>
              <p:cNvSpPr>
                <a:spLocks noChangeArrowheads="1"/>
              </p:cNvSpPr>
              <p:nvPr/>
            </p:nvSpPr>
            <p:spPr bwMode="auto">
              <a:xfrm>
                <a:off x="5256692" y="13308937"/>
                <a:ext cx="302276" cy="113344"/>
              </a:xfrm>
              <a:custGeom>
                <a:avLst/>
                <a:gdLst>
                  <a:gd name="T0" fmla="*/ 103 w 104"/>
                  <a:gd name="T1" fmla="*/ 39 h 40"/>
                  <a:gd name="T2" fmla="*/ 0 w 104"/>
                  <a:gd name="T3" fmla="*/ 39 h 40"/>
                  <a:gd name="T4" fmla="*/ 0 w 104"/>
                  <a:gd name="T5" fmla="*/ 0 h 40"/>
                  <a:gd name="T6" fmla="*/ 103 w 104"/>
                  <a:gd name="T7" fmla="*/ 0 h 40"/>
                  <a:gd name="T8" fmla="*/ 103 w 104"/>
                  <a:gd name="T9" fmla="*/ 39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40">
                    <a:moveTo>
                      <a:pt x="103" y="39"/>
                    </a:moveTo>
                    <a:lnTo>
                      <a:pt x="0" y="39"/>
                    </a:lnTo>
                    <a:lnTo>
                      <a:pt x="0" y="0"/>
                    </a:lnTo>
                    <a:lnTo>
                      <a:pt x="103" y="0"/>
                    </a:lnTo>
                    <a:lnTo>
                      <a:pt x="103" y="39"/>
                    </a:lnTo>
                  </a:path>
                </a:pathLst>
              </a:custGeom>
              <a:solidFill>
                <a:schemeClr val="accent5">
                  <a:lumMod val="75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>
                    <a:solidFill>
                      <a:srgbClr val="808080"/>
                    </a:solidFill>
                    <a:bevel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lIns="243770" tIns="121885" rIns="243770" bIns="121885" anchor="ctr"/>
              <a:lstStyle/>
              <a:p>
                <a:endParaRPr lang="en-US" dirty="0">
                  <a:latin typeface="Calibri Light"/>
                </a:endParaRPr>
              </a:p>
            </p:txBody>
          </p:sp>
        </p:grpSp>
        <p:sp>
          <p:nvSpPr>
            <p:cNvPr id="490" name="Freeform 918"/>
            <p:cNvSpPr>
              <a:spLocks noChangeArrowheads="1"/>
            </p:cNvSpPr>
            <p:nvPr/>
          </p:nvSpPr>
          <p:spPr bwMode="auto">
            <a:xfrm>
              <a:off x="18523953" y="8911759"/>
              <a:ext cx="440820" cy="163729"/>
            </a:xfrm>
            <a:custGeom>
              <a:avLst/>
              <a:gdLst>
                <a:gd name="T0" fmla="*/ 155 w 156"/>
                <a:gd name="T1" fmla="*/ 0 h 56"/>
                <a:gd name="T2" fmla="*/ 0 w 156"/>
                <a:gd name="T3" fmla="*/ 0 h 56"/>
                <a:gd name="T4" fmla="*/ 0 w 156"/>
                <a:gd name="T5" fmla="*/ 55 h 56"/>
                <a:gd name="T6" fmla="*/ 155 w 156"/>
                <a:gd name="T7" fmla="*/ 55 h 56"/>
                <a:gd name="T8" fmla="*/ 155 w 156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6">
                  <a:moveTo>
                    <a:pt x="155" y="0"/>
                  </a:moveTo>
                  <a:lnTo>
                    <a:pt x="0" y="0"/>
                  </a:lnTo>
                  <a:lnTo>
                    <a:pt x="0" y="55"/>
                  </a:lnTo>
                  <a:lnTo>
                    <a:pt x="155" y="55"/>
                  </a:lnTo>
                  <a:lnTo>
                    <a:pt x="155" y="0"/>
                  </a:ln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491" name="Freeform 924"/>
            <p:cNvSpPr>
              <a:spLocks noChangeArrowheads="1"/>
            </p:cNvSpPr>
            <p:nvPr/>
          </p:nvSpPr>
          <p:spPr bwMode="auto">
            <a:xfrm>
              <a:off x="18523953" y="9415526"/>
              <a:ext cx="440820" cy="163729"/>
            </a:xfrm>
            <a:custGeom>
              <a:avLst/>
              <a:gdLst>
                <a:gd name="T0" fmla="*/ 155 w 156"/>
                <a:gd name="T1" fmla="*/ 0 h 58"/>
                <a:gd name="T2" fmla="*/ 0 w 156"/>
                <a:gd name="T3" fmla="*/ 0 h 58"/>
                <a:gd name="T4" fmla="*/ 0 w 156"/>
                <a:gd name="T5" fmla="*/ 57 h 58"/>
                <a:gd name="T6" fmla="*/ 155 w 156"/>
                <a:gd name="T7" fmla="*/ 57 h 58"/>
                <a:gd name="T8" fmla="*/ 155 w 15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8">
                  <a:moveTo>
                    <a:pt x="155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55" y="57"/>
                  </a:lnTo>
                  <a:lnTo>
                    <a:pt x="155" y="0"/>
                  </a:ln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492" name="Freeform 930"/>
            <p:cNvSpPr>
              <a:spLocks noChangeArrowheads="1"/>
            </p:cNvSpPr>
            <p:nvPr/>
          </p:nvSpPr>
          <p:spPr bwMode="auto">
            <a:xfrm>
              <a:off x="18523953" y="9906707"/>
              <a:ext cx="440820" cy="163720"/>
            </a:xfrm>
            <a:custGeom>
              <a:avLst/>
              <a:gdLst>
                <a:gd name="T0" fmla="*/ 155 w 156"/>
                <a:gd name="T1" fmla="*/ 0 h 56"/>
                <a:gd name="T2" fmla="*/ 0 w 156"/>
                <a:gd name="T3" fmla="*/ 0 h 56"/>
                <a:gd name="T4" fmla="*/ 0 w 156"/>
                <a:gd name="T5" fmla="*/ 55 h 56"/>
                <a:gd name="T6" fmla="*/ 155 w 156"/>
                <a:gd name="T7" fmla="*/ 55 h 56"/>
                <a:gd name="T8" fmla="*/ 155 w 156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6">
                  <a:moveTo>
                    <a:pt x="155" y="0"/>
                  </a:moveTo>
                  <a:lnTo>
                    <a:pt x="0" y="0"/>
                  </a:lnTo>
                  <a:lnTo>
                    <a:pt x="0" y="55"/>
                  </a:lnTo>
                  <a:lnTo>
                    <a:pt x="155" y="55"/>
                  </a:lnTo>
                  <a:lnTo>
                    <a:pt x="155" y="0"/>
                  </a:ln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493" name="Freeform 936"/>
            <p:cNvSpPr>
              <a:spLocks noChangeArrowheads="1"/>
            </p:cNvSpPr>
            <p:nvPr/>
          </p:nvSpPr>
          <p:spPr bwMode="auto">
            <a:xfrm>
              <a:off x="18523953" y="10410474"/>
              <a:ext cx="440820" cy="163720"/>
            </a:xfrm>
            <a:custGeom>
              <a:avLst/>
              <a:gdLst>
                <a:gd name="T0" fmla="*/ 155 w 156"/>
                <a:gd name="T1" fmla="*/ 0 h 58"/>
                <a:gd name="T2" fmla="*/ 0 w 156"/>
                <a:gd name="T3" fmla="*/ 0 h 58"/>
                <a:gd name="T4" fmla="*/ 0 w 156"/>
                <a:gd name="T5" fmla="*/ 57 h 58"/>
                <a:gd name="T6" fmla="*/ 155 w 156"/>
                <a:gd name="T7" fmla="*/ 57 h 58"/>
                <a:gd name="T8" fmla="*/ 155 w 15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8">
                  <a:moveTo>
                    <a:pt x="155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55" y="57"/>
                  </a:lnTo>
                  <a:lnTo>
                    <a:pt x="155" y="0"/>
                  </a:ln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494" name="Freeform 942"/>
            <p:cNvSpPr>
              <a:spLocks noChangeArrowheads="1"/>
            </p:cNvSpPr>
            <p:nvPr/>
          </p:nvSpPr>
          <p:spPr bwMode="auto">
            <a:xfrm>
              <a:off x="18523953" y="10901637"/>
              <a:ext cx="440820" cy="163729"/>
            </a:xfrm>
            <a:custGeom>
              <a:avLst/>
              <a:gdLst>
                <a:gd name="T0" fmla="*/ 155 w 156"/>
                <a:gd name="T1" fmla="*/ 0 h 56"/>
                <a:gd name="T2" fmla="*/ 0 w 156"/>
                <a:gd name="T3" fmla="*/ 0 h 56"/>
                <a:gd name="T4" fmla="*/ 0 w 156"/>
                <a:gd name="T5" fmla="*/ 55 h 56"/>
                <a:gd name="T6" fmla="*/ 155 w 156"/>
                <a:gd name="T7" fmla="*/ 55 h 56"/>
                <a:gd name="T8" fmla="*/ 155 w 156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6">
                  <a:moveTo>
                    <a:pt x="155" y="0"/>
                  </a:moveTo>
                  <a:lnTo>
                    <a:pt x="0" y="0"/>
                  </a:lnTo>
                  <a:lnTo>
                    <a:pt x="0" y="55"/>
                  </a:lnTo>
                  <a:lnTo>
                    <a:pt x="155" y="55"/>
                  </a:lnTo>
                  <a:lnTo>
                    <a:pt x="155" y="0"/>
                  </a:ln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495" name="Freeform 948"/>
            <p:cNvSpPr>
              <a:spLocks noChangeArrowheads="1"/>
            </p:cNvSpPr>
            <p:nvPr/>
          </p:nvSpPr>
          <p:spPr bwMode="auto">
            <a:xfrm>
              <a:off x="18523953" y="11392819"/>
              <a:ext cx="440820" cy="163720"/>
            </a:xfrm>
            <a:custGeom>
              <a:avLst/>
              <a:gdLst>
                <a:gd name="T0" fmla="*/ 155 w 156"/>
                <a:gd name="T1" fmla="*/ 0 h 56"/>
                <a:gd name="T2" fmla="*/ 0 w 156"/>
                <a:gd name="T3" fmla="*/ 0 h 56"/>
                <a:gd name="T4" fmla="*/ 0 w 156"/>
                <a:gd name="T5" fmla="*/ 55 h 56"/>
                <a:gd name="T6" fmla="*/ 155 w 156"/>
                <a:gd name="T7" fmla="*/ 55 h 56"/>
                <a:gd name="T8" fmla="*/ 155 w 156"/>
                <a:gd name="T9" fmla="*/ 0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6">
                  <a:moveTo>
                    <a:pt x="155" y="0"/>
                  </a:moveTo>
                  <a:lnTo>
                    <a:pt x="0" y="0"/>
                  </a:lnTo>
                  <a:lnTo>
                    <a:pt x="0" y="55"/>
                  </a:lnTo>
                  <a:lnTo>
                    <a:pt x="155" y="55"/>
                  </a:lnTo>
                  <a:lnTo>
                    <a:pt x="155" y="0"/>
                  </a:ln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496" name="Freeform 954"/>
            <p:cNvSpPr>
              <a:spLocks noChangeArrowheads="1"/>
            </p:cNvSpPr>
            <p:nvPr/>
          </p:nvSpPr>
          <p:spPr bwMode="auto">
            <a:xfrm>
              <a:off x="18523953" y="11896585"/>
              <a:ext cx="440820" cy="163720"/>
            </a:xfrm>
            <a:custGeom>
              <a:avLst/>
              <a:gdLst>
                <a:gd name="T0" fmla="*/ 155 w 156"/>
                <a:gd name="T1" fmla="*/ 0 h 58"/>
                <a:gd name="T2" fmla="*/ 0 w 156"/>
                <a:gd name="T3" fmla="*/ 0 h 58"/>
                <a:gd name="T4" fmla="*/ 0 w 156"/>
                <a:gd name="T5" fmla="*/ 57 h 58"/>
                <a:gd name="T6" fmla="*/ 155 w 156"/>
                <a:gd name="T7" fmla="*/ 57 h 58"/>
                <a:gd name="T8" fmla="*/ 155 w 156"/>
                <a:gd name="T9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" h="58">
                  <a:moveTo>
                    <a:pt x="155" y="0"/>
                  </a:moveTo>
                  <a:lnTo>
                    <a:pt x="0" y="0"/>
                  </a:lnTo>
                  <a:lnTo>
                    <a:pt x="0" y="57"/>
                  </a:lnTo>
                  <a:lnTo>
                    <a:pt x="155" y="57"/>
                  </a:lnTo>
                  <a:lnTo>
                    <a:pt x="155" y="0"/>
                  </a:lnTo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  <a:extLst/>
          </p:spPr>
          <p:txBody>
            <a:bodyPr wrap="none" lIns="243770" tIns="121885" rIns="243770" bIns="121885" anchor="ctr"/>
            <a:lstStyle/>
            <a:p>
              <a:endParaRPr lang="en-US" dirty="0"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235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523030" y="3891133"/>
            <a:ext cx="4186968" cy="3686607"/>
            <a:chOff x="2523030" y="3891133"/>
            <a:chExt cx="4186968" cy="3686607"/>
          </a:xfrm>
        </p:grpSpPr>
        <p:sp>
          <p:nvSpPr>
            <p:cNvPr id="34" name="Freeform 7"/>
            <p:cNvSpPr>
              <a:spLocks noEditPoints="1"/>
            </p:cNvSpPr>
            <p:nvPr/>
          </p:nvSpPr>
          <p:spPr bwMode="auto">
            <a:xfrm>
              <a:off x="3977627" y="3891133"/>
              <a:ext cx="1225296" cy="1225296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grpSp>
          <p:nvGrpSpPr>
            <p:cNvPr id="76" name="Group 75"/>
            <p:cNvGrpSpPr/>
            <p:nvPr/>
          </p:nvGrpSpPr>
          <p:grpSpPr>
            <a:xfrm>
              <a:off x="2523030" y="5103110"/>
              <a:ext cx="4186968" cy="2474630"/>
              <a:chOff x="2567597" y="6625763"/>
              <a:chExt cx="4186968" cy="2474630"/>
            </a:xfrm>
          </p:grpSpPr>
          <p:sp>
            <p:nvSpPr>
              <p:cNvPr id="77" name="Content Placeholder 19"/>
              <p:cNvSpPr txBox="1">
                <a:spLocks/>
              </p:cNvSpPr>
              <p:nvPr/>
            </p:nvSpPr>
            <p:spPr>
              <a:xfrm>
                <a:off x="2567597" y="7853878"/>
                <a:ext cx="4186968" cy="1246515"/>
              </a:xfrm>
              <a:prstGeom prst="rect">
                <a:avLst/>
              </a:prstGeom>
            </p:spPr>
            <p:txBody>
              <a:bodyPr vert="horz" lIns="182843" tIns="91422" rIns="182843" bIns="91422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lvl="0" indent="0" algn="ctr">
                  <a:lnSpc>
                    <a:spcPct val="100000"/>
                  </a:lnSpc>
                  <a:spcBef>
                    <a:spcPts val="0"/>
                  </a:spcBef>
                  <a:buNone/>
                  <a:defRPr/>
                </a:pPr>
                <a:r>
                  <a:rPr lang="en-US" sz="2400" kern="0" dirty="0">
                    <a:solidFill>
                      <a:schemeClr val="bg1"/>
                    </a:solidFill>
                    <a:latin typeface="PF DinDisplay Pro" panose="02000506030000020004" pitchFamily="2" charset="0"/>
                  </a:rPr>
                  <a:t>Computer Clusters </a:t>
                </a:r>
                <a:r>
                  <a:rPr lang="el-GR" sz="2400" kern="0" dirty="0">
                    <a:solidFill>
                      <a:schemeClr val="bg1"/>
                    </a:solidFill>
                    <a:latin typeface="PF DinDisplay Pro" panose="02000506030000020004" pitchFamily="2" charset="0"/>
                  </a:rPr>
                  <a:t>για απαιτητικές εφαρμογές ανάπτυξης </a:t>
                </a:r>
                <a:r>
                  <a:rPr lang="el-GR" sz="2400" kern="0" dirty="0" smtClean="0">
                    <a:solidFill>
                      <a:schemeClr val="bg1"/>
                    </a:solidFill>
                    <a:latin typeface="PF DinDisplay Pro" panose="02000506030000020004" pitchFamily="2" charset="0"/>
                  </a:rPr>
                  <a:t>φαρμάκων</a:t>
                </a:r>
                <a:endParaRPr lang="en-US" sz="2400" kern="0" dirty="0">
                  <a:solidFill>
                    <a:schemeClr val="bg1"/>
                  </a:solidFill>
                  <a:latin typeface="PF DinDisplay Pro" panose="02000506030000020004" pitchFamily="2" charset="0"/>
                </a:endParaRPr>
              </a:p>
            </p:txBody>
          </p:sp>
          <p:sp>
            <p:nvSpPr>
              <p:cNvPr id="79" name="TextBox 78"/>
              <p:cNvSpPr txBox="1"/>
              <p:nvPr/>
            </p:nvSpPr>
            <p:spPr>
              <a:xfrm>
                <a:off x="3315866" y="6625763"/>
                <a:ext cx="2655310" cy="1169515"/>
              </a:xfrm>
              <a:prstGeom prst="rect">
                <a:avLst/>
              </a:prstGeom>
              <a:noFill/>
            </p:spPr>
            <p:txBody>
              <a:bodyPr wrap="square" lIns="182843" tIns="91422" rIns="182843" bIns="91422" rtlCol="0">
                <a:spAutoFit/>
              </a:bodyPr>
              <a:lstStyle/>
              <a:p>
                <a:pPr algn="ctr"/>
                <a:r>
                  <a:rPr lang="el-GR" sz="3200" kern="0" dirty="0" smtClean="0">
                    <a:solidFill>
                      <a:schemeClr val="bg1"/>
                    </a:solidFill>
                    <a:latin typeface="PF DinDisplay Pro" panose="02000506030000020004" pitchFamily="2" charset="0"/>
                  </a:rPr>
                  <a:t>Ανάπτυξη</a:t>
                </a:r>
                <a:r>
                  <a:rPr lang="el-GR" sz="3200" b="1" kern="0" dirty="0" smtClean="0">
                    <a:solidFill>
                      <a:schemeClr val="bg1"/>
                    </a:solidFill>
                    <a:latin typeface="PF DinDisplay Pro" panose="02000506030000020004" pitchFamily="2" charset="0"/>
                  </a:rPr>
                  <a:t> </a:t>
                </a:r>
                <a:r>
                  <a:rPr lang="el-GR" sz="3200" kern="0" dirty="0">
                    <a:solidFill>
                      <a:schemeClr val="bg1"/>
                    </a:solidFill>
                    <a:latin typeface="PF DinDisplay Pro" panose="02000506030000020004" pitchFamily="2" charset="0"/>
                  </a:rPr>
                  <a:t>φαρμάκων</a:t>
                </a:r>
                <a:endParaRPr lang="en-US" sz="320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122" name="TextBox 121"/>
            <p:cNvSpPr txBox="1"/>
            <p:nvPr/>
          </p:nvSpPr>
          <p:spPr>
            <a:xfrm>
              <a:off x="4061518" y="4085139"/>
              <a:ext cx="1039812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4200" dirty="0" smtClean="0">
                  <a:solidFill>
                    <a:schemeClr val="accent1"/>
                  </a:solidFill>
                  <a:latin typeface="PF DinDisplay Pro" panose="02000506030000020004" pitchFamily="2" charset="0"/>
                  <a:cs typeface="Lato Regular"/>
                </a:rPr>
                <a:t>1</a:t>
              </a:r>
              <a:endParaRPr lang="en-US" sz="4200" dirty="0">
                <a:solidFill>
                  <a:schemeClr val="accent1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177753" y="3890311"/>
            <a:ext cx="4186968" cy="3793038"/>
            <a:chOff x="10177753" y="3890311"/>
            <a:chExt cx="4186968" cy="3793038"/>
          </a:xfrm>
        </p:grpSpPr>
        <p:sp>
          <p:nvSpPr>
            <p:cNvPr id="72" name="Freeform 6"/>
            <p:cNvSpPr>
              <a:spLocks noEditPoints="1"/>
            </p:cNvSpPr>
            <p:nvPr/>
          </p:nvSpPr>
          <p:spPr bwMode="auto">
            <a:xfrm>
              <a:off x="11586693" y="3890311"/>
              <a:ext cx="1225296" cy="1225296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grpSp>
          <p:nvGrpSpPr>
            <p:cNvPr id="83" name="Group 82"/>
            <p:cNvGrpSpPr/>
            <p:nvPr/>
          </p:nvGrpSpPr>
          <p:grpSpPr>
            <a:xfrm>
              <a:off x="10177753" y="5089753"/>
              <a:ext cx="4186968" cy="2593596"/>
              <a:chOff x="2598180" y="6612406"/>
              <a:chExt cx="4186968" cy="2593596"/>
            </a:xfrm>
          </p:grpSpPr>
          <p:sp>
            <p:nvSpPr>
              <p:cNvPr id="84" name="Content Placeholder 19"/>
              <p:cNvSpPr txBox="1">
                <a:spLocks/>
              </p:cNvSpPr>
              <p:nvPr/>
            </p:nvSpPr>
            <p:spPr>
              <a:xfrm>
                <a:off x="2598180" y="7959487"/>
                <a:ext cx="4186968" cy="1246515"/>
              </a:xfrm>
              <a:prstGeom prst="rect">
                <a:avLst/>
              </a:prstGeom>
            </p:spPr>
            <p:txBody>
              <a:bodyPr vert="horz" lIns="182843" tIns="91422" rIns="182843" bIns="91422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l-GR" sz="2400" dirty="0" smtClean="0">
                    <a:latin typeface="PF DinDisplay Pro" panose="02000506030000020004" pitchFamily="2" charset="0"/>
                    <a:ea typeface="Lato"/>
                    <a:cs typeface="Calibri Light"/>
                  </a:rPr>
                  <a:t>Μελέτη </a:t>
                </a:r>
                <a:r>
                  <a:rPr lang="el-GR" sz="2400" dirty="0">
                    <a:latin typeface="PF DinDisplay Pro" panose="02000506030000020004" pitchFamily="2" charset="0"/>
                    <a:ea typeface="Lato"/>
                    <a:cs typeface="Calibri Light"/>
                  </a:rPr>
                  <a:t>αλγορίθμων αριθμητικής </a:t>
                </a:r>
                <a:r>
                  <a:rPr lang="el-GR" sz="2400" dirty="0" smtClean="0">
                    <a:latin typeface="PF DinDisplay Pro" panose="02000506030000020004" pitchFamily="2" charset="0"/>
                    <a:ea typeface="Lato"/>
                    <a:cs typeface="Calibri Light"/>
                  </a:rPr>
                  <a:t>προσέγγισης </a:t>
                </a:r>
                <a:r>
                  <a:rPr lang="el-GR" sz="2400" dirty="0">
                    <a:latin typeface="PF DinDisplay Pro" panose="02000506030000020004" pitchFamily="2" charset="0"/>
                    <a:ea typeface="Lato"/>
                    <a:cs typeface="Calibri Light"/>
                  </a:rPr>
                  <a:t>για προβλήματα της μαθηματικής ανάλυσης</a:t>
                </a:r>
                <a:endParaRPr lang="en-US" sz="2400" dirty="0">
                  <a:latin typeface="PF DinDisplay Pro" panose="02000506030000020004" pitchFamily="2" charset="0"/>
                  <a:ea typeface="Lato"/>
                  <a:cs typeface="Calibri Light"/>
                </a:endParaRPr>
              </a:p>
            </p:txBody>
          </p:sp>
          <p:sp>
            <p:nvSpPr>
              <p:cNvPr id="85" name="TextBox 84"/>
              <p:cNvSpPr txBox="1"/>
              <p:nvPr/>
            </p:nvSpPr>
            <p:spPr>
              <a:xfrm>
                <a:off x="3315866" y="6612406"/>
                <a:ext cx="2655310" cy="1815845"/>
              </a:xfrm>
              <a:prstGeom prst="rect">
                <a:avLst/>
              </a:prstGeom>
              <a:noFill/>
            </p:spPr>
            <p:txBody>
              <a:bodyPr wrap="square" lIns="182843" tIns="91422" rIns="182843" bIns="91422" rtlCol="0">
                <a:spAutoFit/>
              </a:bodyPr>
              <a:lstStyle/>
              <a:p>
                <a:pPr algn="ctr"/>
                <a:r>
                  <a:rPr lang="id-ID" sz="3200" dirty="0">
                    <a:latin typeface="PF DinDisplay Pro" panose="02000506030000020004" pitchFamily="2" charset="0"/>
                    <a:cs typeface="Lato Regular"/>
                  </a:rPr>
                  <a:t>Numerical Analysis</a:t>
                </a:r>
              </a:p>
              <a:p>
                <a:pPr algn="ctr"/>
                <a:endParaRPr lang="en-US" sz="420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124" name="TextBox 123"/>
            <p:cNvSpPr txBox="1"/>
            <p:nvPr/>
          </p:nvSpPr>
          <p:spPr>
            <a:xfrm>
              <a:off x="11660880" y="4085139"/>
              <a:ext cx="1039812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4200" dirty="0" smtClean="0">
                  <a:solidFill>
                    <a:schemeClr val="accent3"/>
                  </a:solidFill>
                  <a:latin typeface="PF DinDisplay Pro" panose="02000506030000020004" pitchFamily="2" charset="0"/>
                  <a:cs typeface="Lato Regular"/>
                </a:rPr>
                <a:t>3</a:t>
              </a:r>
              <a:endParaRPr lang="en-US" sz="4200" dirty="0">
                <a:solidFill>
                  <a:schemeClr val="accent3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3919321" y="3909336"/>
            <a:ext cx="4186968" cy="3793181"/>
            <a:chOff x="13919321" y="3909336"/>
            <a:chExt cx="4186968" cy="3793181"/>
          </a:xfrm>
        </p:grpSpPr>
        <p:sp>
          <p:nvSpPr>
            <p:cNvPr id="107" name="Freeform 7"/>
            <p:cNvSpPr>
              <a:spLocks noEditPoints="1"/>
            </p:cNvSpPr>
            <p:nvPr/>
          </p:nvSpPr>
          <p:spPr bwMode="auto">
            <a:xfrm>
              <a:off x="15408102" y="3909336"/>
              <a:ext cx="1225296" cy="1225296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grpSp>
          <p:nvGrpSpPr>
            <p:cNvPr id="115" name="Group 114"/>
            <p:cNvGrpSpPr/>
            <p:nvPr/>
          </p:nvGrpSpPr>
          <p:grpSpPr>
            <a:xfrm>
              <a:off x="13919321" y="5107956"/>
              <a:ext cx="4186968" cy="2594561"/>
              <a:chOff x="2533413" y="6612406"/>
              <a:chExt cx="4186968" cy="2594561"/>
            </a:xfrm>
          </p:grpSpPr>
          <p:sp>
            <p:nvSpPr>
              <p:cNvPr id="116" name="Content Placeholder 19"/>
              <p:cNvSpPr txBox="1">
                <a:spLocks/>
              </p:cNvSpPr>
              <p:nvPr/>
            </p:nvSpPr>
            <p:spPr>
              <a:xfrm>
                <a:off x="2533413" y="7960452"/>
                <a:ext cx="4186968" cy="1246515"/>
              </a:xfrm>
              <a:prstGeom prst="rect">
                <a:avLst/>
              </a:prstGeom>
            </p:spPr>
            <p:txBody>
              <a:bodyPr vert="horz" lIns="182843" tIns="91422" rIns="182843" bIns="91422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l-GR" sz="2400" dirty="0" smtClean="0">
                    <a:latin typeface="PF DinDisplay Pro" panose="02000506030000020004" pitchFamily="2" charset="0"/>
                    <a:ea typeface="Lato"/>
                    <a:cs typeface="Calibri Light"/>
                  </a:rPr>
                  <a:t>Μαθηματική αναπαράσταση οποιασδήποτε τρισδιάστατής επιφάνειας η αντικειμένου</a:t>
                </a:r>
                <a:endParaRPr lang="en-US" sz="2400" dirty="0">
                  <a:latin typeface="PF DinDisplay Pro" panose="02000506030000020004" pitchFamily="2" charset="0"/>
                  <a:ea typeface="Lato"/>
                  <a:cs typeface="Calibri Light"/>
                </a:endParaRPr>
              </a:p>
            </p:txBody>
          </p:sp>
          <p:sp>
            <p:nvSpPr>
              <p:cNvPr id="117" name="TextBox 116"/>
              <p:cNvSpPr txBox="1"/>
              <p:nvPr/>
            </p:nvSpPr>
            <p:spPr>
              <a:xfrm>
                <a:off x="3028811" y="6612406"/>
                <a:ext cx="3240297" cy="1169515"/>
              </a:xfrm>
              <a:prstGeom prst="rect">
                <a:avLst/>
              </a:prstGeom>
              <a:noFill/>
            </p:spPr>
            <p:txBody>
              <a:bodyPr wrap="square" lIns="182843" tIns="91422" rIns="182843" bIns="91422" rtlCol="0">
                <a:spAutoFit/>
              </a:bodyPr>
              <a:lstStyle/>
              <a:p>
                <a:pPr algn="ctr"/>
                <a:r>
                  <a:rPr lang="id-ID" sz="3200" dirty="0" smtClean="0">
                    <a:latin typeface="PF DinDisplay Pro" panose="02000506030000020004" pitchFamily="2" charset="0"/>
                    <a:cs typeface="Lato Regular"/>
                  </a:rPr>
                  <a:t>3D video modeling</a:t>
                </a:r>
                <a:endParaRPr lang="id-ID" sz="3200" dirty="0">
                  <a:latin typeface="PF DinDisplay Pro" panose="02000506030000020004" pitchFamily="2" charset="0"/>
                  <a:cs typeface="Lato Regular"/>
                </a:endParaRPr>
              </a:p>
            </p:txBody>
          </p:sp>
        </p:grpSp>
        <p:sp>
          <p:nvSpPr>
            <p:cNvPr id="125" name="TextBox 124"/>
            <p:cNvSpPr txBox="1"/>
            <p:nvPr/>
          </p:nvSpPr>
          <p:spPr>
            <a:xfrm>
              <a:off x="15493268" y="4085139"/>
              <a:ext cx="1039812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4200" dirty="0" smtClean="0">
                  <a:solidFill>
                    <a:schemeClr val="accent4"/>
                  </a:solidFill>
                  <a:latin typeface="PF DinDisplay Pro" panose="02000506030000020004" pitchFamily="2" charset="0"/>
                  <a:cs typeface="Lato Regular"/>
                </a:rPr>
                <a:t>4</a:t>
              </a:r>
              <a:endParaRPr lang="en-US" sz="4200" dirty="0">
                <a:solidFill>
                  <a:schemeClr val="accent4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7713781" y="3909336"/>
            <a:ext cx="4217323" cy="3807165"/>
            <a:chOff x="17713781" y="3909336"/>
            <a:chExt cx="4217323" cy="3807165"/>
          </a:xfrm>
        </p:grpSpPr>
        <p:sp>
          <p:nvSpPr>
            <p:cNvPr id="111" name="Freeform 9"/>
            <p:cNvSpPr>
              <a:spLocks noEditPoints="1"/>
            </p:cNvSpPr>
            <p:nvPr/>
          </p:nvSpPr>
          <p:spPr bwMode="auto">
            <a:xfrm>
              <a:off x="19175909" y="3909336"/>
              <a:ext cx="1225296" cy="1225296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grpSp>
          <p:nvGrpSpPr>
            <p:cNvPr id="118" name="Group 117"/>
            <p:cNvGrpSpPr/>
            <p:nvPr/>
          </p:nvGrpSpPr>
          <p:grpSpPr>
            <a:xfrm>
              <a:off x="17713781" y="5107956"/>
              <a:ext cx="4217323" cy="2608545"/>
              <a:chOff x="2533658" y="6612406"/>
              <a:chExt cx="4217323" cy="2608545"/>
            </a:xfrm>
          </p:grpSpPr>
          <p:sp>
            <p:nvSpPr>
              <p:cNvPr id="119" name="Content Placeholder 19"/>
              <p:cNvSpPr txBox="1">
                <a:spLocks/>
              </p:cNvSpPr>
              <p:nvPr/>
            </p:nvSpPr>
            <p:spPr>
              <a:xfrm>
                <a:off x="2533658" y="7974436"/>
                <a:ext cx="4186968" cy="1246515"/>
              </a:xfrm>
              <a:prstGeom prst="rect">
                <a:avLst/>
              </a:prstGeom>
            </p:spPr>
            <p:txBody>
              <a:bodyPr vert="horz" lIns="182843" tIns="91422" rIns="182843" bIns="91422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l-GR" sz="2400" dirty="0" smtClean="0">
                    <a:latin typeface="PF DinDisplay Pro" panose="02000506030000020004" pitchFamily="2" charset="0"/>
                    <a:ea typeface="Lato"/>
                    <a:cs typeface="Calibri Light"/>
                  </a:rPr>
                  <a:t>Για ταχύτερο </a:t>
                </a:r>
                <a:r>
                  <a:rPr lang="en-US" sz="2400" dirty="0" smtClean="0">
                    <a:latin typeface="PF DinDisplay Pro" panose="02000506030000020004" pitchFamily="2" charset="0"/>
                    <a:ea typeface="Lato"/>
                    <a:cs typeface="Calibri Light"/>
                  </a:rPr>
                  <a:t>Real Time Rendering</a:t>
                </a:r>
                <a:endParaRPr lang="en-US" sz="2400" dirty="0">
                  <a:latin typeface="PF DinDisplay Pro" panose="02000506030000020004" pitchFamily="2" charset="0"/>
                  <a:ea typeface="Lato"/>
                  <a:cs typeface="Calibri Light"/>
                </a:endParaRP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2564013" y="6612406"/>
                <a:ext cx="4186968" cy="677072"/>
              </a:xfrm>
              <a:prstGeom prst="rect">
                <a:avLst/>
              </a:prstGeom>
              <a:noFill/>
            </p:spPr>
            <p:txBody>
              <a:bodyPr wrap="square" lIns="182843" tIns="91422" rIns="182843" bIns="91422" rtlCol="0">
                <a:spAutoFit/>
              </a:bodyPr>
              <a:lstStyle/>
              <a:p>
                <a:pPr algn="ctr"/>
                <a:r>
                  <a:rPr lang="id-ID" sz="3200" dirty="0">
                    <a:latin typeface="PF DinDisplay Pro" panose="02000506030000020004" pitchFamily="2" charset="0"/>
                    <a:cs typeface="Lato Regular"/>
                  </a:rPr>
                  <a:t>Rendering</a:t>
                </a:r>
                <a:endParaRPr lang="en-US" sz="3200" dirty="0">
                  <a:latin typeface="PF DinDisplay Pro" panose="02000506030000020004" pitchFamily="2" charset="0"/>
                  <a:cs typeface="Lato Regular"/>
                </a:endParaRPr>
              </a:p>
            </p:txBody>
          </p:sp>
        </p:grpSp>
        <p:sp>
          <p:nvSpPr>
            <p:cNvPr id="126" name="TextBox 125"/>
            <p:cNvSpPr txBox="1"/>
            <p:nvPr/>
          </p:nvSpPr>
          <p:spPr>
            <a:xfrm>
              <a:off x="19273994" y="4085139"/>
              <a:ext cx="1039812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4200" dirty="0" smtClean="0">
                  <a:solidFill>
                    <a:schemeClr val="accent5"/>
                  </a:solidFill>
                  <a:latin typeface="PF DinDisplay Pro" panose="02000506030000020004" pitchFamily="2" charset="0"/>
                  <a:cs typeface="Lato Regular"/>
                </a:rPr>
                <a:t>5</a:t>
              </a:r>
              <a:endParaRPr lang="en-US" sz="4200" dirty="0">
                <a:solidFill>
                  <a:schemeClr val="accent5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543036" y="8347097"/>
            <a:ext cx="4186968" cy="3647964"/>
            <a:chOff x="2543036" y="8347097"/>
            <a:chExt cx="4186968" cy="3647964"/>
          </a:xfrm>
        </p:grpSpPr>
        <p:sp>
          <p:nvSpPr>
            <p:cNvPr id="130" name="Freeform 7"/>
            <p:cNvSpPr>
              <a:spLocks noEditPoints="1"/>
            </p:cNvSpPr>
            <p:nvPr/>
          </p:nvSpPr>
          <p:spPr bwMode="auto">
            <a:xfrm>
              <a:off x="3977627" y="8347097"/>
              <a:ext cx="1225296" cy="1225296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grpSp>
          <p:nvGrpSpPr>
            <p:cNvPr id="133" name="Group 132"/>
            <p:cNvGrpSpPr/>
            <p:nvPr/>
          </p:nvGrpSpPr>
          <p:grpSpPr>
            <a:xfrm>
              <a:off x="2543036" y="9561759"/>
              <a:ext cx="4186968" cy="2433302"/>
              <a:chOff x="2587603" y="6628448"/>
              <a:chExt cx="4186968" cy="2433302"/>
            </a:xfrm>
          </p:grpSpPr>
          <p:sp>
            <p:nvSpPr>
              <p:cNvPr id="134" name="Content Placeholder 19"/>
              <p:cNvSpPr txBox="1">
                <a:spLocks/>
              </p:cNvSpPr>
              <p:nvPr/>
            </p:nvSpPr>
            <p:spPr>
              <a:xfrm>
                <a:off x="2587603" y="7815235"/>
                <a:ext cx="4186968" cy="1246515"/>
              </a:xfrm>
              <a:prstGeom prst="rect">
                <a:avLst/>
              </a:prstGeom>
            </p:spPr>
            <p:txBody>
              <a:bodyPr vert="horz" lIns="182843" tIns="91422" rIns="182843" bIns="91422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l-GR" sz="2400" dirty="0" smtClean="0">
                    <a:latin typeface="PF DinDisplay Pro" panose="02000506030000020004" pitchFamily="2" charset="0"/>
                    <a:ea typeface="Lato"/>
                    <a:cs typeface="Calibri Light"/>
                  </a:rPr>
                  <a:t>Άμεση μετατροπή κωδικοποιήσεων</a:t>
                </a:r>
                <a:endParaRPr lang="en-US" sz="2400" dirty="0">
                  <a:latin typeface="PF DinDisplay Pro" panose="02000506030000020004" pitchFamily="2" charset="0"/>
                  <a:ea typeface="Lato"/>
                  <a:cs typeface="Calibri Light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3235764" y="6628448"/>
                <a:ext cx="2780453" cy="1323403"/>
              </a:xfrm>
              <a:prstGeom prst="rect">
                <a:avLst/>
              </a:prstGeom>
              <a:noFill/>
            </p:spPr>
            <p:txBody>
              <a:bodyPr wrap="square" lIns="182843" tIns="91422" rIns="182843" bIns="91422" rtlCol="0">
                <a:spAutoFit/>
              </a:bodyPr>
              <a:lstStyle/>
              <a:p>
                <a:pPr algn="ctr"/>
                <a:r>
                  <a:rPr lang="id-ID" sz="3200" dirty="0">
                    <a:latin typeface="PF DinDisplay Pro" panose="02000506030000020004" pitchFamily="2" charset="0"/>
                    <a:cs typeface="Lato Regular"/>
                  </a:rPr>
                  <a:t>Transcoding</a:t>
                </a:r>
              </a:p>
              <a:p>
                <a:pPr algn="ctr"/>
                <a:endParaRPr lang="en-US" sz="4200" dirty="0">
                  <a:latin typeface="PF DinDisplay Pro" panose="02000506030000020004" pitchFamily="2" charset="0"/>
                  <a:cs typeface="Lato Regular"/>
                </a:endParaRPr>
              </a:p>
            </p:txBody>
          </p:sp>
        </p:grpSp>
        <p:sp>
          <p:nvSpPr>
            <p:cNvPr id="151" name="TextBox 150"/>
            <p:cNvSpPr txBox="1"/>
            <p:nvPr/>
          </p:nvSpPr>
          <p:spPr>
            <a:xfrm>
              <a:off x="4061518" y="8541103"/>
              <a:ext cx="1039812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4200" dirty="0" smtClean="0">
                  <a:solidFill>
                    <a:schemeClr val="accent5"/>
                  </a:solidFill>
                  <a:latin typeface="PF DinDisplay Pro" panose="02000506030000020004" pitchFamily="2" charset="0"/>
                  <a:cs typeface="Lato Regular"/>
                </a:rPr>
                <a:t>6</a:t>
              </a:r>
              <a:endParaRPr lang="en-US" sz="4200" dirty="0">
                <a:solidFill>
                  <a:schemeClr val="accent5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26966" y="8347097"/>
            <a:ext cx="4186968" cy="3610529"/>
            <a:chOff x="6326966" y="8347097"/>
            <a:chExt cx="4186968" cy="3610529"/>
          </a:xfrm>
        </p:grpSpPr>
        <p:sp>
          <p:nvSpPr>
            <p:cNvPr id="131" name="Freeform 9"/>
            <p:cNvSpPr>
              <a:spLocks noEditPoints="1"/>
            </p:cNvSpPr>
            <p:nvPr/>
          </p:nvSpPr>
          <p:spPr bwMode="auto">
            <a:xfrm>
              <a:off x="7745434" y="8347097"/>
              <a:ext cx="1225296" cy="1225296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grpSp>
          <p:nvGrpSpPr>
            <p:cNvPr id="136" name="Group 135"/>
            <p:cNvGrpSpPr/>
            <p:nvPr/>
          </p:nvGrpSpPr>
          <p:grpSpPr>
            <a:xfrm>
              <a:off x="6326966" y="9556199"/>
              <a:ext cx="4186968" cy="2401427"/>
              <a:chOff x="2577318" y="6622888"/>
              <a:chExt cx="4186968" cy="2401427"/>
            </a:xfrm>
          </p:grpSpPr>
          <p:sp>
            <p:nvSpPr>
              <p:cNvPr id="137" name="Content Placeholder 19"/>
              <p:cNvSpPr txBox="1">
                <a:spLocks/>
              </p:cNvSpPr>
              <p:nvPr/>
            </p:nvSpPr>
            <p:spPr>
              <a:xfrm>
                <a:off x="2577318" y="7777800"/>
                <a:ext cx="4186968" cy="1246515"/>
              </a:xfrm>
              <a:prstGeom prst="rect">
                <a:avLst/>
              </a:prstGeom>
            </p:spPr>
            <p:txBody>
              <a:bodyPr vert="horz" lIns="182843" tIns="91422" rIns="182843" bIns="91422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l-GR" sz="2400" dirty="0" smtClean="0">
                    <a:latin typeface="PF DinDisplay Pro" panose="02000506030000020004" pitchFamily="2" charset="0"/>
                    <a:ea typeface="Lato"/>
                    <a:cs typeface="Calibri Light"/>
                  </a:rPr>
                  <a:t>Προαγωγή έρευνας γύρω από τις επιστήμες ζωής</a:t>
                </a:r>
                <a:endParaRPr lang="en-US" sz="2400" dirty="0">
                  <a:latin typeface="PF DinDisplay Pro" panose="02000506030000020004" pitchFamily="2" charset="0"/>
                  <a:ea typeface="Lato"/>
                  <a:cs typeface="Calibri Light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2774463" y="6622888"/>
                <a:ext cx="3789852" cy="1815845"/>
              </a:xfrm>
              <a:prstGeom prst="rect">
                <a:avLst/>
              </a:prstGeom>
              <a:noFill/>
            </p:spPr>
            <p:txBody>
              <a:bodyPr wrap="square" lIns="182843" tIns="91422" rIns="182843" bIns="91422" rtlCol="0">
                <a:spAutoFit/>
              </a:bodyPr>
              <a:lstStyle/>
              <a:p>
                <a:pPr algn="ctr"/>
                <a:r>
                  <a:rPr lang="id-ID" sz="3200" dirty="0">
                    <a:latin typeface="PF DinDisplay Pro" panose="02000506030000020004" pitchFamily="2" charset="0"/>
                    <a:cs typeface="Lato Regular"/>
                  </a:rPr>
                  <a:t>Bio-informatics &amp; medical imaging</a:t>
                </a:r>
              </a:p>
              <a:p>
                <a:pPr algn="ctr"/>
                <a:endParaRPr lang="en-US" sz="420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152" name="TextBox 151"/>
            <p:cNvSpPr txBox="1"/>
            <p:nvPr/>
          </p:nvSpPr>
          <p:spPr>
            <a:xfrm>
              <a:off x="7847693" y="8518823"/>
              <a:ext cx="1039812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4200" dirty="0" smtClean="0">
                  <a:solidFill>
                    <a:schemeClr val="accent4"/>
                  </a:solidFill>
                  <a:latin typeface="PF DinDisplay Pro" panose="02000506030000020004" pitchFamily="2" charset="0"/>
                  <a:cs typeface="Lato Regular"/>
                </a:rPr>
                <a:t>7</a:t>
              </a:r>
              <a:endParaRPr lang="en-US" sz="4200" dirty="0">
                <a:solidFill>
                  <a:schemeClr val="accent4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0187325" y="8368555"/>
            <a:ext cx="4186968" cy="3630187"/>
            <a:chOff x="10187325" y="8368555"/>
            <a:chExt cx="4186968" cy="3630187"/>
          </a:xfrm>
        </p:grpSpPr>
        <p:sp>
          <p:nvSpPr>
            <p:cNvPr id="132" name="Freeform 6"/>
            <p:cNvSpPr>
              <a:spLocks noEditPoints="1"/>
            </p:cNvSpPr>
            <p:nvPr/>
          </p:nvSpPr>
          <p:spPr bwMode="auto">
            <a:xfrm>
              <a:off x="11564413" y="8368555"/>
              <a:ext cx="1225296" cy="1225296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grpSp>
          <p:nvGrpSpPr>
            <p:cNvPr id="139" name="Group 138"/>
            <p:cNvGrpSpPr/>
            <p:nvPr/>
          </p:nvGrpSpPr>
          <p:grpSpPr>
            <a:xfrm>
              <a:off x="10187325" y="9593156"/>
              <a:ext cx="4186968" cy="2405586"/>
              <a:chOff x="2607752" y="6659845"/>
              <a:chExt cx="4186968" cy="2405586"/>
            </a:xfrm>
          </p:grpSpPr>
          <p:sp>
            <p:nvSpPr>
              <p:cNvPr id="140" name="Content Placeholder 19"/>
              <p:cNvSpPr txBox="1">
                <a:spLocks/>
              </p:cNvSpPr>
              <p:nvPr/>
            </p:nvSpPr>
            <p:spPr>
              <a:xfrm>
                <a:off x="2607752" y="7818916"/>
                <a:ext cx="4186968" cy="1246515"/>
              </a:xfrm>
              <a:prstGeom prst="rect">
                <a:avLst/>
              </a:prstGeom>
            </p:spPr>
            <p:txBody>
              <a:bodyPr vert="horz" lIns="182843" tIns="91422" rIns="182843" bIns="91422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l-GR" sz="2400" dirty="0">
                    <a:latin typeface="PF DinDisplay Pro" panose="02000506030000020004" pitchFamily="2" charset="0"/>
                    <a:ea typeface="Lato"/>
                    <a:cs typeface="Calibri Light"/>
                  </a:rPr>
                  <a:t>Εργαλεία λογισμικού που λειτουργούν μαζί σε μια ροή ώστε να </a:t>
                </a:r>
                <a:r>
                  <a:rPr lang="el-GR" sz="2400" dirty="0" smtClean="0">
                    <a:latin typeface="PF DinDisplay Pro" panose="02000506030000020004" pitchFamily="2" charset="0"/>
                    <a:ea typeface="Lato"/>
                    <a:cs typeface="Calibri Light"/>
                  </a:rPr>
                  <a:t>σχεδιαστούν </a:t>
                </a:r>
                <a:r>
                  <a:rPr lang="el-GR" sz="2400" dirty="0">
                    <a:latin typeface="PF DinDisplay Pro" panose="02000506030000020004" pitchFamily="2" charset="0"/>
                    <a:ea typeface="Lato"/>
                    <a:cs typeface="Calibri Light"/>
                  </a:rPr>
                  <a:t>και να </a:t>
                </a:r>
                <a:r>
                  <a:rPr lang="el-GR" sz="2400" dirty="0" smtClean="0">
                    <a:latin typeface="PF DinDisplay Pro" panose="02000506030000020004" pitchFamily="2" charset="0"/>
                    <a:ea typeface="Lato"/>
                    <a:cs typeface="Calibri Light"/>
                  </a:rPr>
                  <a:t>αναλυθούν </a:t>
                </a:r>
                <a:r>
                  <a:rPr lang="el-GR" sz="2400" dirty="0">
                    <a:latin typeface="PF DinDisplay Pro" panose="02000506030000020004" pitchFamily="2" charset="0"/>
                    <a:ea typeface="Lato"/>
                    <a:cs typeface="Calibri Light"/>
                  </a:rPr>
                  <a:t>τσιπ </a:t>
                </a:r>
                <a:r>
                  <a:rPr lang="el-GR" sz="2400" dirty="0" smtClean="0">
                    <a:latin typeface="PF DinDisplay Pro" panose="02000506030000020004" pitchFamily="2" charset="0"/>
                    <a:ea typeface="Lato"/>
                    <a:cs typeface="Calibri Light"/>
                  </a:rPr>
                  <a:t>ημιαγωγών</a:t>
                </a:r>
                <a:endParaRPr lang="en-US" sz="2400" dirty="0">
                  <a:latin typeface="PF DinDisplay Pro" panose="02000506030000020004" pitchFamily="2" charset="0"/>
                  <a:ea typeface="Lato"/>
                  <a:cs typeface="Calibri Light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2895766" y="6659845"/>
                <a:ext cx="3421544" cy="1815845"/>
              </a:xfrm>
              <a:prstGeom prst="rect">
                <a:avLst/>
              </a:prstGeom>
              <a:noFill/>
            </p:spPr>
            <p:txBody>
              <a:bodyPr wrap="square" lIns="182843" tIns="91422" rIns="182843" bIns="91422" rtlCol="0">
                <a:spAutoFit/>
              </a:bodyPr>
              <a:lstStyle/>
              <a:p>
                <a:pPr algn="ctr"/>
                <a:r>
                  <a:rPr lang="id-ID" sz="3200" dirty="0">
                    <a:latin typeface="PF DinDisplay Pro" panose="02000506030000020004" pitchFamily="2" charset="0"/>
                    <a:cs typeface="Lato Regular"/>
                  </a:rPr>
                  <a:t>Electronic design automation</a:t>
                </a:r>
              </a:p>
              <a:p>
                <a:pPr algn="ctr"/>
                <a:endParaRPr lang="en-US" sz="420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153" name="TextBox 152"/>
            <p:cNvSpPr txBox="1"/>
            <p:nvPr/>
          </p:nvSpPr>
          <p:spPr>
            <a:xfrm>
              <a:off x="11660880" y="8541103"/>
              <a:ext cx="1039812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4200" dirty="0" smtClean="0">
                  <a:solidFill>
                    <a:schemeClr val="accent3"/>
                  </a:solidFill>
                  <a:latin typeface="PF DinDisplay Pro" panose="02000506030000020004" pitchFamily="2" charset="0"/>
                  <a:cs typeface="Lato Regular"/>
                </a:rPr>
                <a:t>8</a:t>
              </a:r>
              <a:endParaRPr lang="en-US" sz="4200" dirty="0">
                <a:solidFill>
                  <a:schemeClr val="accent3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3949921" y="8365300"/>
            <a:ext cx="4186968" cy="3592325"/>
            <a:chOff x="13949921" y="8365300"/>
            <a:chExt cx="4186968" cy="3592325"/>
          </a:xfrm>
        </p:grpSpPr>
        <p:sp>
          <p:nvSpPr>
            <p:cNvPr id="142" name="Freeform 7"/>
            <p:cNvSpPr>
              <a:spLocks noEditPoints="1"/>
            </p:cNvSpPr>
            <p:nvPr/>
          </p:nvSpPr>
          <p:spPr bwMode="auto">
            <a:xfrm>
              <a:off x="15408102" y="8365300"/>
              <a:ext cx="1225296" cy="1225296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grpSp>
          <p:nvGrpSpPr>
            <p:cNvPr id="144" name="Group 143"/>
            <p:cNvGrpSpPr/>
            <p:nvPr/>
          </p:nvGrpSpPr>
          <p:grpSpPr>
            <a:xfrm>
              <a:off x="13949921" y="9563920"/>
              <a:ext cx="4186968" cy="2393705"/>
              <a:chOff x="2564013" y="6612406"/>
              <a:chExt cx="4186968" cy="2393705"/>
            </a:xfrm>
          </p:grpSpPr>
          <p:sp>
            <p:nvSpPr>
              <p:cNvPr id="145" name="Content Placeholder 19"/>
              <p:cNvSpPr txBox="1">
                <a:spLocks/>
              </p:cNvSpPr>
              <p:nvPr/>
            </p:nvSpPr>
            <p:spPr>
              <a:xfrm>
                <a:off x="2564013" y="7759596"/>
                <a:ext cx="4186968" cy="1246515"/>
              </a:xfrm>
              <a:prstGeom prst="rect">
                <a:avLst/>
              </a:prstGeom>
            </p:spPr>
            <p:txBody>
              <a:bodyPr vert="horz" lIns="182843" tIns="91422" rIns="182843" bIns="91422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id-ID" sz="2400" dirty="0">
                    <a:latin typeface="PF DinDisplay Pro" panose="02000506030000020004" pitchFamily="2" charset="0"/>
                    <a:cs typeface="Lato Regular"/>
                  </a:rPr>
                  <a:t>High Available Clusters </a:t>
                </a:r>
                <a:r>
                  <a:rPr lang="el-GR" sz="2400" dirty="0">
                    <a:latin typeface="PF DinDisplay Pro" panose="02000506030000020004" pitchFamily="2" charset="0"/>
                    <a:cs typeface="Lato Regular"/>
                  </a:rPr>
                  <a:t>για </a:t>
                </a:r>
                <a:r>
                  <a:rPr lang="id-ID" sz="2400" dirty="0">
                    <a:latin typeface="PF DinDisplay Pro" panose="02000506030000020004" pitchFamily="2" charset="0"/>
                    <a:cs typeface="Lato Regular"/>
                  </a:rPr>
                  <a:t>Mission Critical </a:t>
                </a:r>
                <a:r>
                  <a:rPr lang="el-GR" sz="2400" dirty="0">
                    <a:latin typeface="PF DinDisplay Pro" panose="02000506030000020004" pitchFamily="2" charset="0"/>
                    <a:cs typeface="Lato Regular"/>
                  </a:rPr>
                  <a:t>συστήματα όπως </a:t>
                </a:r>
                <a:r>
                  <a:rPr lang="id-ID" sz="2400" dirty="0">
                    <a:latin typeface="PF DinDisplay Pro" panose="02000506030000020004" pitchFamily="2" charset="0"/>
                    <a:cs typeface="Lato Regular"/>
                  </a:rPr>
                  <a:t>ERP, CRM, POS </a:t>
                </a:r>
                <a:r>
                  <a:rPr lang="el-GR" sz="2400" dirty="0">
                    <a:latin typeface="PF DinDisplay Pro" panose="02000506030000020004" pitchFamily="2" charset="0"/>
                    <a:cs typeface="Lato Regular"/>
                  </a:rPr>
                  <a:t>μεγάλων </a:t>
                </a:r>
                <a:r>
                  <a:rPr lang="el-GR" sz="2400" dirty="0" smtClean="0">
                    <a:latin typeface="PF DinDisplay Pro" panose="02000506030000020004" pitchFamily="2" charset="0"/>
                    <a:cs typeface="Lato Regular"/>
                  </a:rPr>
                  <a:t>αλυσίδων</a:t>
                </a:r>
                <a:endParaRPr lang="el-GR" sz="2400" dirty="0">
                  <a:latin typeface="PF DinDisplay Pro" panose="02000506030000020004" pitchFamily="2" charset="0"/>
                  <a:cs typeface="Lato Regular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>
                <a:off x="3159906" y="6612406"/>
                <a:ext cx="2953242" cy="1169515"/>
              </a:xfrm>
              <a:prstGeom prst="rect">
                <a:avLst/>
              </a:prstGeom>
              <a:noFill/>
            </p:spPr>
            <p:txBody>
              <a:bodyPr wrap="square" lIns="182843" tIns="91422" rIns="182843" bIns="91422" rtlCol="0">
                <a:spAutoFit/>
              </a:bodyPr>
              <a:lstStyle/>
              <a:p>
                <a:pPr algn="ctr"/>
                <a:r>
                  <a:rPr lang="id-ID" sz="3200" dirty="0">
                    <a:latin typeface="PF DinDisplay Pro" panose="02000506030000020004" pitchFamily="2" charset="0"/>
                    <a:cs typeface="Lato Regular"/>
                  </a:rPr>
                  <a:t>High Available Clusters</a:t>
                </a:r>
                <a:endParaRPr lang="en-US" sz="3200" dirty="0">
                  <a:latin typeface="PF DinDisplay Pro" panose="02000506030000020004" pitchFamily="2" charset="0"/>
                  <a:cs typeface="Lato Regular"/>
                </a:endParaRPr>
              </a:p>
            </p:txBody>
          </p:sp>
        </p:grpSp>
        <p:sp>
          <p:nvSpPr>
            <p:cNvPr id="154" name="TextBox 153"/>
            <p:cNvSpPr txBox="1"/>
            <p:nvPr/>
          </p:nvSpPr>
          <p:spPr>
            <a:xfrm>
              <a:off x="15493268" y="8541103"/>
              <a:ext cx="1039812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4200" dirty="0" smtClean="0">
                  <a:solidFill>
                    <a:schemeClr val="accent2"/>
                  </a:solidFill>
                  <a:latin typeface="PF DinDisplay Pro" panose="02000506030000020004" pitchFamily="2" charset="0"/>
                  <a:cs typeface="Lato Regular"/>
                </a:rPr>
                <a:t>9</a:t>
              </a:r>
              <a:endParaRPr lang="en-US" sz="4200" dirty="0">
                <a:solidFill>
                  <a:schemeClr val="accent2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17831614" y="8365300"/>
            <a:ext cx="4186968" cy="3592324"/>
            <a:chOff x="17831614" y="8365300"/>
            <a:chExt cx="4186968" cy="3592324"/>
          </a:xfrm>
        </p:grpSpPr>
        <p:sp>
          <p:nvSpPr>
            <p:cNvPr id="143" name="Freeform 9"/>
            <p:cNvSpPr>
              <a:spLocks noEditPoints="1"/>
            </p:cNvSpPr>
            <p:nvPr/>
          </p:nvSpPr>
          <p:spPr bwMode="auto">
            <a:xfrm>
              <a:off x="19175909" y="8365300"/>
              <a:ext cx="1225296" cy="1225296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grpSp>
          <p:nvGrpSpPr>
            <p:cNvPr id="147" name="Group 146"/>
            <p:cNvGrpSpPr/>
            <p:nvPr/>
          </p:nvGrpSpPr>
          <p:grpSpPr>
            <a:xfrm>
              <a:off x="17831614" y="9563920"/>
              <a:ext cx="4186968" cy="2393704"/>
              <a:chOff x="2651491" y="6612406"/>
              <a:chExt cx="4186968" cy="2393704"/>
            </a:xfrm>
          </p:grpSpPr>
          <p:sp>
            <p:nvSpPr>
              <p:cNvPr id="148" name="Content Placeholder 19"/>
              <p:cNvSpPr txBox="1">
                <a:spLocks/>
              </p:cNvSpPr>
              <p:nvPr/>
            </p:nvSpPr>
            <p:spPr>
              <a:xfrm>
                <a:off x="2651491" y="7759595"/>
                <a:ext cx="4186968" cy="1246515"/>
              </a:xfrm>
              <a:prstGeom prst="rect">
                <a:avLst/>
              </a:prstGeom>
            </p:spPr>
            <p:txBody>
              <a:bodyPr vert="horz" lIns="182843" tIns="91422" rIns="182843" bIns="91422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l-GR" sz="2400" dirty="0">
                    <a:latin typeface="PF DinDisplay Pro" panose="02000506030000020004" pitchFamily="2" charset="0"/>
                    <a:ea typeface="Lato"/>
                    <a:cs typeface="Calibri Light"/>
                  </a:rPr>
                  <a:t>Προηγμένη μέθοδος ανάλυσης μεγάλου όγκου δεδομένων</a:t>
                </a:r>
                <a:endParaRPr lang="en-US" sz="2400" dirty="0">
                  <a:latin typeface="PF DinDisplay Pro" panose="02000506030000020004" pitchFamily="2" charset="0"/>
                  <a:ea typeface="Lato"/>
                  <a:cs typeface="Calibri Light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2845367" y="6612406"/>
                <a:ext cx="3563550" cy="677072"/>
              </a:xfrm>
              <a:prstGeom prst="rect">
                <a:avLst/>
              </a:prstGeom>
              <a:noFill/>
            </p:spPr>
            <p:txBody>
              <a:bodyPr wrap="square" lIns="182843" tIns="91422" rIns="182843" bIns="91422" rtlCol="0">
                <a:spAutoFit/>
              </a:bodyPr>
              <a:lstStyle/>
              <a:p>
                <a:pPr algn="ctr"/>
                <a:r>
                  <a:rPr lang="id-ID" sz="3200" b="1" dirty="0">
                    <a:latin typeface="PF DinDisplay Pro" panose="02000506030000020004" pitchFamily="2" charset="0"/>
                    <a:cs typeface="Lato Regular"/>
                  </a:rPr>
                  <a:t>Big Data </a:t>
                </a:r>
                <a:r>
                  <a:rPr lang="id-ID" sz="3200" b="1" dirty="0" smtClean="0">
                    <a:latin typeface="PF DinDisplay Pro" panose="02000506030000020004" pitchFamily="2" charset="0"/>
                    <a:cs typeface="Lato Regular"/>
                  </a:rPr>
                  <a:t>analysis</a:t>
                </a:r>
                <a:endParaRPr lang="id-ID" sz="3200" b="1" dirty="0">
                  <a:latin typeface="PF DinDisplay Pro" panose="02000506030000020004" pitchFamily="2" charset="0"/>
                  <a:cs typeface="Lato Regular"/>
                </a:endParaRPr>
              </a:p>
            </p:txBody>
          </p:sp>
        </p:grpSp>
        <p:sp>
          <p:nvSpPr>
            <p:cNvPr id="155" name="TextBox 154"/>
            <p:cNvSpPr txBox="1"/>
            <p:nvPr/>
          </p:nvSpPr>
          <p:spPr>
            <a:xfrm>
              <a:off x="19273994" y="8541103"/>
              <a:ext cx="1039812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4200" dirty="0" smtClean="0">
                  <a:solidFill>
                    <a:schemeClr val="accent1"/>
                  </a:solidFill>
                  <a:latin typeface="PF DinDisplay Pro" panose="02000506030000020004" pitchFamily="2" charset="0"/>
                  <a:cs typeface="Lato Regular"/>
                </a:rPr>
                <a:t>10</a:t>
              </a:r>
              <a:endParaRPr lang="en-US" sz="4200" dirty="0">
                <a:solidFill>
                  <a:schemeClr val="accent1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>
            <a:off x="5629773" y="4527668"/>
            <a:ext cx="1637013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Arrow Connector 172"/>
          <p:cNvCxnSpPr/>
          <p:nvPr/>
        </p:nvCxnSpPr>
        <p:spPr>
          <a:xfrm>
            <a:off x="9446463" y="4554325"/>
            <a:ext cx="1637013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Arrow Connector 173"/>
          <p:cNvCxnSpPr/>
          <p:nvPr/>
        </p:nvCxnSpPr>
        <p:spPr>
          <a:xfrm>
            <a:off x="13259522" y="4527668"/>
            <a:ext cx="1637013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Arrow Connector 174"/>
          <p:cNvCxnSpPr/>
          <p:nvPr/>
        </p:nvCxnSpPr>
        <p:spPr>
          <a:xfrm>
            <a:off x="17095583" y="4527668"/>
            <a:ext cx="1637013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Arrow Connector 175"/>
          <p:cNvCxnSpPr/>
          <p:nvPr/>
        </p:nvCxnSpPr>
        <p:spPr>
          <a:xfrm>
            <a:off x="5629773" y="8939068"/>
            <a:ext cx="1637013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Arrow Connector 176"/>
          <p:cNvCxnSpPr/>
          <p:nvPr/>
        </p:nvCxnSpPr>
        <p:spPr>
          <a:xfrm>
            <a:off x="9446463" y="8965725"/>
            <a:ext cx="1637013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Arrow Connector 177"/>
          <p:cNvCxnSpPr/>
          <p:nvPr/>
        </p:nvCxnSpPr>
        <p:spPr>
          <a:xfrm>
            <a:off x="13259522" y="8939068"/>
            <a:ext cx="1637013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Arrow Connector 178"/>
          <p:cNvCxnSpPr/>
          <p:nvPr/>
        </p:nvCxnSpPr>
        <p:spPr>
          <a:xfrm>
            <a:off x="17095583" y="8939068"/>
            <a:ext cx="1637013" cy="0"/>
          </a:xfrm>
          <a:prstGeom prst="straightConnector1">
            <a:avLst/>
          </a:prstGeom>
          <a:ln w="38100" cmpd="sng">
            <a:solidFill>
              <a:schemeClr val="bg1">
                <a:lumMod val="50000"/>
              </a:schemeClr>
            </a:solidFill>
            <a:prstDash val="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6285170" y="3897022"/>
            <a:ext cx="4186968" cy="3680718"/>
            <a:chOff x="6285170" y="3897022"/>
            <a:chExt cx="4186968" cy="3680718"/>
          </a:xfrm>
        </p:grpSpPr>
        <p:grpSp>
          <p:nvGrpSpPr>
            <p:cNvPr id="80" name="Group 79"/>
            <p:cNvGrpSpPr/>
            <p:nvPr/>
          </p:nvGrpSpPr>
          <p:grpSpPr>
            <a:xfrm>
              <a:off x="6285170" y="5198334"/>
              <a:ext cx="4186968" cy="2379406"/>
              <a:chOff x="2535522" y="6720987"/>
              <a:chExt cx="4186968" cy="2379406"/>
            </a:xfrm>
          </p:grpSpPr>
          <p:sp>
            <p:nvSpPr>
              <p:cNvPr id="81" name="Content Placeholder 19"/>
              <p:cNvSpPr txBox="1">
                <a:spLocks/>
              </p:cNvSpPr>
              <p:nvPr/>
            </p:nvSpPr>
            <p:spPr>
              <a:xfrm>
                <a:off x="2535522" y="7853878"/>
                <a:ext cx="4186968" cy="1246515"/>
              </a:xfrm>
              <a:prstGeom prst="rect">
                <a:avLst/>
              </a:prstGeom>
            </p:spPr>
            <p:txBody>
              <a:bodyPr vert="horz" lIns="182843" tIns="91422" rIns="182843" bIns="91422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>
                  <a:buNone/>
                </a:pPr>
                <a:r>
                  <a:rPr lang="el-GR" sz="2400" dirty="0" smtClean="0">
                    <a:latin typeface="PF DinDisplay Pro" panose="02000506030000020004" pitchFamily="2" charset="0"/>
                    <a:ea typeface="Lato"/>
                    <a:cs typeface="Calibri Light"/>
                  </a:rPr>
                  <a:t>Διαδικασία </a:t>
                </a:r>
                <a:r>
                  <a:rPr lang="el-GR" sz="2400" dirty="0">
                    <a:latin typeface="PF DinDisplay Pro" panose="02000506030000020004" pitchFamily="2" charset="0"/>
                    <a:ea typeface="Lato"/>
                    <a:cs typeface="Calibri Light"/>
                  </a:rPr>
                  <a:t>με σκοπό τη διερεύνηση </a:t>
                </a:r>
                <a:r>
                  <a:rPr lang="el-GR" sz="2400" dirty="0" smtClean="0">
                    <a:latin typeface="PF DinDisplay Pro" panose="02000506030000020004" pitchFamily="2" charset="0"/>
                    <a:ea typeface="Lato"/>
                    <a:cs typeface="Calibri Light"/>
                  </a:rPr>
                  <a:t>μεγάλου όγκου δεδομένων</a:t>
                </a:r>
                <a:endParaRPr lang="en-US" sz="2400" dirty="0">
                  <a:latin typeface="PF DinDisplay Pro" panose="02000506030000020004" pitchFamily="2" charset="0"/>
                  <a:ea typeface="Lato"/>
                  <a:cs typeface="Calibri Light"/>
                </a:endParaRPr>
              </a:p>
            </p:txBody>
          </p:sp>
          <p:sp>
            <p:nvSpPr>
              <p:cNvPr id="82" name="TextBox 81"/>
              <p:cNvSpPr txBox="1"/>
              <p:nvPr/>
            </p:nvSpPr>
            <p:spPr>
              <a:xfrm>
                <a:off x="2956766" y="6720987"/>
                <a:ext cx="3437172" cy="1323403"/>
              </a:xfrm>
              <a:prstGeom prst="rect">
                <a:avLst/>
              </a:prstGeom>
              <a:noFill/>
            </p:spPr>
            <p:txBody>
              <a:bodyPr wrap="square" lIns="182843" tIns="91422" rIns="182843" bIns="91422" rtlCol="0">
                <a:spAutoFit/>
              </a:bodyPr>
              <a:lstStyle/>
              <a:p>
                <a:pPr algn="ctr"/>
                <a:r>
                  <a:rPr lang="id-ID" sz="3200" dirty="0">
                    <a:latin typeface="PF DinDisplay Pro" panose="02000506030000020004" pitchFamily="2" charset="0"/>
                    <a:cs typeface="Lato Regular"/>
                  </a:rPr>
                  <a:t>Data mining </a:t>
                </a:r>
              </a:p>
              <a:p>
                <a:pPr algn="ctr"/>
                <a:endParaRPr lang="en-US" sz="4200" dirty="0">
                  <a:latin typeface="Lato Regular"/>
                  <a:cs typeface="Lato Regular"/>
                </a:endParaRPr>
              </a:p>
            </p:txBody>
          </p:sp>
        </p:grpSp>
        <p:sp>
          <p:nvSpPr>
            <p:cNvPr id="123" name="TextBox 122"/>
            <p:cNvSpPr txBox="1"/>
            <p:nvPr/>
          </p:nvSpPr>
          <p:spPr>
            <a:xfrm>
              <a:off x="7847693" y="4062859"/>
              <a:ext cx="1039812" cy="830960"/>
            </a:xfrm>
            <a:prstGeom prst="rect">
              <a:avLst/>
            </a:prstGeom>
            <a:noFill/>
          </p:spPr>
          <p:txBody>
            <a:bodyPr wrap="square" lIns="182843" tIns="91422" rIns="182843" bIns="91422" rtlCol="0">
              <a:spAutoFit/>
            </a:bodyPr>
            <a:lstStyle/>
            <a:p>
              <a:pPr algn="ctr"/>
              <a:r>
                <a:rPr lang="id-ID" sz="4200" dirty="0" smtClean="0">
                  <a:solidFill>
                    <a:schemeClr val="accent2"/>
                  </a:solidFill>
                  <a:latin typeface="PF DinDisplay Pro" panose="02000506030000020004" pitchFamily="2" charset="0"/>
                  <a:cs typeface="Lato Regular"/>
                </a:rPr>
                <a:t>2</a:t>
              </a:r>
              <a:endParaRPr lang="en-US" sz="4200" dirty="0">
                <a:solidFill>
                  <a:schemeClr val="accent2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  <p:sp>
          <p:nvSpPr>
            <p:cNvPr id="70" name="Freeform 9"/>
            <p:cNvSpPr>
              <a:spLocks noEditPoints="1"/>
            </p:cNvSpPr>
            <p:nvPr/>
          </p:nvSpPr>
          <p:spPr bwMode="auto">
            <a:xfrm>
              <a:off x="7766071" y="3897022"/>
              <a:ext cx="1225167" cy="1225486"/>
            </a:xfrm>
            <a:custGeom>
              <a:avLst/>
              <a:gdLst>
                <a:gd name="T0" fmla="*/ 106 w 212"/>
                <a:gd name="T1" fmla="*/ 212 h 212"/>
                <a:gd name="T2" fmla="*/ 0 w 212"/>
                <a:gd name="T3" fmla="*/ 106 h 212"/>
                <a:gd name="T4" fmla="*/ 106 w 212"/>
                <a:gd name="T5" fmla="*/ 0 h 212"/>
                <a:gd name="T6" fmla="*/ 212 w 212"/>
                <a:gd name="T7" fmla="*/ 106 h 212"/>
                <a:gd name="T8" fmla="*/ 106 w 212"/>
                <a:gd name="T9" fmla="*/ 212 h 212"/>
                <a:gd name="T10" fmla="*/ 106 w 212"/>
                <a:gd name="T11" fmla="*/ 20 h 212"/>
                <a:gd name="T12" fmla="*/ 20 w 212"/>
                <a:gd name="T13" fmla="*/ 106 h 212"/>
                <a:gd name="T14" fmla="*/ 106 w 212"/>
                <a:gd name="T15" fmla="*/ 192 h 212"/>
                <a:gd name="T16" fmla="*/ 192 w 212"/>
                <a:gd name="T17" fmla="*/ 106 h 212"/>
                <a:gd name="T18" fmla="*/ 106 w 212"/>
                <a:gd name="T19" fmla="*/ 2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2" h="212">
                  <a:moveTo>
                    <a:pt x="106" y="212"/>
                  </a:moveTo>
                  <a:cubicBezTo>
                    <a:pt x="48" y="212"/>
                    <a:pt x="0" y="165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65" y="0"/>
                    <a:pt x="212" y="48"/>
                    <a:pt x="212" y="106"/>
                  </a:cubicBezTo>
                  <a:cubicBezTo>
                    <a:pt x="212" y="165"/>
                    <a:pt x="165" y="212"/>
                    <a:pt x="106" y="212"/>
                  </a:cubicBezTo>
                  <a:close/>
                  <a:moveTo>
                    <a:pt x="106" y="20"/>
                  </a:moveTo>
                  <a:cubicBezTo>
                    <a:pt x="59" y="20"/>
                    <a:pt x="20" y="59"/>
                    <a:pt x="20" y="106"/>
                  </a:cubicBezTo>
                  <a:cubicBezTo>
                    <a:pt x="20" y="154"/>
                    <a:pt x="59" y="192"/>
                    <a:pt x="106" y="192"/>
                  </a:cubicBezTo>
                  <a:cubicBezTo>
                    <a:pt x="154" y="192"/>
                    <a:pt x="192" y="154"/>
                    <a:pt x="192" y="106"/>
                  </a:cubicBezTo>
                  <a:cubicBezTo>
                    <a:pt x="192" y="59"/>
                    <a:pt x="154" y="20"/>
                    <a:pt x="106" y="2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182843" tIns="91422" rIns="182843" bIns="91422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739573" y="488028"/>
            <a:ext cx="20937538" cy="2108291"/>
            <a:chOff x="1739573" y="511491"/>
            <a:chExt cx="20937538" cy="2108291"/>
          </a:xfrm>
        </p:grpSpPr>
        <p:sp>
          <p:nvSpPr>
            <p:cNvPr id="75" name="TextBox 74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8800" dirty="0" smtClean="0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Ενδεικτικές Εφαρμογές </a:t>
              </a:r>
              <a:r>
                <a:rPr lang="id-ID" sz="8800" dirty="0" smtClean="0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HPC </a:t>
              </a:r>
              <a:endParaRPr lang="id-ID" sz="8800" dirty="0">
                <a:solidFill>
                  <a:schemeClr val="tx2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91" name="Rectangle 90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92" name="Rectangle 91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94" name="Rectangle 93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1739573" y="2035007"/>
              <a:ext cx="20937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200" dirty="0">
                  <a:solidFill>
                    <a:schemeClr val="bg1">
                      <a:lumMod val="75000"/>
                    </a:schemeClr>
                  </a:solidFill>
                  <a:latin typeface="PF DinDisplay Pro" panose="02000506030000020004" pitchFamily="2" charset="0"/>
                  <a:cs typeface="Calibri Light"/>
                </a:rPr>
                <a:t>Ενοποιημένη επεξεργαστική ισχύς για </a:t>
              </a:r>
              <a:r>
                <a:rPr lang="el-GR" sz="3200" dirty="0">
                  <a:solidFill>
                    <a:srgbClr val="9BBB5C"/>
                  </a:solidFill>
                  <a:latin typeface="PF DinDisplay Pro" panose="02000506030000020004" pitchFamily="2" charset="0"/>
                  <a:cs typeface="Calibri Light"/>
                </a:rPr>
                <a:t>απαιτητικά περιβάλλοντα </a:t>
              </a:r>
              <a:r>
                <a:rPr lang="el-GR" sz="3200" dirty="0">
                  <a:solidFill>
                    <a:schemeClr val="bg1">
                      <a:lumMod val="75000"/>
                    </a:schemeClr>
                  </a:solidFill>
                  <a:latin typeface="PF DinDisplay Pro" panose="02000506030000020004" pitchFamily="2" charset="0"/>
                  <a:cs typeface="Calibri Light"/>
                </a:rPr>
                <a:t>και ερευνητικά κέντρα.</a:t>
              </a:r>
              <a:endParaRPr lang="id-ID" sz="3200" dirty="0">
                <a:solidFill>
                  <a:schemeClr val="accent1"/>
                </a:solidFill>
                <a:latin typeface="PF DinDisplay Pro" panose="02000506030000020004" pitchFamily="2" charset="0"/>
                <a:cs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7566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/>
          <p:cNvGrpSpPr/>
          <p:nvPr/>
        </p:nvGrpSpPr>
        <p:grpSpPr>
          <a:xfrm>
            <a:off x="1739573" y="488028"/>
            <a:ext cx="20937538" cy="2108291"/>
            <a:chOff x="1739573" y="511491"/>
            <a:chExt cx="20937538" cy="2108291"/>
          </a:xfrm>
        </p:grpSpPr>
        <p:sp>
          <p:nvSpPr>
            <p:cNvPr id="103" name="TextBox 102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8800" dirty="0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Lancom &amp; HPC </a:t>
              </a:r>
            </a:p>
          </p:txBody>
        </p:sp>
        <p:grpSp>
          <p:nvGrpSpPr>
            <p:cNvPr id="104" name="Group 103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138" name="Rectangle 137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139" name="Rectangle 138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140" name="Rectangle 139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141" name="Rectangle 140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142" name="Rectangle 141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143" name="Rectangle 142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1739573" y="2035007"/>
              <a:ext cx="20937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200" dirty="0">
                  <a:solidFill>
                    <a:schemeClr val="bg1">
                      <a:lumMod val="75000"/>
                    </a:schemeClr>
                  </a:solidFill>
                  <a:latin typeface="PF DinDisplay Pro" panose="02000506030000020004" pitchFamily="2" charset="0"/>
                  <a:cs typeface="Calibri Light"/>
                </a:rPr>
                <a:t>Ενοποιημένη επεξεργαστική ισχύς για </a:t>
              </a:r>
              <a:r>
                <a:rPr lang="el-GR" sz="3200" dirty="0">
                  <a:solidFill>
                    <a:schemeClr val="accent1"/>
                  </a:solidFill>
                  <a:latin typeface="PF DinDisplay Pro" panose="02000506030000020004" pitchFamily="2" charset="0"/>
                  <a:cs typeface="Calibri Light"/>
                </a:rPr>
                <a:t>απαιτητικά περιβάλλοντα</a:t>
              </a:r>
              <a:r>
                <a:rPr lang="el-GR" sz="3200" dirty="0">
                  <a:solidFill>
                    <a:schemeClr val="bg1">
                      <a:lumMod val="75000"/>
                    </a:schemeClr>
                  </a:solidFill>
                  <a:latin typeface="PF DinDisplay Pro" panose="02000506030000020004" pitchFamily="2" charset="0"/>
                  <a:cs typeface="Calibri Light"/>
                </a:rPr>
                <a:t> και ερευνητικά κέντρα.</a:t>
              </a:r>
              <a:endParaRPr lang="id-ID" sz="3200" dirty="0">
                <a:solidFill>
                  <a:schemeClr val="accent1"/>
                </a:solidFill>
                <a:latin typeface="PF DinDisplay Pro" panose="02000506030000020004" pitchFamily="2" charset="0"/>
                <a:cs typeface="Calibri Light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78758" y="2804895"/>
            <a:ext cx="21181034" cy="2054091"/>
            <a:chOff x="1678758" y="3033497"/>
            <a:chExt cx="21181034" cy="2054091"/>
          </a:xfrm>
        </p:grpSpPr>
        <p:grpSp>
          <p:nvGrpSpPr>
            <p:cNvPr id="160" name="Group 159"/>
            <p:cNvGrpSpPr/>
            <p:nvPr/>
          </p:nvGrpSpPr>
          <p:grpSpPr>
            <a:xfrm>
              <a:off x="1678758" y="3033497"/>
              <a:ext cx="2024537" cy="2054091"/>
              <a:chOff x="2285781" y="4847654"/>
              <a:chExt cx="952480" cy="966132"/>
            </a:xfrm>
          </p:grpSpPr>
          <p:sp>
            <p:nvSpPr>
              <p:cNvPr id="161" name="Oval 160"/>
              <p:cNvSpPr/>
              <p:nvPr/>
            </p:nvSpPr>
            <p:spPr bwMode="auto">
              <a:xfrm>
                <a:off x="2346028" y="4908764"/>
                <a:ext cx="840592" cy="852640"/>
              </a:xfrm>
              <a:prstGeom prst="ellipse">
                <a:avLst/>
              </a:prstGeom>
              <a:solidFill>
                <a:schemeClr val="accent1"/>
              </a:solidFill>
              <a:ln w="3175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Calibri Light"/>
                </a:endParaRPr>
              </a:p>
            </p:txBody>
          </p:sp>
          <p:sp>
            <p:nvSpPr>
              <p:cNvPr id="162" name="Oval 161"/>
              <p:cNvSpPr/>
              <p:nvPr/>
            </p:nvSpPr>
            <p:spPr bwMode="auto">
              <a:xfrm>
                <a:off x="2285781" y="4847654"/>
                <a:ext cx="952480" cy="966132"/>
              </a:xfrm>
              <a:prstGeom prst="ellipse">
                <a:avLst/>
              </a:prstGeom>
              <a:noFill/>
              <a:ln w="3175" cmpd="sng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Calibri Light"/>
                </a:endParaRPr>
              </a:p>
            </p:txBody>
          </p:sp>
        </p:grpSp>
        <p:sp>
          <p:nvSpPr>
            <p:cNvPr id="163" name="Freeform 21"/>
            <p:cNvSpPr>
              <a:spLocks noEditPoints="1"/>
            </p:cNvSpPr>
            <p:nvPr/>
          </p:nvSpPr>
          <p:spPr bwMode="auto">
            <a:xfrm>
              <a:off x="2311634" y="3651915"/>
              <a:ext cx="794665" cy="794889"/>
            </a:xfrm>
            <a:custGeom>
              <a:avLst/>
              <a:gdLst>
                <a:gd name="T0" fmla="*/ 1331 w 1500"/>
                <a:gd name="T1" fmla="*/ 338 h 1500"/>
                <a:gd name="T2" fmla="*/ 1312 w 1500"/>
                <a:gd name="T3" fmla="*/ 94 h 1500"/>
                <a:gd name="T4" fmla="*/ 281 w 1500"/>
                <a:gd name="T5" fmla="*/ 0 h 1500"/>
                <a:gd name="T6" fmla="*/ 187 w 1500"/>
                <a:gd name="T7" fmla="*/ 318 h 1500"/>
                <a:gd name="T8" fmla="*/ 28 w 1500"/>
                <a:gd name="T9" fmla="*/ 525 h 1500"/>
                <a:gd name="T10" fmla="*/ 0 w 1500"/>
                <a:gd name="T11" fmla="*/ 656 h 1500"/>
                <a:gd name="T12" fmla="*/ 141 w 1500"/>
                <a:gd name="T13" fmla="*/ 797 h 1500"/>
                <a:gd name="T14" fmla="*/ 234 w 1500"/>
                <a:gd name="T15" fmla="*/ 1500 h 1500"/>
                <a:gd name="T16" fmla="*/ 1359 w 1500"/>
                <a:gd name="T17" fmla="*/ 1406 h 1500"/>
                <a:gd name="T18" fmla="*/ 1359 w 1500"/>
                <a:gd name="T19" fmla="*/ 797 h 1500"/>
                <a:gd name="T20" fmla="*/ 1500 w 1500"/>
                <a:gd name="T21" fmla="*/ 609 h 1500"/>
                <a:gd name="T22" fmla="*/ 1219 w 1500"/>
                <a:gd name="T23" fmla="*/ 94 h 1500"/>
                <a:gd name="T24" fmla="*/ 281 w 1500"/>
                <a:gd name="T25" fmla="*/ 281 h 1500"/>
                <a:gd name="T26" fmla="*/ 281 w 1500"/>
                <a:gd name="T27" fmla="*/ 94 h 1500"/>
                <a:gd name="T28" fmla="*/ 478 w 1500"/>
                <a:gd name="T29" fmla="*/ 703 h 1500"/>
                <a:gd name="T30" fmla="*/ 469 w 1500"/>
                <a:gd name="T31" fmla="*/ 375 h 1500"/>
                <a:gd name="T32" fmla="*/ 478 w 1500"/>
                <a:gd name="T33" fmla="*/ 703 h 1500"/>
                <a:gd name="T34" fmla="*/ 727 w 1500"/>
                <a:gd name="T35" fmla="*/ 375 h 1500"/>
                <a:gd name="T36" fmla="*/ 527 w 1500"/>
                <a:gd name="T37" fmla="*/ 703 h 1500"/>
                <a:gd name="T38" fmla="*/ 773 w 1500"/>
                <a:gd name="T39" fmla="*/ 375 h 1500"/>
                <a:gd name="T40" fmla="*/ 973 w 1500"/>
                <a:gd name="T41" fmla="*/ 703 h 1500"/>
                <a:gd name="T42" fmla="*/ 773 w 1500"/>
                <a:gd name="T43" fmla="*/ 375 h 1500"/>
                <a:gd name="T44" fmla="*/ 1031 w 1500"/>
                <a:gd name="T45" fmla="*/ 375 h 1500"/>
                <a:gd name="T46" fmla="*/ 1022 w 1500"/>
                <a:gd name="T47" fmla="*/ 703 h 1500"/>
                <a:gd name="T48" fmla="*/ 94 w 1500"/>
                <a:gd name="T49" fmla="*/ 656 h 1500"/>
                <a:gd name="T50" fmla="*/ 103 w 1500"/>
                <a:gd name="T51" fmla="*/ 581 h 1500"/>
                <a:gd name="T52" fmla="*/ 281 w 1500"/>
                <a:gd name="T53" fmla="*/ 375 h 1500"/>
                <a:gd name="T54" fmla="*/ 227 w 1500"/>
                <a:gd name="T55" fmla="*/ 703 h 1500"/>
                <a:gd name="T56" fmla="*/ 94 w 1500"/>
                <a:gd name="T57" fmla="*/ 656 h 1500"/>
                <a:gd name="T58" fmla="*/ 586 w 1500"/>
                <a:gd name="T59" fmla="*/ 1406 h 1500"/>
                <a:gd name="T60" fmla="*/ 937 w 1500"/>
                <a:gd name="T61" fmla="*/ 938 h 1500"/>
                <a:gd name="T62" fmla="*/ 1266 w 1500"/>
                <a:gd name="T63" fmla="*/ 1406 h 1500"/>
                <a:gd name="T64" fmla="*/ 984 w 1500"/>
                <a:gd name="T65" fmla="*/ 938 h 1500"/>
                <a:gd name="T66" fmla="*/ 586 w 1500"/>
                <a:gd name="T67" fmla="*/ 891 h 1500"/>
                <a:gd name="T68" fmla="*/ 539 w 1500"/>
                <a:gd name="T69" fmla="*/ 1406 h 1500"/>
                <a:gd name="T70" fmla="*/ 234 w 1500"/>
                <a:gd name="T71" fmla="*/ 797 h 1500"/>
                <a:gd name="T72" fmla="*/ 1266 w 1500"/>
                <a:gd name="T73" fmla="*/ 1406 h 1500"/>
                <a:gd name="T74" fmla="*/ 1359 w 1500"/>
                <a:gd name="T75" fmla="*/ 703 h 1500"/>
                <a:gd name="T76" fmla="*/ 1085 w 1500"/>
                <a:gd name="T77" fmla="*/ 375 h 1500"/>
                <a:gd name="T78" fmla="*/ 1219 w 1500"/>
                <a:gd name="T79" fmla="*/ 375 h 1500"/>
                <a:gd name="T80" fmla="*/ 1397 w 1500"/>
                <a:gd name="T81" fmla="*/ 581 h 1500"/>
                <a:gd name="T82" fmla="*/ 1406 w 1500"/>
                <a:gd name="T83" fmla="*/ 656 h 1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500" h="1500">
                  <a:moveTo>
                    <a:pt x="1472" y="525"/>
                  </a:moveTo>
                  <a:cubicBezTo>
                    <a:pt x="1331" y="338"/>
                    <a:pt x="1331" y="338"/>
                    <a:pt x="1331" y="338"/>
                  </a:cubicBezTo>
                  <a:cubicBezTo>
                    <a:pt x="1326" y="330"/>
                    <a:pt x="1319" y="324"/>
                    <a:pt x="1312" y="318"/>
                  </a:cubicBezTo>
                  <a:cubicBezTo>
                    <a:pt x="1312" y="94"/>
                    <a:pt x="1312" y="94"/>
                    <a:pt x="1312" y="94"/>
                  </a:cubicBezTo>
                  <a:cubicBezTo>
                    <a:pt x="1312" y="42"/>
                    <a:pt x="1271" y="0"/>
                    <a:pt x="1219" y="0"/>
                  </a:cubicBezTo>
                  <a:cubicBezTo>
                    <a:pt x="281" y="0"/>
                    <a:pt x="281" y="0"/>
                    <a:pt x="281" y="0"/>
                  </a:cubicBezTo>
                  <a:cubicBezTo>
                    <a:pt x="229" y="0"/>
                    <a:pt x="187" y="42"/>
                    <a:pt x="187" y="94"/>
                  </a:cubicBezTo>
                  <a:cubicBezTo>
                    <a:pt x="187" y="318"/>
                    <a:pt x="187" y="318"/>
                    <a:pt x="187" y="318"/>
                  </a:cubicBezTo>
                  <a:cubicBezTo>
                    <a:pt x="181" y="324"/>
                    <a:pt x="174" y="330"/>
                    <a:pt x="169" y="338"/>
                  </a:cubicBezTo>
                  <a:cubicBezTo>
                    <a:pt x="28" y="525"/>
                    <a:pt x="28" y="525"/>
                    <a:pt x="28" y="525"/>
                  </a:cubicBezTo>
                  <a:cubicBezTo>
                    <a:pt x="10" y="549"/>
                    <a:pt x="0" y="579"/>
                    <a:pt x="0" y="609"/>
                  </a:cubicBezTo>
                  <a:cubicBezTo>
                    <a:pt x="0" y="656"/>
                    <a:pt x="0" y="656"/>
                    <a:pt x="0" y="656"/>
                  </a:cubicBezTo>
                  <a:cubicBezTo>
                    <a:pt x="0" y="734"/>
                    <a:pt x="63" y="797"/>
                    <a:pt x="141" y="797"/>
                  </a:cubicBezTo>
                  <a:cubicBezTo>
                    <a:pt x="141" y="797"/>
                    <a:pt x="141" y="797"/>
                    <a:pt x="141" y="797"/>
                  </a:cubicBezTo>
                  <a:cubicBezTo>
                    <a:pt x="141" y="1406"/>
                    <a:pt x="141" y="1406"/>
                    <a:pt x="141" y="1406"/>
                  </a:cubicBezTo>
                  <a:cubicBezTo>
                    <a:pt x="141" y="1458"/>
                    <a:pt x="183" y="1500"/>
                    <a:pt x="234" y="1500"/>
                  </a:cubicBezTo>
                  <a:cubicBezTo>
                    <a:pt x="1266" y="1500"/>
                    <a:pt x="1266" y="1500"/>
                    <a:pt x="1266" y="1500"/>
                  </a:cubicBezTo>
                  <a:cubicBezTo>
                    <a:pt x="1317" y="1500"/>
                    <a:pt x="1359" y="1458"/>
                    <a:pt x="1359" y="1406"/>
                  </a:cubicBezTo>
                  <a:cubicBezTo>
                    <a:pt x="1359" y="797"/>
                    <a:pt x="1359" y="797"/>
                    <a:pt x="1359" y="797"/>
                  </a:cubicBezTo>
                  <a:cubicBezTo>
                    <a:pt x="1359" y="797"/>
                    <a:pt x="1359" y="797"/>
                    <a:pt x="1359" y="797"/>
                  </a:cubicBezTo>
                  <a:cubicBezTo>
                    <a:pt x="1437" y="797"/>
                    <a:pt x="1500" y="734"/>
                    <a:pt x="1500" y="656"/>
                  </a:cubicBezTo>
                  <a:cubicBezTo>
                    <a:pt x="1500" y="609"/>
                    <a:pt x="1500" y="609"/>
                    <a:pt x="1500" y="609"/>
                  </a:cubicBezTo>
                  <a:cubicBezTo>
                    <a:pt x="1500" y="579"/>
                    <a:pt x="1490" y="549"/>
                    <a:pt x="1472" y="525"/>
                  </a:cubicBezTo>
                  <a:close/>
                  <a:moveTo>
                    <a:pt x="1219" y="94"/>
                  </a:moveTo>
                  <a:cubicBezTo>
                    <a:pt x="1219" y="281"/>
                    <a:pt x="1219" y="281"/>
                    <a:pt x="1219" y="281"/>
                  </a:cubicBezTo>
                  <a:cubicBezTo>
                    <a:pt x="281" y="281"/>
                    <a:pt x="281" y="281"/>
                    <a:pt x="281" y="281"/>
                  </a:cubicBezTo>
                  <a:cubicBezTo>
                    <a:pt x="281" y="281"/>
                    <a:pt x="281" y="281"/>
                    <a:pt x="281" y="281"/>
                  </a:cubicBezTo>
                  <a:cubicBezTo>
                    <a:pt x="281" y="94"/>
                    <a:pt x="281" y="94"/>
                    <a:pt x="281" y="94"/>
                  </a:cubicBezTo>
                  <a:lnTo>
                    <a:pt x="1219" y="94"/>
                  </a:lnTo>
                  <a:close/>
                  <a:moveTo>
                    <a:pt x="478" y="703"/>
                  </a:moveTo>
                  <a:cubicBezTo>
                    <a:pt x="281" y="703"/>
                    <a:pt x="281" y="703"/>
                    <a:pt x="281" y="703"/>
                  </a:cubicBezTo>
                  <a:cubicBezTo>
                    <a:pt x="469" y="375"/>
                    <a:pt x="469" y="375"/>
                    <a:pt x="469" y="375"/>
                  </a:cubicBezTo>
                  <a:cubicBezTo>
                    <a:pt x="572" y="375"/>
                    <a:pt x="572" y="375"/>
                    <a:pt x="572" y="375"/>
                  </a:cubicBezTo>
                  <a:lnTo>
                    <a:pt x="478" y="703"/>
                  </a:lnTo>
                  <a:close/>
                  <a:moveTo>
                    <a:pt x="620" y="375"/>
                  </a:moveTo>
                  <a:cubicBezTo>
                    <a:pt x="727" y="375"/>
                    <a:pt x="727" y="375"/>
                    <a:pt x="727" y="375"/>
                  </a:cubicBezTo>
                  <a:cubicBezTo>
                    <a:pt x="727" y="703"/>
                    <a:pt x="727" y="703"/>
                    <a:pt x="727" y="703"/>
                  </a:cubicBezTo>
                  <a:cubicBezTo>
                    <a:pt x="527" y="703"/>
                    <a:pt x="527" y="703"/>
                    <a:pt x="527" y="703"/>
                  </a:cubicBezTo>
                  <a:lnTo>
                    <a:pt x="620" y="375"/>
                  </a:lnTo>
                  <a:close/>
                  <a:moveTo>
                    <a:pt x="773" y="375"/>
                  </a:moveTo>
                  <a:cubicBezTo>
                    <a:pt x="880" y="375"/>
                    <a:pt x="880" y="375"/>
                    <a:pt x="880" y="375"/>
                  </a:cubicBezTo>
                  <a:cubicBezTo>
                    <a:pt x="973" y="703"/>
                    <a:pt x="973" y="703"/>
                    <a:pt x="973" y="703"/>
                  </a:cubicBezTo>
                  <a:cubicBezTo>
                    <a:pt x="773" y="703"/>
                    <a:pt x="773" y="703"/>
                    <a:pt x="773" y="703"/>
                  </a:cubicBezTo>
                  <a:lnTo>
                    <a:pt x="773" y="375"/>
                  </a:lnTo>
                  <a:close/>
                  <a:moveTo>
                    <a:pt x="928" y="375"/>
                  </a:moveTo>
                  <a:cubicBezTo>
                    <a:pt x="1031" y="375"/>
                    <a:pt x="1031" y="375"/>
                    <a:pt x="1031" y="375"/>
                  </a:cubicBezTo>
                  <a:cubicBezTo>
                    <a:pt x="1219" y="703"/>
                    <a:pt x="1219" y="703"/>
                    <a:pt x="1219" y="703"/>
                  </a:cubicBezTo>
                  <a:cubicBezTo>
                    <a:pt x="1022" y="703"/>
                    <a:pt x="1022" y="703"/>
                    <a:pt x="1022" y="703"/>
                  </a:cubicBezTo>
                  <a:lnTo>
                    <a:pt x="928" y="375"/>
                  </a:lnTo>
                  <a:close/>
                  <a:moveTo>
                    <a:pt x="94" y="656"/>
                  </a:moveTo>
                  <a:cubicBezTo>
                    <a:pt x="94" y="609"/>
                    <a:pt x="94" y="609"/>
                    <a:pt x="94" y="609"/>
                  </a:cubicBezTo>
                  <a:cubicBezTo>
                    <a:pt x="94" y="599"/>
                    <a:pt x="97" y="589"/>
                    <a:pt x="103" y="581"/>
                  </a:cubicBezTo>
                  <a:cubicBezTo>
                    <a:pt x="244" y="394"/>
                    <a:pt x="244" y="394"/>
                    <a:pt x="244" y="394"/>
                  </a:cubicBezTo>
                  <a:cubicBezTo>
                    <a:pt x="253" y="382"/>
                    <a:pt x="266" y="375"/>
                    <a:pt x="281" y="375"/>
                  </a:cubicBezTo>
                  <a:cubicBezTo>
                    <a:pt x="415" y="375"/>
                    <a:pt x="415" y="375"/>
                    <a:pt x="415" y="375"/>
                  </a:cubicBezTo>
                  <a:cubicBezTo>
                    <a:pt x="227" y="703"/>
                    <a:pt x="227" y="703"/>
                    <a:pt x="227" y="703"/>
                  </a:cubicBezTo>
                  <a:cubicBezTo>
                    <a:pt x="141" y="703"/>
                    <a:pt x="141" y="703"/>
                    <a:pt x="141" y="703"/>
                  </a:cubicBezTo>
                  <a:cubicBezTo>
                    <a:pt x="115" y="703"/>
                    <a:pt x="94" y="682"/>
                    <a:pt x="94" y="656"/>
                  </a:cubicBezTo>
                  <a:close/>
                  <a:moveTo>
                    <a:pt x="937" y="1406"/>
                  </a:moveTo>
                  <a:cubicBezTo>
                    <a:pt x="586" y="1406"/>
                    <a:pt x="586" y="1406"/>
                    <a:pt x="586" y="1406"/>
                  </a:cubicBezTo>
                  <a:cubicBezTo>
                    <a:pt x="586" y="938"/>
                    <a:pt x="586" y="938"/>
                    <a:pt x="586" y="938"/>
                  </a:cubicBezTo>
                  <a:cubicBezTo>
                    <a:pt x="937" y="938"/>
                    <a:pt x="937" y="938"/>
                    <a:pt x="937" y="938"/>
                  </a:cubicBezTo>
                  <a:lnTo>
                    <a:pt x="937" y="1406"/>
                  </a:lnTo>
                  <a:close/>
                  <a:moveTo>
                    <a:pt x="1266" y="1406"/>
                  </a:moveTo>
                  <a:cubicBezTo>
                    <a:pt x="984" y="1406"/>
                    <a:pt x="984" y="1406"/>
                    <a:pt x="984" y="1406"/>
                  </a:cubicBezTo>
                  <a:cubicBezTo>
                    <a:pt x="984" y="938"/>
                    <a:pt x="984" y="938"/>
                    <a:pt x="984" y="938"/>
                  </a:cubicBezTo>
                  <a:cubicBezTo>
                    <a:pt x="984" y="912"/>
                    <a:pt x="963" y="891"/>
                    <a:pt x="937" y="891"/>
                  </a:cubicBezTo>
                  <a:cubicBezTo>
                    <a:pt x="586" y="891"/>
                    <a:pt x="586" y="891"/>
                    <a:pt x="586" y="891"/>
                  </a:cubicBezTo>
                  <a:cubicBezTo>
                    <a:pt x="560" y="891"/>
                    <a:pt x="539" y="912"/>
                    <a:pt x="539" y="938"/>
                  </a:cubicBezTo>
                  <a:cubicBezTo>
                    <a:pt x="539" y="1406"/>
                    <a:pt x="539" y="1406"/>
                    <a:pt x="539" y="1406"/>
                  </a:cubicBezTo>
                  <a:cubicBezTo>
                    <a:pt x="234" y="1406"/>
                    <a:pt x="234" y="1406"/>
                    <a:pt x="234" y="1406"/>
                  </a:cubicBezTo>
                  <a:cubicBezTo>
                    <a:pt x="234" y="797"/>
                    <a:pt x="234" y="797"/>
                    <a:pt x="234" y="797"/>
                  </a:cubicBezTo>
                  <a:cubicBezTo>
                    <a:pt x="1266" y="797"/>
                    <a:pt x="1266" y="797"/>
                    <a:pt x="1266" y="797"/>
                  </a:cubicBezTo>
                  <a:lnTo>
                    <a:pt x="1266" y="1406"/>
                  </a:lnTo>
                  <a:close/>
                  <a:moveTo>
                    <a:pt x="1406" y="656"/>
                  </a:moveTo>
                  <a:cubicBezTo>
                    <a:pt x="1406" y="682"/>
                    <a:pt x="1385" y="703"/>
                    <a:pt x="1359" y="703"/>
                  </a:cubicBezTo>
                  <a:cubicBezTo>
                    <a:pt x="1273" y="703"/>
                    <a:pt x="1273" y="703"/>
                    <a:pt x="1273" y="703"/>
                  </a:cubicBezTo>
                  <a:cubicBezTo>
                    <a:pt x="1085" y="375"/>
                    <a:pt x="1085" y="375"/>
                    <a:pt x="1085" y="375"/>
                  </a:cubicBezTo>
                  <a:cubicBezTo>
                    <a:pt x="1219" y="375"/>
                    <a:pt x="1219" y="375"/>
                    <a:pt x="1219" y="375"/>
                  </a:cubicBezTo>
                  <a:cubicBezTo>
                    <a:pt x="1219" y="375"/>
                    <a:pt x="1219" y="375"/>
                    <a:pt x="1219" y="375"/>
                  </a:cubicBezTo>
                  <a:cubicBezTo>
                    <a:pt x="1234" y="375"/>
                    <a:pt x="1247" y="382"/>
                    <a:pt x="1256" y="394"/>
                  </a:cubicBezTo>
                  <a:cubicBezTo>
                    <a:pt x="1397" y="581"/>
                    <a:pt x="1397" y="581"/>
                    <a:pt x="1397" y="581"/>
                  </a:cubicBezTo>
                  <a:cubicBezTo>
                    <a:pt x="1403" y="589"/>
                    <a:pt x="1406" y="599"/>
                    <a:pt x="1406" y="609"/>
                  </a:cubicBezTo>
                  <a:lnTo>
                    <a:pt x="1406" y="65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grpSp>
          <p:nvGrpSpPr>
            <p:cNvPr id="164" name="Group 163"/>
            <p:cNvGrpSpPr/>
            <p:nvPr/>
          </p:nvGrpSpPr>
          <p:grpSpPr>
            <a:xfrm>
              <a:off x="3729758" y="3462714"/>
              <a:ext cx="19130034" cy="1292777"/>
              <a:chOff x="3796598" y="4019714"/>
              <a:chExt cx="19130034" cy="1292777"/>
            </a:xfrm>
          </p:grpSpPr>
          <p:sp>
            <p:nvSpPr>
              <p:cNvPr id="165" name="TextBox 164"/>
              <p:cNvSpPr txBox="1"/>
              <p:nvPr/>
            </p:nvSpPr>
            <p:spPr>
              <a:xfrm>
                <a:off x="3796598" y="4019714"/>
                <a:ext cx="6803711" cy="800183"/>
              </a:xfrm>
              <a:prstGeom prst="rect">
                <a:avLst/>
              </a:prstGeom>
              <a:noFill/>
            </p:spPr>
            <p:txBody>
              <a:bodyPr wrap="none" lIns="182843" tIns="91422" rIns="182843" bIns="91422" rtlCol="0">
                <a:spAutoFit/>
              </a:bodyPr>
              <a:lstStyle/>
              <a:p>
                <a:r>
                  <a:rPr lang="id-ID" sz="4000" dirty="0">
                    <a:latin typeface="PF DinDisplay Pro" panose="02000506030000020004" pitchFamily="2" charset="0"/>
                  </a:rPr>
                  <a:t>HPC </a:t>
                </a:r>
                <a:r>
                  <a:rPr lang="el-GR" sz="4000" dirty="0">
                    <a:latin typeface="PF DinDisplay Pro" panose="02000506030000020004" pitchFamily="2" charset="0"/>
                  </a:rPr>
                  <a:t>υπηρεσίες σε επιχειρήσεις </a:t>
                </a:r>
                <a:endParaRPr lang="id-ID" sz="4000" dirty="0">
                  <a:latin typeface="PF DinDisplay Pro" panose="02000506030000020004" pitchFamily="2" charset="0"/>
                </a:endParaRPr>
              </a:p>
            </p:txBody>
          </p:sp>
          <p:sp>
            <p:nvSpPr>
              <p:cNvPr id="166" name="TextBox 165"/>
              <p:cNvSpPr txBox="1"/>
              <p:nvPr/>
            </p:nvSpPr>
            <p:spPr>
              <a:xfrm>
                <a:off x="3814693" y="4692806"/>
                <a:ext cx="19111939" cy="619685"/>
              </a:xfrm>
              <a:prstGeom prst="rect">
                <a:avLst/>
              </a:prstGeom>
              <a:noFill/>
            </p:spPr>
            <p:txBody>
              <a:bodyPr wrap="square" lIns="182843" tIns="91422" rIns="182843" bIns="91422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l-GR" sz="2800" dirty="0">
                    <a:solidFill>
                      <a:schemeClr val="tx2"/>
                    </a:solidFill>
                    <a:latin typeface="PF DinDisplay Pro" panose="02000506030000020004" pitchFamily="2" charset="0"/>
                    <a:cs typeface="Calibri Light"/>
                  </a:rPr>
                  <a:t>H μοναδική εταιρεία στη χώρα που παρέχει HPC υπηρεσίες σε επιχειρήσεις – οργανισμούς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678758" y="5144273"/>
            <a:ext cx="21181034" cy="2054091"/>
            <a:chOff x="1678758" y="5372875"/>
            <a:chExt cx="21181034" cy="2054091"/>
          </a:xfrm>
        </p:grpSpPr>
        <p:grpSp>
          <p:nvGrpSpPr>
            <p:cNvPr id="50" name="Group 49"/>
            <p:cNvGrpSpPr/>
            <p:nvPr/>
          </p:nvGrpSpPr>
          <p:grpSpPr>
            <a:xfrm>
              <a:off x="1678758" y="5372875"/>
              <a:ext cx="2024537" cy="2054091"/>
              <a:chOff x="2285781" y="4847654"/>
              <a:chExt cx="952480" cy="966132"/>
            </a:xfrm>
          </p:grpSpPr>
          <p:sp>
            <p:nvSpPr>
              <p:cNvPr id="51" name="Oval 50"/>
              <p:cNvSpPr/>
              <p:nvPr/>
            </p:nvSpPr>
            <p:spPr bwMode="auto">
              <a:xfrm>
                <a:off x="2346029" y="4908765"/>
                <a:ext cx="840592" cy="852640"/>
              </a:xfrm>
              <a:prstGeom prst="ellipse">
                <a:avLst/>
              </a:prstGeom>
              <a:solidFill>
                <a:schemeClr val="accent2"/>
              </a:solidFill>
              <a:ln w="3175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Calibri Light"/>
                </a:endParaRPr>
              </a:p>
            </p:txBody>
          </p:sp>
          <p:sp>
            <p:nvSpPr>
              <p:cNvPr id="52" name="Oval 51"/>
              <p:cNvSpPr/>
              <p:nvPr/>
            </p:nvSpPr>
            <p:spPr bwMode="auto">
              <a:xfrm>
                <a:off x="2285781" y="4847654"/>
                <a:ext cx="952480" cy="966132"/>
              </a:xfrm>
              <a:prstGeom prst="ellipse">
                <a:avLst/>
              </a:prstGeom>
              <a:noFill/>
              <a:ln w="3175" cmpd="sng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Calibri Light"/>
                </a:endParaRPr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3729758" y="5785763"/>
              <a:ext cx="19130034" cy="1307973"/>
              <a:chOff x="3796598" y="4003385"/>
              <a:chExt cx="19130034" cy="1307973"/>
            </a:xfrm>
          </p:grpSpPr>
          <p:sp>
            <p:nvSpPr>
              <p:cNvPr id="144" name="TextBox 143"/>
              <p:cNvSpPr txBox="1"/>
              <p:nvPr/>
            </p:nvSpPr>
            <p:spPr>
              <a:xfrm>
                <a:off x="3796598" y="4003385"/>
                <a:ext cx="3822125" cy="800183"/>
              </a:xfrm>
              <a:prstGeom prst="rect">
                <a:avLst/>
              </a:prstGeom>
              <a:noFill/>
            </p:spPr>
            <p:txBody>
              <a:bodyPr wrap="none" lIns="182843" tIns="91422" rIns="182843" bIns="91422" rtlCol="0">
                <a:spAutoFit/>
              </a:bodyPr>
              <a:lstStyle/>
              <a:p>
                <a:r>
                  <a:rPr lang="id-ID" sz="4000" dirty="0">
                    <a:latin typeface="PF DinDisplay Pro" panose="02000506030000020004" pitchFamily="2" charset="0"/>
                  </a:rPr>
                  <a:t>HPC </a:t>
                </a:r>
                <a:r>
                  <a:rPr lang="en-US" sz="4000" dirty="0" smtClean="0">
                    <a:latin typeface="PF DinDisplay Pro" panose="02000506030000020004" pitchFamily="2" charset="0"/>
                  </a:rPr>
                  <a:t>a</a:t>
                </a:r>
                <a:r>
                  <a:rPr lang="id-ID" sz="4000" dirty="0" smtClean="0">
                    <a:latin typeface="PF DinDisplay Pro" panose="02000506030000020004" pitchFamily="2" charset="0"/>
                  </a:rPr>
                  <a:t>s </a:t>
                </a:r>
                <a:r>
                  <a:rPr lang="en-US" sz="4000" dirty="0" smtClean="0">
                    <a:latin typeface="PF DinDisplay Pro" panose="02000506030000020004" pitchFamily="2" charset="0"/>
                  </a:rPr>
                  <a:t>a</a:t>
                </a:r>
                <a:r>
                  <a:rPr lang="id-ID" sz="4000" dirty="0" smtClean="0">
                    <a:latin typeface="PF DinDisplay Pro" panose="02000506030000020004" pitchFamily="2" charset="0"/>
                  </a:rPr>
                  <a:t> </a:t>
                </a:r>
                <a:r>
                  <a:rPr lang="en-US" sz="4000" dirty="0" smtClean="0">
                    <a:latin typeface="PF DinDisplay Pro" panose="02000506030000020004" pitchFamily="2" charset="0"/>
                  </a:rPr>
                  <a:t>s</a:t>
                </a:r>
                <a:r>
                  <a:rPr lang="id-ID" sz="4000" dirty="0" smtClean="0">
                    <a:latin typeface="PF DinDisplay Pro" panose="02000506030000020004" pitchFamily="2" charset="0"/>
                  </a:rPr>
                  <a:t>ervice</a:t>
                </a:r>
                <a:endParaRPr lang="id-ID" sz="4000" dirty="0">
                  <a:latin typeface="PF DinDisplay Pro" panose="02000506030000020004" pitchFamily="2" charset="0"/>
                </a:endParaRP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3814693" y="4676477"/>
                <a:ext cx="19111939" cy="634881"/>
              </a:xfrm>
              <a:prstGeom prst="rect">
                <a:avLst/>
              </a:prstGeom>
              <a:noFill/>
            </p:spPr>
            <p:txBody>
              <a:bodyPr wrap="square" lIns="182843" tIns="91422" rIns="182843" bIns="91422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l-GR" sz="2800" dirty="0">
                    <a:solidFill>
                      <a:schemeClr val="tx2"/>
                    </a:solidFill>
                    <a:latin typeface="PF DinDisplay Pro" panose="02000506030000020004" pitchFamily="2" charset="0"/>
                    <a:cs typeface="Calibri Light"/>
                  </a:rPr>
                  <a:t>Παροχή HPC υπηρεσιών “</a:t>
                </a:r>
                <a:r>
                  <a:rPr lang="el-GR" sz="2800" dirty="0" err="1">
                    <a:solidFill>
                      <a:schemeClr val="tx2"/>
                    </a:solidFill>
                    <a:latin typeface="PF DinDisplay Pro" panose="02000506030000020004" pitchFamily="2" charset="0"/>
                    <a:cs typeface="Calibri Light"/>
                  </a:rPr>
                  <a:t>As</a:t>
                </a:r>
                <a:r>
                  <a:rPr lang="el-GR" sz="2800" dirty="0">
                    <a:solidFill>
                      <a:schemeClr val="tx2"/>
                    </a:solidFill>
                    <a:latin typeface="PF DinDisplay Pro" panose="02000506030000020004" pitchFamily="2" charset="0"/>
                    <a:cs typeface="Calibri Light"/>
                  </a:rPr>
                  <a:t> A </a:t>
                </a:r>
                <a:r>
                  <a:rPr lang="el-GR" sz="2800" dirty="0" err="1">
                    <a:solidFill>
                      <a:schemeClr val="tx2"/>
                    </a:solidFill>
                    <a:latin typeface="PF DinDisplay Pro" panose="02000506030000020004" pitchFamily="2" charset="0"/>
                    <a:cs typeface="Calibri Light"/>
                  </a:rPr>
                  <a:t>Service</a:t>
                </a:r>
                <a:r>
                  <a:rPr lang="el-GR" sz="2800" dirty="0">
                    <a:solidFill>
                      <a:schemeClr val="tx2"/>
                    </a:solidFill>
                    <a:latin typeface="PF DinDisplay Pro" panose="02000506030000020004" pitchFamily="2" charset="0"/>
                    <a:cs typeface="Calibri Light"/>
                  </a:rPr>
                  <a:t>”  εκμηδενίζοντας τα κόστη της  αρχικής επένδυσης 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1678758" y="7528209"/>
            <a:ext cx="21181034" cy="2054091"/>
            <a:chOff x="1678758" y="7756811"/>
            <a:chExt cx="21181034" cy="2054091"/>
          </a:xfrm>
        </p:grpSpPr>
        <p:grpSp>
          <p:nvGrpSpPr>
            <p:cNvPr id="146" name="Group 145"/>
            <p:cNvGrpSpPr/>
            <p:nvPr/>
          </p:nvGrpSpPr>
          <p:grpSpPr>
            <a:xfrm>
              <a:off x="1678758" y="7756811"/>
              <a:ext cx="2024537" cy="2054091"/>
              <a:chOff x="2285781" y="4847654"/>
              <a:chExt cx="952480" cy="966132"/>
            </a:xfrm>
          </p:grpSpPr>
          <p:sp>
            <p:nvSpPr>
              <p:cNvPr id="147" name="Oval 146"/>
              <p:cNvSpPr/>
              <p:nvPr/>
            </p:nvSpPr>
            <p:spPr bwMode="auto">
              <a:xfrm>
                <a:off x="2346028" y="4908764"/>
                <a:ext cx="840592" cy="852640"/>
              </a:xfrm>
              <a:prstGeom prst="ellipse">
                <a:avLst/>
              </a:prstGeom>
              <a:solidFill>
                <a:schemeClr val="accent1"/>
              </a:solidFill>
              <a:ln w="3175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Calibri Light"/>
                </a:endParaRPr>
              </a:p>
            </p:txBody>
          </p:sp>
          <p:sp>
            <p:nvSpPr>
              <p:cNvPr id="148" name="Oval 147"/>
              <p:cNvSpPr/>
              <p:nvPr/>
            </p:nvSpPr>
            <p:spPr bwMode="auto">
              <a:xfrm>
                <a:off x="2285781" y="4847654"/>
                <a:ext cx="952480" cy="966132"/>
              </a:xfrm>
              <a:prstGeom prst="ellipse">
                <a:avLst/>
              </a:prstGeom>
              <a:noFill/>
              <a:ln w="3175" cmpd="sng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Calibri Light"/>
                </a:endParaRPr>
              </a:p>
            </p:txBody>
          </p:sp>
        </p:grpSp>
        <p:grpSp>
          <p:nvGrpSpPr>
            <p:cNvPr id="150" name="Group 149"/>
            <p:cNvGrpSpPr/>
            <p:nvPr/>
          </p:nvGrpSpPr>
          <p:grpSpPr>
            <a:xfrm>
              <a:off x="3729758" y="8169699"/>
              <a:ext cx="19130034" cy="1331697"/>
              <a:chOff x="3796598" y="4003385"/>
              <a:chExt cx="19130034" cy="1331697"/>
            </a:xfrm>
          </p:grpSpPr>
          <p:sp>
            <p:nvSpPr>
              <p:cNvPr id="151" name="TextBox 150"/>
              <p:cNvSpPr txBox="1"/>
              <p:nvPr/>
            </p:nvSpPr>
            <p:spPr>
              <a:xfrm>
                <a:off x="3796598" y="4003385"/>
                <a:ext cx="5853131" cy="800183"/>
              </a:xfrm>
              <a:prstGeom prst="rect">
                <a:avLst/>
              </a:prstGeom>
              <a:noFill/>
            </p:spPr>
            <p:txBody>
              <a:bodyPr wrap="none" lIns="182843" tIns="91422" rIns="182843" bIns="91422" rtlCol="0">
                <a:spAutoFit/>
              </a:bodyPr>
              <a:lstStyle/>
              <a:p>
                <a:r>
                  <a:rPr lang="el-GR" sz="4000" dirty="0">
                    <a:latin typeface="PF DinDisplay Pro" panose="02000506030000020004" pitchFamily="2" charset="0"/>
                  </a:rPr>
                  <a:t>Εξειδικευμένο προσωπικό </a:t>
                </a:r>
                <a:endParaRPr lang="id-ID" sz="4000" dirty="0">
                  <a:latin typeface="PF DinDisplay Pro" panose="02000506030000020004" pitchFamily="2" charset="0"/>
                </a:endParaRPr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3814693" y="4676477"/>
                <a:ext cx="19111939" cy="658605"/>
              </a:xfrm>
              <a:prstGeom prst="rect">
                <a:avLst/>
              </a:prstGeom>
              <a:noFill/>
            </p:spPr>
            <p:txBody>
              <a:bodyPr wrap="square" lIns="182843" tIns="91422" rIns="182843" bIns="91422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l-GR" sz="2800" dirty="0">
                    <a:solidFill>
                      <a:schemeClr val="tx2"/>
                    </a:solidFill>
                    <a:latin typeface="PF DinDisplay Pro" panose="02000506030000020004" pitchFamily="2" charset="0"/>
                    <a:cs typeface="Calibri Light"/>
                  </a:rPr>
                  <a:t>Εξειδικευμένο προσωπικό στην υλοποίηση, παραμετροποίηση και υποστήριξη των αναγκών του εκάστοτε έργου</a:t>
                </a:r>
              </a:p>
            </p:txBody>
          </p:sp>
        </p:grpSp>
        <p:sp>
          <p:nvSpPr>
            <p:cNvPr id="176" name="Freeform 11"/>
            <p:cNvSpPr>
              <a:spLocks noEditPoints="1"/>
            </p:cNvSpPr>
            <p:nvPr/>
          </p:nvSpPr>
          <p:spPr bwMode="auto">
            <a:xfrm>
              <a:off x="2349595" y="8397509"/>
              <a:ext cx="687475" cy="680111"/>
            </a:xfrm>
            <a:custGeom>
              <a:avLst/>
              <a:gdLst>
                <a:gd name="T0" fmla="*/ 876 w 906"/>
                <a:gd name="T1" fmla="*/ 793 h 896"/>
                <a:gd name="T2" fmla="*/ 616 w 906"/>
                <a:gd name="T3" fmla="*/ 690 h 896"/>
                <a:gd name="T4" fmla="*/ 723 w 906"/>
                <a:gd name="T5" fmla="*/ 461 h 896"/>
                <a:gd name="T6" fmla="*/ 652 w 906"/>
                <a:gd name="T7" fmla="*/ 95 h 896"/>
                <a:gd name="T8" fmla="*/ 453 w 906"/>
                <a:gd name="T9" fmla="*/ 0 h 896"/>
                <a:gd name="T10" fmla="*/ 254 w 906"/>
                <a:gd name="T11" fmla="*/ 95 h 896"/>
                <a:gd name="T12" fmla="*/ 183 w 906"/>
                <a:gd name="T13" fmla="*/ 461 h 896"/>
                <a:gd name="T14" fmla="*/ 290 w 906"/>
                <a:gd name="T15" fmla="*/ 690 h 896"/>
                <a:gd name="T16" fmla="*/ 30 w 906"/>
                <a:gd name="T17" fmla="*/ 793 h 896"/>
                <a:gd name="T18" fmla="*/ 7 w 906"/>
                <a:gd name="T19" fmla="*/ 856 h 896"/>
                <a:gd name="T20" fmla="*/ 61 w 906"/>
                <a:gd name="T21" fmla="*/ 896 h 896"/>
                <a:gd name="T22" fmla="*/ 845 w 906"/>
                <a:gd name="T23" fmla="*/ 896 h 896"/>
                <a:gd name="T24" fmla="*/ 899 w 906"/>
                <a:gd name="T25" fmla="*/ 856 h 896"/>
                <a:gd name="T26" fmla="*/ 876 w 906"/>
                <a:gd name="T27" fmla="*/ 793 h 896"/>
                <a:gd name="T28" fmla="*/ 572 w 906"/>
                <a:gd name="T29" fmla="*/ 655 h 896"/>
                <a:gd name="T30" fmla="*/ 563 w 906"/>
                <a:gd name="T31" fmla="*/ 667 h 896"/>
                <a:gd name="T32" fmla="*/ 343 w 906"/>
                <a:gd name="T33" fmla="*/ 667 h 896"/>
                <a:gd name="T34" fmla="*/ 334 w 906"/>
                <a:gd name="T35" fmla="*/ 655 h 896"/>
                <a:gd name="T36" fmla="*/ 234 w 906"/>
                <a:gd name="T37" fmla="*/ 301 h 896"/>
                <a:gd name="T38" fmla="*/ 453 w 906"/>
                <a:gd name="T39" fmla="*/ 56 h 896"/>
                <a:gd name="T40" fmla="*/ 672 w 906"/>
                <a:gd name="T41" fmla="*/ 301 h 896"/>
                <a:gd name="T42" fmla="*/ 572 w 906"/>
                <a:gd name="T43" fmla="*/ 655 h 896"/>
                <a:gd name="T44" fmla="*/ 61 w 906"/>
                <a:gd name="T45" fmla="*/ 840 h 896"/>
                <a:gd name="T46" fmla="*/ 301 w 906"/>
                <a:gd name="T47" fmla="*/ 745 h 896"/>
                <a:gd name="T48" fmla="*/ 371 w 906"/>
                <a:gd name="T49" fmla="*/ 730 h 896"/>
                <a:gd name="T50" fmla="*/ 453 w 906"/>
                <a:gd name="T51" fmla="*/ 756 h 896"/>
                <a:gd name="T52" fmla="*/ 535 w 906"/>
                <a:gd name="T53" fmla="*/ 730 h 896"/>
                <a:gd name="T54" fmla="*/ 605 w 906"/>
                <a:gd name="T55" fmla="*/ 745 h 896"/>
                <a:gd name="T56" fmla="*/ 845 w 906"/>
                <a:gd name="T57" fmla="*/ 840 h 896"/>
                <a:gd name="T58" fmla="*/ 61 w 906"/>
                <a:gd name="T59" fmla="*/ 840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06" h="896">
                  <a:moveTo>
                    <a:pt x="876" y="793"/>
                  </a:moveTo>
                  <a:cubicBezTo>
                    <a:pt x="870" y="790"/>
                    <a:pt x="768" y="723"/>
                    <a:pt x="616" y="690"/>
                  </a:cubicBezTo>
                  <a:cubicBezTo>
                    <a:pt x="672" y="619"/>
                    <a:pt x="708" y="524"/>
                    <a:pt x="723" y="461"/>
                  </a:cubicBezTo>
                  <a:cubicBezTo>
                    <a:pt x="744" y="374"/>
                    <a:pt x="736" y="202"/>
                    <a:pt x="652" y="95"/>
                  </a:cubicBezTo>
                  <a:cubicBezTo>
                    <a:pt x="603" y="33"/>
                    <a:pt x="534" y="0"/>
                    <a:pt x="453" y="0"/>
                  </a:cubicBezTo>
                  <a:cubicBezTo>
                    <a:pt x="372" y="0"/>
                    <a:pt x="303" y="33"/>
                    <a:pt x="254" y="95"/>
                  </a:cubicBezTo>
                  <a:cubicBezTo>
                    <a:pt x="170" y="202"/>
                    <a:pt x="162" y="374"/>
                    <a:pt x="183" y="461"/>
                  </a:cubicBezTo>
                  <a:cubicBezTo>
                    <a:pt x="198" y="524"/>
                    <a:pt x="234" y="619"/>
                    <a:pt x="290" y="690"/>
                  </a:cubicBezTo>
                  <a:cubicBezTo>
                    <a:pt x="138" y="723"/>
                    <a:pt x="36" y="790"/>
                    <a:pt x="30" y="793"/>
                  </a:cubicBezTo>
                  <a:cubicBezTo>
                    <a:pt x="9" y="807"/>
                    <a:pt x="0" y="833"/>
                    <a:pt x="7" y="856"/>
                  </a:cubicBezTo>
                  <a:cubicBezTo>
                    <a:pt x="15" y="880"/>
                    <a:pt x="36" y="896"/>
                    <a:pt x="61" y="896"/>
                  </a:cubicBezTo>
                  <a:cubicBezTo>
                    <a:pt x="845" y="896"/>
                    <a:pt x="845" y="896"/>
                    <a:pt x="845" y="896"/>
                  </a:cubicBezTo>
                  <a:cubicBezTo>
                    <a:pt x="870" y="896"/>
                    <a:pt x="891" y="880"/>
                    <a:pt x="899" y="856"/>
                  </a:cubicBezTo>
                  <a:cubicBezTo>
                    <a:pt x="906" y="833"/>
                    <a:pt x="897" y="807"/>
                    <a:pt x="876" y="793"/>
                  </a:cubicBezTo>
                  <a:close/>
                  <a:moveTo>
                    <a:pt x="572" y="655"/>
                  </a:moveTo>
                  <a:cubicBezTo>
                    <a:pt x="563" y="667"/>
                    <a:pt x="563" y="667"/>
                    <a:pt x="563" y="667"/>
                  </a:cubicBezTo>
                  <a:cubicBezTo>
                    <a:pt x="497" y="743"/>
                    <a:pt x="409" y="743"/>
                    <a:pt x="343" y="667"/>
                  </a:cubicBezTo>
                  <a:cubicBezTo>
                    <a:pt x="334" y="655"/>
                    <a:pt x="334" y="655"/>
                    <a:pt x="334" y="655"/>
                  </a:cubicBezTo>
                  <a:cubicBezTo>
                    <a:pt x="256" y="556"/>
                    <a:pt x="217" y="426"/>
                    <a:pt x="234" y="301"/>
                  </a:cubicBezTo>
                  <a:cubicBezTo>
                    <a:pt x="249" y="181"/>
                    <a:pt x="317" y="56"/>
                    <a:pt x="453" y="56"/>
                  </a:cubicBezTo>
                  <a:cubicBezTo>
                    <a:pt x="589" y="56"/>
                    <a:pt x="657" y="181"/>
                    <a:pt x="672" y="301"/>
                  </a:cubicBezTo>
                  <a:cubicBezTo>
                    <a:pt x="689" y="426"/>
                    <a:pt x="651" y="556"/>
                    <a:pt x="572" y="655"/>
                  </a:cubicBezTo>
                  <a:close/>
                  <a:moveTo>
                    <a:pt x="61" y="840"/>
                  </a:moveTo>
                  <a:cubicBezTo>
                    <a:pt x="65" y="837"/>
                    <a:pt x="160" y="775"/>
                    <a:pt x="301" y="745"/>
                  </a:cubicBezTo>
                  <a:cubicBezTo>
                    <a:pt x="371" y="730"/>
                    <a:pt x="371" y="730"/>
                    <a:pt x="371" y="730"/>
                  </a:cubicBezTo>
                  <a:cubicBezTo>
                    <a:pt x="396" y="746"/>
                    <a:pt x="423" y="756"/>
                    <a:pt x="453" y="756"/>
                  </a:cubicBezTo>
                  <a:cubicBezTo>
                    <a:pt x="483" y="756"/>
                    <a:pt x="510" y="746"/>
                    <a:pt x="535" y="730"/>
                  </a:cubicBezTo>
                  <a:cubicBezTo>
                    <a:pt x="605" y="745"/>
                    <a:pt x="605" y="745"/>
                    <a:pt x="605" y="745"/>
                  </a:cubicBezTo>
                  <a:cubicBezTo>
                    <a:pt x="745" y="775"/>
                    <a:pt x="840" y="836"/>
                    <a:pt x="845" y="840"/>
                  </a:cubicBezTo>
                  <a:lnTo>
                    <a:pt x="61" y="8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678758" y="9850150"/>
            <a:ext cx="21181034" cy="2054091"/>
            <a:chOff x="1678758" y="10078752"/>
            <a:chExt cx="21181034" cy="2054091"/>
          </a:xfrm>
        </p:grpSpPr>
        <p:grpSp>
          <p:nvGrpSpPr>
            <p:cNvPr id="153" name="Group 152"/>
            <p:cNvGrpSpPr/>
            <p:nvPr/>
          </p:nvGrpSpPr>
          <p:grpSpPr>
            <a:xfrm>
              <a:off x="1678758" y="10078752"/>
              <a:ext cx="2024537" cy="2054091"/>
              <a:chOff x="2285781" y="4847654"/>
              <a:chExt cx="952480" cy="966132"/>
            </a:xfrm>
          </p:grpSpPr>
          <p:sp>
            <p:nvSpPr>
              <p:cNvPr id="154" name="Oval 153"/>
              <p:cNvSpPr/>
              <p:nvPr/>
            </p:nvSpPr>
            <p:spPr bwMode="auto">
              <a:xfrm>
                <a:off x="2346028" y="4908764"/>
                <a:ext cx="840592" cy="852640"/>
              </a:xfrm>
              <a:prstGeom prst="ellipse">
                <a:avLst/>
              </a:prstGeom>
              <a:solidFill>
                <a:schemeClr val="accent4"/>
              </a:solidFill>
              <a:ln w="3175" cmpd="sng">
                <a:noFill/>
                <a:prstDash val="soli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Calibri Light"/>
                </a:endParaRPr>
              </a:p>
            </p:txBody>
          </p:sp>
          <p:sp>
            <p:nvSpPr>
              <p:cNvPr id="155" name="Oval 154"/>
              <p:cNvSpPr/>
              <p:nvPr/>
            </p:nvSpPr>
            <p:spPr bwMode="auto">
              <a:xfrm>
                <a:off x="2285781" y="4847654"/>
                <a:ext cx="952480" cy="966132"/>
              </a:xfrm>
              <a:prstGeom prst="ellipse">
                <a:avLst/>
              </a:prstGeom>
              <a:noFill/>
              <a:ln w="3175" cmpd="sng">
                <a:solidFill>
                  <a:schemeClr val="tx1">
                    <a:lumMod val="60000"/>
                    <a:lumOff val="40000"/>
                  </a:schemeClr>
                </a:solidFill>
                <a:prstDash val="sys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dirty="0">
                  <a:latin typeface="Calibri Light"/>
                </a:endParaRPr>
              </a:p>
            </p:txBody>
          </p:sp>
        </p:grpSp>
        <p:grpSp>
          <p:nvGrpSpPr>
            <p:cNvPr id="157" name="Group 156"/>
            <p:cNvGrpSpPr/>
            <p:nvPr/>
          </p:nvGrpSpPr>
          <p:grpSpPr>
            <a:xfrm>
              <a:off x="3729758" y="10475312"/>
              <a:ext cx="19130034" cy="1292777"/>
              <a:chOff x="3796598" y="3987057"/>
              <a:chExt cx="19130034" cy="1292777"/>
            </a:xfrm>
          </p:grpSpPr>
          <p:sp>
            <p:nvSpPr>
              <p:cNvPr id="158" name="TextBox 157"/>
              <p:cNvSpPr txBox="1"/>
              <p:nvPr/>
            </p:nvSpPr>
            <p:spPr>
              <a:xfrm>
                <a:off x="3796598" y="3987057"/>
                <a:ext cx="6165716" cy="800183"/>
              </a:xfrm>
              <a:prstGeom prst="rect">
                <a:avLst/>
              </a:prstGeom>
              <a:noFill/>
            </p:spPr>
            <p:txBody>
              <a:bodyPr wrap="none" lIns="182843" tIns="91422" rIns="182843" bIns="91422" rtlCol="0">
                <a:spAutoFit/>
              </a:bodyPr>
              <a:lstStyle/>
              <a:p>
                <a:r>
                  <a:rPr lang="id-ID" sz="4000" dirty="0">
                    <a:latin typeface="PF DinDisplay Pro" panose="02000506030000020004" pitchFamily="2" charset="0"/>
                  </a:rPr>
                  <a:t>Enterprise Class </a:t>
                </a:r>
                <a:r>
                  <a:rPr lang="el-GR" sz="4000" dirty="0">
                    <a:latin typeface="PF DinDisplay Pro" panose="02000506030000020004" pitchFamily="2" charset="0"/>
                  </a:rPr>
                  <a:t>εξοπλισμό </a:t>
                </a:r>
                <a:endParaRPr lang="id-ID" sz="4000" dirty="0">
                  <a:latin typeface="PF DinDisplay Pro" panose="02000506030000020004" pitchFamily="2" charset="0"/>
                </a:endParaRPr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3814693" y="4660149"/>
                <a:ext cx="19111939" cy="619685"/>
              </a:xfrm>
              <a:prstGeom prst="rect">
                <a:avLst/>
              </a:prstGeom>
              <a:noFill/>
            </p:spPr>
            <p:txBody>
              <a:bodyPr wrap="square" lIns="182843" tIns="91422" rIns="182843" bIns="91422" rtlCol="0">
                <a:spAutoFit/>
              </a:bodyPr>
              <a:lstStyle/>
              <a:p>
                <a:pPr>
                  <a:lnSpc>
                    <a:spcPct val="110000"/>
                  </a:lnSpc>
                </a:pPr>
                <a:r>
                  <a:rPr lang="el-GR" sz="2800" dirty="0">
                    <a:solidFill>
                      <a:schemeClr val="tx2"/>
                    </a:solidFill>
                    <a:latin typeface="PF DinDisplay Pro" panose="02000506030000020004" pitchFamily="2" charset="0"/>
                    <a:cs typeface="Calibri Light"/>
                  </a:rPr>
                  <a:t>Υλοποίηση με χρήση επεξεργαστών CPU και GPU τελευταίας γενιάς σε </a:t>
                </a:r>
                <a:r>
                  <a:rPr lang="el-GR" sz="2800" dirty="0" err="1">
                    <a:solidFill>
                      <a:schemeClr val="tx2"/>
                    </a:solidFill>
                    <a:latin typeface="PF DinDisplay Pro" panose="02000506030000020004" pitchFamily="2" charset="0"/>
                    <a:cs typeface="Calibri Light"/>
                  </a:rPr>
                  <a:t>Enterprise</a:t>
                </a:r>
                <a:r>
                  <a:rPr lang="el-GR" sz="2800" dirty="0">
                    <a:solidFill>
                      <a:schemeClr val="tx2"/>
                    </a:solidFill>
                    <a:latin typeface="PF DinDisplay Pro" panose="02000506030000020004" pitchFamily="2" charset="0"/>
                    <a:cs typeface="Calibri Light"/>
                  </a:rPr>
                  <a:t> </a:t>
                </a:r>
                <a:r>
                  <a:rPr lang="el-GR" sz="2800" dirty="0" err="1">
                    <a:solidFill>
                      <a:schemeClr val="tx2"/>
                    </a:solidFill>
                    <a:latin typeface="PF DinDisplay Pro" panose="02000506030000020004" pitchFamily="2" charset="0"/>
                    <a:cs typeface="Calibri Light"/>
                  </a:rPr>
                  <a:t>Class</a:t>
                </a:r>
                <a:r>
                  <a:rPr lang="el-GR" sz="2800" dirty="0">
                    <a:solidFill>
                      <a:schemeClr val="tx2"/>
                    </a:solidFill>
                    <a:latin typeface="PF DinDisplay Pro" panose="02000506030000020004" pitchFamily="2" charset="0"/>
                    <a:cs typeface="Calibri Light"/>
                  </a:rPr>
                  <a:t> εξοπλισμό </a:t>
                </a:r>
                <a:r>
                  <a:rPr lang="el-GR" sz="2800" dirty="0" err="1">
                    <a:solidFill>
                      <a:schemeClr val="tx2"/>
                    </a:solidFill>
                    <a:latin typeface="PF DinDisplay Pro" panose="02000506030000020004" pitchFamily="2" charset="0"/>
                    <a:cs typeface="Calibri Light"/>
                  </a:rPr>
                  <a:t>Hewlett</a:t>
                </a:r>
                <a:r>
                  <a:rPr lang="el-GR" sz="2800" dirty="0">
                    <a:solidFill>
                      <a:schemeClr val="tx2"/>
                    </a:solidFill>
                    <a:latin typeface="PF DinDisplay Pro" panose="02000506030000020004" pitchFamily="2" charset="0"/>
                    <a:cs typeface="Calibri Light"/>
                  </a:rPr>
                  <a:t> </a:t>
                </a:r>
                <a:r>
                  <a:rPr lang="el-GR" sz="2800" dirty="0" err="1">
                    <a:solidFill>
                      <a:schemeClr val="tx2"/>
                    </a:solidFill>
                    <a:latin typeface="PF DinDisplay Pro" panose="02000506030000020004" pitchFamily="2" charset="0"/>
                    <a:cs typeface="Calibri Light"/>
                  </a:rPr>
                  <a:t>Packard</a:t>
                </a:r>
                <a:endParaRPr lang="el-GR" sz="2800" dirty="0">
                  <a:solidFill>
                    <a:schemeClr val="tx2"/>
                  </a:solidFill>
                  <a:latin typeface="PF DinDisplay Pro" panose="02000506030000020004" pitchFamily="2" charset="0"/>
                  <a:cs typeface="Calibri Light"/>
                </a:endParaRPr>
              </a:p>
            </p:txBody>
          </p:sp>
        </p:grpSp>
        <p:sp>
          <p:nvSpPr>
            <p:cNvPr id="178" name="Freeform 5"/>
            <p:cNvSpPr>
              <a:spLocks noEditPoints="1"/>
            </p:cNvSpPr>
            <p:nvPr/>
          </p:nvSpPr>
          <p:spPr bwMode="auto">
            <a:xfrm>
              <a:off x="2331450" y="10723106"/>
              <a:ext cx="756266" cy="673781"/>
            </a:xfrm>
            <a:custGeom>
              <a:avLst/>
              <a:gdLst>
                <a:gd name="T0" fmla="*/ 2008 w 2233"/>
                <a:gd name="T1" fmla="*/ 356 h 1989"/>
                <a:gd name="T2" fmla="*/ 1539 w 2233"/>
                <a:gd name="T3" fmla="*/ 356 h 1989"/>
                <a:gd name="T4" fmla="*/ 1539 w 2233"/>
                <a:gd name="T5" fmla="*/ 219 h 1989"/>
                <a:gd name="T6" fmla="*/ 1320 w 2233"/>
                <a:gd name="T7" fmla="*/ 0 h 1989"/>
                <a:gd name="T8" fmla="*/ 913 w 2233"/>
                <a:gd name="T9" fmla="*/ 0 h 1989"/>
                <a:gd name="T10" fmla="*/ 695 w 2233"/>
                <a:gd name="T11" fmla="*/ 219 h 1989"/>
                <a:gd name="T12" fmla="*/ 695 w 2233"/>
                <a:gd name="T13" fmla="*/ 356 h 1989"/>
                <a:gd name="T14" fmla="*/ 226 w 2233"/>
                <a:gd name="T15" fmla="*/ 356 h 1989"/>
                <a:gd name="T16" fmla="*/ 0 w 2233"/>
                <a:gd name="T17" fmla="*/ 582 h 1989"/>
                <a:gd name="T18" fmla="*/ 0 w 2233"/>
                <a:gd name="T19" fmla="*/ 1764 h 1989"/>
                <a:gd name="T20" fmla="*/ 226 w 2233"/>
                <a:gd name="T21" fmla="*/ 1989 h 1989"/>
                <a:gd name="T22" fmla="*/ 2008 w 2233"/>
                <a:gd name="T23" fmla="*/ 1989 h 1989"/>
                <a:gd name="T24" fmla="*/ 2233 w 2233"/>
                <a:gd name="T25" fmla="*/ 1764 h 1989"/>
                <a:gd name="T26" fmla="*/ 2233 w 2233"/>
                <a:gd name="T27" fmla="*/ 582 h 1989"/>
                <a:gd name="T28" fmla="*/ 2008 w 2233"/>
                <a:gd name="T29" fmla="*/ 356 h 1989"/>
                <a:gd name="T30" fmla="*/ 880 w 2233"/>
                <a:gd name="T31" fmla="*/ 219 h 1989"/>
                <a:gd name="T32" fmla="*/ 913 w 2233"/>
                <a:gd name="T33" fmla="*/ 186 h 1989"/>
                <a:gd name="T34" fmla="*/ 1320 w 2233"/>
                <a:gd name="T35" fmla="*/ 186 h 1989"/>
                <a:gd name="T36" fmla="*/ 1353 w 2233"/>
                <a:gd name="T37" fmla="*/ 219 h 1989"/>
                <a:gd name="T38" fmla="*/ 1353 w 2233"/>
                <a:gd name="T39" fmla="*/ 356 h 1989"/>
                <a:gd name="T40" fmla="*/ 880 w 2233"/>
                <a:gd name="T41" fmla="*/ 356 h 1989"/>
                <a:gd name="T42" fmla="*/ 880 w 2233"/>
                <a:gd name="T43" fmla="*/ 219 h 1989"/>
                <a:gd name="T44" fmla="*/ 226 w 2233"/>
                <a:gd name="T45" fmla="*/ 489 h 1989"/>
                <a:gd name="T46" fmla="*/ 2008 w 2233"/>
                <a:gd name="T47" fmla="*/ 489 h 1989"/>
                <a:gd name="T48" fmla="*/ 2100 w 2233"/>
                <a:gd name="T49" fmla="*/ 582 h 1989"/>
                <a:gd name="T50" fmla="*/ 2100 w 2233"/>
                <a:gd name="T51" fmla="*/ 1096 h 1989"/>
                <a:gd name="T52" fmla="*/ 1285 w 2233"/>
                <a:gd name="T53" fmla="*/ 1096 h 1989"/>
                <a:gd name="T54" fmla="*/ 1285 w 2233"/>
                <a:gd name="T55" fmla="*/ 1053 h 1989"/>
                <a:gd name="T56" fmla="*/ 1206 w 2233"/>
                <a:gd name="T57" fmla="*/ 973 h 1989"/>
                <a:gd name="T58" fmla="*/ 1027 w 2233"/>
                <a:gd name="T59" fmla="*/ 973 h 1989"/>
                <a:gd name="T60" fmla="*/ 948 w 2233"/>
                <a:gd name="T61" fmla="*/ 1053 h 1989"/>
                <a:gd name="T62" fmla="*/ 948 w 2233"/>
                <a:gd name="T63" fmla="*/ 1096 h 1989"/>
                <a:gd name="T64" fmla="*/ 133 w 2233"/>
                <a:gd name="T65" fmla="*/ 1096 h 1989"/>
                <a:gd name="T66" fmla="*/ 133 w 2233"/>
                <a:gd name="T67" fmla="*/ 582 h 1989"/>
                <a:gd name="T68" fmla="*/ 226 w 2233"/>
                <a:gd name="T69" fmla="*/ 489 h 1989"/>
                <a:gd name="T70" fmla="*/ 1015 w 2233"/>
                <a:gd name="T71" fmla="*/ 1053 h 1989"/>
                <a:gd name="T72" fmla="*/ 1027 w 2233"/>
                <a:gd name="T73" fmla="*/ 1040 h 1989"/>
                <a:gd name="T74" fmla="*/ 1206 w 2233"/>
                <a:gd name="T75" fmla="*/ 1040 h 1989"/>
                <a:gd name="T76" fmla="*/ 1219 w 2233"/>
                <a:gd name="T77" fmla="*/ 1053 h 1989"/>
                <a:gd name="T78" fmla="*/ 1219 w 2233"/>
                <a:gd name="T79" fmla="*/ 1231 h 1989"/>
                <a:gd name="T80" fmla="*/ 1206 w 2233"/>
                <a:gd name="T81" fmla="*/ 1244 h 1989"/>
                <a:gd name="T82" fmla="*/ 1027 w 2233"/>
                <a:gd name="T83" fmla="*/ 1244 h 1989"/>
                <a:gd name="T84" fmla="*/ 1015 w 2233"/>
                <a:gd name="T85" fmla="*/ 1231 h 1989"/>
                <a:gd name="T86" fmla="*/ 1015 w 2233"/>
                <a:gd name="T87" fmla="*/ 1053 h 1989"/>
                <a:gd name="T88" fmla="*/ 2008 w 2233"/>
                <a:gd name="T89" fmla="*/ 1857 h 1989"/>
                <a:gd name="T90" fmla="*/ 226 w 2233"/>
                <a:gd name="T91" fmla="*/ 1857 h 1989"/>
                <a:gd name="T92" fmla="*/ 133 w 2233"/>
                <a:gd name="T93" fmla="*/ 1764 h 1989"/>
                <a:gd name="T94" fmla="*/ 133 w 2233"/>
                <a:gd name="T95" fmla="*/ 1162 h 1989"/>
                <a:gd name="T96" fmla="*/ 948 w 2233"/>
                <a:gd name="T97" fmla="*/ 1162 h 1989"/>
                <a:gd name="T98" fmla="*/ 948 w 2233"/>
                <a:gd name="T99" fmla="*/ 1231 h 1989"/>
                <a:gd name="T100" fmla="*/ 1027 w 2233"/>
                <a:gd name="T101" fmla="*/ 1310 h 1989"/>
                <a:gd name="T102" fmla="*/ 1206 w 2233"/>
                <a:gd name="T103" fmla="*/ 1310 h 1989"/>
                <a:gd name="T104" fmla="*/ 1285 w 2233"/>
                <a:gd name="T105" fmla="*/ 1231 h 1989"/>
                <a:gd name="T106" fmla="*/ 1285 w 2233"/>
                <a:gd name="T107" fmla="*/ 1162 h 1989"/>
                <a:gd name="T108" fmla="*/ 2100 w 2233"/>
                <a:gd name="T109" fmla="*/ 1162 h 1989"/>
                <a:gd name="T110" fmla="*/ 2100 w 2233"/>
                <a:gd name="T111" fmla="*/ 1764 h 1989"/>
                <a:gd name="T112" fmla="*/ 2008 w 2233"/>
                <a:gd name="T113" fmla="*/ 1857 h 19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233" h="1989">
                  <a:moveTo>
                    <a:pt x="2008" y="356"/>
                  </a:moveTo>
                  <a:cubicBezTo>
                    <a:pt x="1539" y="356"/>
                    <a:pt x="1539" y="356"/>
                    <a:pt x="1539" y="356"/>
                  </a:cubicBezTo>
                  <a:cubicBezTo>
                    <a:pt x="1539" y="219"/>
                    <a:pt x="1539" y="219"/>
                    <a:pt x="1539" y="219"/>
                  </a:cubicBezTo>
                  <a:cubicBezTo>
                    <a:pt x="1539" y="98"/>
                    <a:pt x="1441" y="0"/>
                    <a:pt x="1320" y="0"/>
                  </a:cubicBezTo>
                  <a:cubicBezTo>
                    <a:pt x="913" y="0"/>
                    <a:pt x="913" y="0"/>
                    <a:pt x="913" y="0"/>
                  </a:cubicBezTo>
                  <a:cubicBezTo>
                    <a:pt x="793" y="0"/>
                    <a:pt x="695" y="98"/>
                    <a:pt x="695" y="219"/>
                  </a:cubicBezTo>
                  <a:cubicBezTo>
                    <a:pt x="695" y="356"/>
                    <a:pt x="695" y="356"/>
                    <a:pt x="695" y="356"/>
                  </a:cubicBezTo>
                  <a:cubicBezTo>
                    <a:pt x="226" y="356"/>
                    <a:pt x="226" y="356"/>
                    <a:pt x="226" y="356"/>
                  </a:cubicBezTo>
                  <a:cubicBezTo>
                    <a:pt x="102" y="356"/>
                    <a:pt x="0" y="457"/>
                    <a:pt x="0" y="582"/>
                  </a:cubicBezTo>
                  <a:cubicBezTo>
                    <a:pt x="0" y="1764"/>
                    <a:pt x="0" y="1764"/>
                    <a:pt x="0" y="1764"/>
                  </a:cubicBezTo>
                  <a:cubicBezTo>
                    <a:pt x="0" y="1888"/>
                    <a:pt x="102" y="1989"/>
                    <a:pt x="226" y="1989"/>
                  </a:cubicBezTo>
                  <a:cubicBezTo>
                    <a:pt x="2008" y="1989"/>
                    <a:pt x="2008" y="1989"/>
                    <a:pt x="2008" y="1989"/>
                  </a:cubicBezTo>
                  <a:cubicBezTo>
                    <a:pt x="2132" y="1989"/>
                    <a:pt x="2233" y="1888"/>
                    <a:pt x="2233" y="1764"/>
                  </a:cubicBezTo>
                  <a:cubicBezTo>
                    <a:pt x="2233" y="582"/>
                    <a:pt x="2233" y="582"/>
                    <a:pt x="2233" y="582"/>
                  </a:cubicBezTo>
                  <a:cubicBezTo>
                    <a:pt x="2233" y="457"/>
                    <a:pt x="2132" y="356"/>
                    <a:pt x="2008" y="356"/>
                  </a:cubicBezTo>
                  <a:close/>
                  <a:moveTo>
                    <a:pt x="880" y="219"/>
                  </a:moveTo>
                  <a:cubicBezTo>
                    <a:pt x="880" y="201"/>
                    <a:pt x="895" y="186"/>
                    <a:pt x="913" y="186"/>
                  </a:cubicBezTo>
                  <a:cubicBezTo>
                    <a:pt x="1320" y="186"/>
                    <a:pt x="1320" y="186"/>
                    <a:pt x="1320" y="186"/>
                  </a:cubicBezTo>
                  <a:cubicBezTo>
                    <a:pt x="1339" y="186"/>
                    <a:pt x="1353" y="201"/>
                    <a:pt x="1353" y="219"/>
                  </a:cubicBezTo>
                  <a:cubicBezTo>
                    <a:pt x="1353" y="356"/>
                    <a:pt x="1353" y="356"/>
                    <a:pt x="1353" y="356"/>
                  </a:cubicBezTo>
                  <a:cubicBezTo>
                    <a:pt x="880" y="356"/>
                    <a:pt x="880" y="356"/>
                    <a:pt x="880" y="356"/>
                  </a:cubicBezTo>
                  <a:lnTo>
                    <a:pt x="880" y="219"/>
                  </a:lnTo>
                  <a:close/>
                  <a:moveTo>
                    <a:pt x="226" y="489"/>
                  </a:moveTo>
                  <a:cubicBezTo>
                    <a:pt x="2008" y="489"/>
                    <a:pt x="2008" y="489"/>
                    <a:pt x="2008" y="489"/>
                  </a:cubicBezTo>
                  <a:cubicBezTo>
                    <a:pt x="2059" y="489"/>
                    <a:pt x="2100" y="531"/>
                    <a:pt x="2100" y="582"/>
                  </a:cubicBezTo>
                  <a:cubicBezTo>
                    <a:pt x="2100" y="1096"/>
                    <a:pt x="2100" y="1096"/>
                    <a:pt x="2100" y="1096"/>
                  </a:cubicBezTo>
                  <a:cubicBezTo>
                    <a:pt x="1285" y="1096"/>
                    <a:pt x="1285" y="1096"/>
                    <a:pt x="1285" y="1096"/>
                  </a:cubicBezTo>
                  <a:cubicBezTo>
                    <a:pt x="1285" y="1053"/>
                    <a:pt x="1285" y="1053"/>
                    <a:pt x="1285" y="1053"/>
                  </a:cubicBezTo>
                  <a:cubicBezTo>
                    <a:pt x="1285" y="1009"/>
                    <a:pt x="1250" y="973"/>
                    <a:pt x="1206" y="973"/>
                  </a:cubicBezTo>
                  <a:cubicBezTo>
                    <a:pt x="1027" y="973"/>
                    <a:pt x="1027" y="973"/>
                    <a:pt x="1027" y="973"/>
                  </a:cubicBezTo>
                  <a:cubicBezTo>
                    <a:pt x="984" y="973"/>
                    <a:pt x="948" y="1009"/>
                    <a:pt x="948" y="1053"/>
                  </a:cubicBezTo>
                  <a:cubicBezTo>
                    <a:pt x="948" y="1096"/>
                    <a:pt x="948" y="1096"/>
                    <a:pt x="948" y="1096"/>
                  </a:cubicBezTo>
                  <a:cubicBezTo>
                    <a:pt x="133" y="1096"/>
                    <a:pt x="133" y="1096"/>
                    <a:pt x="133" y="1096"/>
                  </a:cubicBezTo>
                  <a:cubicBezTo>
                    <a:pt x="133" y="582"/>
                    <a:pt x="133" y="582"/>
                    <a:pt x="133" y="582"/>
                  </a:cubicBezTo>
                  <a:cubicBezTo>
                    <a:pt x="133" y="531"/>
                    <a:pt x="175" y="489"/>
                    <a:pt x="226" y="489"/>
                  </a:cubicBezTo>
                  <a:close/>
                  <a:moveTo>
                    <a:pt x="1015" y="1053"/>
                  </a:moveTo>
                  <a:cubicBezTo>
                    <a:pt x="1015" y="1046"/>
                    <a:pt x="1020" y="1040"/>
                    <a:pt x="1027" y="1040"/>
                  </a:cubicBezTo>
                  <a:cubicBezTo>
                    <a:pt x="1206" y="1040"/>
                    <a:pt x="1206" y="1040"/>
                    <a:pt x="1206" y="1040"/>
                  </a:cubicBezTo>
                  <a:cubicBezTo>
                    <a:pt x="1213" y="1040"/>
                    <a:pt x="1219" y="1046"/>
                    <a:pt x="1219" y="1053"/>
                  </a:cubicBezTo>
                  <a:cubicBezTo>
                    <a:pt x="1219" y="1231"/>
                    <a:pt x="1219" y="1231"/>
                    <a:pt x="1219" y="1231"/>
                  </a:cubicBezTo>
                  <a:cubicBezTo>
                    <a:pt x="1219" y="1238"/>
                    <a:pt x="1213" y="1244"/>
                    <a:pt x="1206" y="1244"/>
                  </a:cubicBezTo>
                  <a:cubicBezTo>
                    <a:pt x="1027" y="1244"/>
                    <a:pt x="1027" y="1244"/>
                    <a:pt x="1027" y="1244"/>
                  </a:cubicBezTo>
                  <a:cubicBezTo>
                    <a:pt x="1020" y="1244"/>
                    <a:pt x="1015" y="1238"/>
                    <a:pt x="1015" y="1231"/>
                  </a:cubicBezTo>
                  <a:lnTo>
                    <a:pt x="1015" y="1053"/>
                  </a:lnTo>
                  <a:close/>
                  <a:moveTo>
                    <a:pt x="2008" y="1857"/>
                  </a:moveTo>
                  <a:cubicBezTo>
                    <a:pt x="226" y="1857"/>
                    <a:pt x="226" y="1857"/>
                    <a:pt x="226" y="1857"/>
                  </a:cubicBezTo>
                  <a:cubicBezTo>
                    <a:pt x="175" y="1857"/>
                    <a:pt x="133" y="1815"/>
                    <a:pt x="133" y="1764"/>
                  </a:cubicBezTo>
                  <a:cubicBezTo>
                    <a:pt x="133" y="1162"/>
                    <a:pt x="133" y="1162"/>
                    <a:pt x="133" y="1162"/>
                  </a:cubicBezTo>
                  <a:cubicBezTo>
                    <a:pt x="948" y="1162"/>
                    <a:pt x="948" y="1162"/>
                    <a:pt x="948" y="1162"/>
                  </a:cubicBezTo>
                  <a:cubicBezTo>
                    <a:pt x="948" y="1231"/>
                    <a:pt x="948" y="1231"/>
                    <a:pt x="948" y="1231"/>
                  </a:cubicBezTo>
                  <a:cubicBezTo>
                    <a:pt x="948" y="1275"/>
                    <a:pt x="984" y="1310"/>
                    <a:pt x="1027" y="1310"/>
                  </a:cubicBezTo>
                  <a:cubicBezTo>
                    <a:pt x="1206" y="1310"/>
                    <a:pt x="1206" y="1310"/>
                    <a:pt x="1206" y="1310"/>
                  </a:cubicBezTo>
                  <a:cubicBezTo>
                    <a:pt x="1250" y="1310"/>
                    <a:pt x="1285" y="1275"/>
                    <a:pt x="1285" y="1231"/>
                  </a:cubicBezTo>
                  <a:cubicBezTo>
                    <a:pt x="1285" y="1162"/>
                    <a:pt x="1285" y="1162"/>
                    <a:pt x="1285" y="1162"/>
                  </a:cubicBezTo>
                  <a:cubicBezTo>
                    <a:pt x="2100" y="1162"/>
                    <a:pt x="2100" y="1162"/>
                    <a:pt x="2100" y="1162"/>
                  </a:cubicBezTo>
                  <a:cubicBezTo>
                    <a:pt x="2100" y="1764"/>
                    <a:pt x="2100" y="1764"/>
                    <a:pt x="2100" y="1764"/>
                  </a:cubicBezTo>
                  <a:cubicBezTo>
                    <a:pt x="2100" y="1815"/>
                    <a:pt x="2059" y="1857"/>
                    <a:pt x="2008" y="1857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</p:grpSp>
      <p:sp>
        <p:nvSpPr>
          <p:cNvPr id="49" name="Freeform 17"/>
          <p:cNvSpPr>
            <a:spLocks noChangeArrowheads="1"/>
          </p:cNvSpPr>
          <p:nvPr/>
        </p:nvSpPr>
        <p:spPr bwMode="auto">
          <a:xfrm>
            <a:off x="2373364" y="5656824"/>
            <a:ext cx="671204" cy="936399"/>
          </a:xfrm>
          <a:custGeom>
            <a:avLst/>
            <a:gdLst>
              <a:gd name="T0" fmla="*/ 326 w 503"/>
              <a:gd name="T1" fmla="*/ 142 h 703"/>
              <a:gd name="T2" fmla="*/ 168 w 503"/>
              <a:gd name="T3" fmla="*/ 142 h 703"/>
              <a:gd name="T4" fmla="*/ 168 w 503"/>
              <a:gd name="T5" fmla="*/ 134 h 703"/>
              <a:gd name="T6" fmla="*/ 184 w 503"/>
              <a:gd name="T7" fmla="*/ 125 h 703"/>
              <a:gd name="T8" fmla="*/ 310 w 503"/>
              <a:gd name="T9" fmla="*/ 125 h 703"/>
              <a:gd name="T10" fmla="*/ 343 w 503"/>
              <a:gd name="T11" fmla="*/ 0 h 703"/>
              <a:gd name="T12" fmla="*/ 151 w 503"/>
              <a:gd name="T13" fmla="*/ 0 h 703"/>
              <a:gd name="T14" fmla="*/ 176 w 503"/>
              <a:gd name="T15" fmla="*/ 125 h 703"/>
              <a:gd name="T16" fmla="*/ 67 w 503"/>
              <a:gd name="T17" fmla="*/ 67 h 703"/>
              <a:gd name="T18" fmla="*/ 75 w 503"/>
              <a:gd name="T19" fmla="*/ 84 h 703"/>
              <a:gd name="T20" fmla="*/ 168 w 503"/>
              <a:gd name="T21" fmla="*/ 134 h 703"/>
              <a:gd name="T22" fmla="*/ 92 w 503"/>
              <a:gd name="T23" fmla="*/ 134 h 703"/>
              <a:gd name="T24" fmla="*/ 84 w 503"/>
              <a:gd name="T25" fmla="*/ 142 h 703"/>
              <a:gd name="T26" fmla="*/ 126 w 503"/>
              <a:gd name="T27" fmla="*/ 159 h 703"/>
              <a:gd name="T28" fmla="*/ 151 w 503"/>
              <a:gd name="T29" fmla="*/ 151 h 703"/>
              <a:gd name="T30" fmla="*/ 0 w 503"/>
              <a:gd name="T31" fmla="*/ 460 h 703"/>
              <a:gd name="T32" fmla="*/ 251 w 503"/>
              <a:gd name="T33" fmla="*/ 702 h 703"/>
              <a:gd name="T34" fmla="*/ 502 w 503"/>
              <a:gd name="T35" fmla="*/ 452 h 703"/>
              <a:gd name="T36" fmla="*/ 326 w 503"/>
              <a:gd name="T37" fmla="*/ 142 h 703"/>
              <a:gd name="T38" fmla="*/ 318 w 503"/>
              <a:gd name="T39" fmla="*/ 535 h 703"/>
              <a:gd name="T40" fmla="*/ 276 w 503"/>
              <a:gd name="T41" fmla="*/ 560 h 703"/>
              <a:gd name="T42" fmla="*/ 276 w 503"/>
              <a:gd name="T43" fmla="*/ 602 h 703"/>
              <a:gd name="T44" fmla="*/ 234 w 503"/>
              <a:gd name="T45" fmla="*/ 602 h 703"/>
              <a:gd name="T46" fmla="*/ 226 w 503"/>
              <a:gd name="T47" fmla="*/ 560 h 703"/>
              <a:gd name="T48" fmla="*/ 176 w 503"/>
              <a:gd name="T49" fmla="*/ 535 h 703"/>
              <a:gd name="T50" fmla="*/ 151 w 503"/>
              <a:gd name="T51" fmla="*/ 485 h 703"/>
              <a:gd name="T52" fmla="*/ 151 w 503"/>
              <a:gd name="T53" fmla="*/ 468 h 703"/>
              <a:gd name="T54" fmla="*/ 193 w 503"/>
              <a:gd name="T55" fmla="*/ 468 h 703"/>
              <a:gd name="T56" fmla="*/ 193 w 503"/>
              <a:gd name="T57" fmla="*/ 476 h 703"/>
              <a:gd name="T58" fmla="*/ 209 w 503"/>
              <a:gd name="T59" fmla="*/ 510 h 703"/>
              <a:gd name="T60" fmla="*/ 251 w 503"/>
              <a:gd name="T61" fmla="*/ 527 h 703"/>
              <a:gd name="T62" fmla="*/ 293 w 503"/>
              <a:gd name="T63" fmla="*/ 510 h 703"/>
              <a:gd name="T64" fmla="*/ 310 w 503"/>
              <a:gd name="T65" fmla="*/ 476 h 703"/>
              <a:gd name="T66" fmla="*/ 293 w 503"/>
              <a:gd name="T67" fmla="*/ 443 h 703"/>
              <a:gd name="T68" fmla="*/ 243 w 503"/>
              <a:gd name="T69" fmla="*/ 426 h 703"/>
              <a:gd name="T70" fmla="*/ 184 w 503"/>
              <a:gd name="T71" fmla="*/ 393 h 703"/>
              <a:gd name="T72" fmla="*/ 159 w 503"/>
              <a:gd name="T73" fmla="*/ 351 h 703"/>
              <a:gd name="T74" fmla="*/ 184 w 503"/>
              <a:gd name="T75" fmla="*/ 293 h 703"/>
              <a:gd name="T76" fmla="*/ 226 w 503"/>
              <a:gd name="T77" fmla="*/ 276 h 703"/>
              <a:gd name="T78" fmla="*/ 226 w 503"/>
              <a:gd name="T79" fmla="*/ 234 h 703"/>
              <a:gd name="T80" fmla="*/ 268 w 503"/>
              <a:gd name="T81" fmla="*/ 234 h 703"/>
              <a:gd name="T82" fmla="*/ 268 w 503"/>
              <a:gd name="T83" fmla="*/ 267 h 703"/>
              <a:gd name="T84" fmla="*/ 318 w 503"/>
              <a:gd name="T85" fmla="*/ 293 h 703"/>
              <a:gd name="T86" fmla="*/ 343 w 503"/>
              <a:gd name="T87" fmla="*/ 351 h 703"/>
              <a:gd name="T88" fmla="*/ 301 w 503"/>
              <a:gd name="T89" fmla="*/ 351 h 703"/>
              <a:gd name="T90" fmla="*/ 284 w 503"/>
              <a:gd name="T91" fmla="*/ 318 h 703"/>
              <a:gd name="T92" fmla="*/ 251 w 503"/>
              <a:gd name="T93" fmla="*/ 301 h 703"/>
              <a:gd name="T94" fmla="*/ 218 w 503"/>
              <a:gd name="T95" fmla="*/ 318 h 703"/>
              <a:gd name="T96" fmla="*/ 201 w 503"/>
              <a:gd name="T97" fmla="*/ 343 h 703"/>
              <a:gd name="T98" fmla="*/ 218 w 503"/>
              <a:gd name="T99" fmla="*/ 376 h 703"/>
              <a:gd name="T100" fmla="*/ 260 w 503"/>
              <a:gd name="T101" fmla="*/ 393 h 703"/>
              <a:gd name="T102" fmla="*/ 326 w 503"/>
              <a:gd name="T103" fmla="*/ 426 h 703"/>
              <a:gd name="T104" fmla="*/ 351 w 503"/>
              <a:gd name="T105" fmla="*/ 476 h 703"/>
              <a:gd name="T106" fmla="*/ 318 w 503"/>
              <a:gd name="T107" fmla="*/ 535 h 703"/>
              <a:gd name="T108" fmla="*/ 318 w 503"/>
              <a:gd name="T109" fmla="*/ 535 h 703"/>
              <a:gd name="T110" fmla="*/ 318 w 503"/>
              <a:gd name="T111" fmla="*/ 535 h 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503" h="703">
                <a:moveTo>
                  <a:pt x="326" y="142"/>
                </a:moveTo>
                <a:cubicBezTo>
                  <a:pt x="168" y="142"/>
                  <a:pt x="168" y="142"/>
                  <a:pt x="168" y="142"/>
                </a:cubicBezTo>
                <a:cubicBezTo>
                  <a:pt x="168" y="134"/>
                  <a:pt x="168" y="134"/>
                  <a:pt x="168" y="134"/>
                </a:cubicBezTo>
                <a:cubicBezTo>
                  <a:pt x="184" y="125"/>
                  <a:pt x="184" y="125"/>
                  <a:pt x="184" y="125"/>
                </a:cubicBezTo>
                <a:cubicBezTo>
                  <a:pt x="310" y="125"/>
                  <a:pt x="310" y="125"/>
                  <a:pt x="310" y="125"/>
                </a:cubicBezTo>
                <a:cubicBezTo>
                  <a:pt x="343" y="0"/>
                  <a:pt x="343" y="0"/>
                  <a:pt x="343" y="0"/>
                </a:cubicBezTo>
                <a:cubicBezTo>
                  <a:pt x="151" y="0"/>
                  <a:pt x="151" y="0"/>
                  <a:pt x="151" y="0"/>
                </a:cubicBezTo>
                <a:cubicBezTo>
                  <a:pt x="176" y="125"/>
                  <a:pt x="176" y="125"/>
                  <a:pt x="176" y="125"/>
                </a:cubicBezTo>
                <a:cubicBezTo>
                  <a:pt x="159" y="100"/>
                  <a:pt x="109" y="50"/>
                  <a:pt x="67" y="67"/>
                </a:cubicBezTo>
                <a:cubicBezTo>
                  <a:pt x="75" y="84"/>
                  <a:pt x="75" y="84"/>
                  <a:pt x="75" y="84"/>
                </a:cubicBezTo>
                <a:cubicBezTo>
                  <a:pt x="109" y="67"/>
                  <a:pt x="159" y="117"/>
                  <a:pt x="168" y="134"/>
                </a:cubicBezTo>
                <a:cubicBezTo>
                  <a:pt x="142" y="142"/>
                  <a:pt x="109" y="151"/>
                  <a:pt x="92" y="134"/>
                </a:cubicBezTo>
                <a:cubicBezTo>
                  <a:pt x="84" y="142"/>
                  <a:pt x="84" y="142"/>
                  <a:pt x="84" y="142"/>
                </a:cubicBezTo>
                <a:cubicBezTo>
                  <a:pt x="92" y="151"/>
                  <a:pt x="109" y="159"/>
                  <a:pt x="126" y="159"/>
                </a:cubicBezTo>
                <a:cubicBezTo>
                  <a:pt x="134" y="159"/>
                  <a:pt x="142" y="159"/>
                  <a:pt x="151" y="151"/>
                </a:cubicBezTo>
                <a:cubicBezTo>
                  <a:pt x="67" y="217"/>
                  <a:pt x="0" y="351"/>
                  <a:pt x="0" y="460"/>
                </a:cubicBezTo>
                <a:cubicBezTo>
                  <a:pt x="0" y="594"/>
                  <a:pt x="117" y="702"/>
                  <a:pt x="251" y="702"/>
                </a:cubicBezTo>
                <a:cubicBezTo>
                  <a:pt x="393" y="702"/>
                  <a:pt x="502" y="594"/>
                  <a:pt x="502" y="452"/>
                </a:cubicBezTo>
                <a:cubicBezTo>
                  <a:pt x="502" y="343"/>
                  <a:pt x="427" y="192"/>
                  <a:pt x="326" y="142"/>
                </a:cubicBezTo>
                <a:close/>
                <a:moveTo>
                  <a:pt x="318" y="535"/>
                </a:moveTo>
                <a:cubicBezTo>
                  <a:pt x="310" y="552"/>
                  <a:pt x="293" y="552"/>
                  <a:pt x="276" y="560"/>
                </a:cubicBezTo>
                <a:cubicBezTo>
                  <a:pt x="276" y="602"/>
                  <a:pt x="276" y="602"/>
                  <a:pt x="276" y="602"/>
                </a:cubicBezTo>
                <a:cubicBezTo>
                  <a:pt x="234" y="602"/>
                  <a:pt x="234" y="602"/>
                  <a:pt x="234" y="602"/>
                </a:cubicBezTo>
                <a:cubicBezTo>
                  <a:pt x="226" y="560"/>
                  <a:pt x="226" y="560"/>
                  <a:pt x="226" y="560"/>
                </a:cubicBezTo>
                <a:cubicBezTo>
                  <a:pt x="209" y="560"/>
                  <a:pt x="193" y="552"/>
                  <a:pt x="176" y="535"/>
                </a:cubicBezTo>
                <a:cubicBezTo>
                  <a:pt x="159" y="518"/>
                  <a:pt x="151" y="502"/>
                  <a:pt x="151" y="485"/>
                </a:cubicBezTo>
                <a:cubicBezTo>
                  <a:pt x="151" y="468"/>
                  <a:pt x="151" y="468"/>
                  <a:pt x="151" y="468"/>
                </a:cubicBezTo>
                <a:cubicBezTo>
                  <a:pt x="193" y="468"/>
                  <a:pt x="193" y="468"/>
                  <a:pt x="193" y="468"/>
                </a:cubicBezTo>
                <a:cubicBezTo>
                  <a:pt x="193" y="476"/>
                  <a:pt x="193" y="476"/>
                  <a:pt x="193" y="476"/>
                </a:cubicBezTo>
                <a:cubicBezTo>
                  <a:pt x="193" y="493"/>
                  <a:pt x="201" y="502"/>
                  <a:pt x="209" y="510"/>
                </a:cubicBezTo>
                <a:cubicBezTo>
                  <a:pt x="218" y="518"/>
                  <a:pt x="234" y="527"/>
                  <a:pt x="251" y="527"/>
                </a:cubicBezTo>
                <a:cubicBezTo>
                  <a:pt x="268" y="527"/>
                  <a:pt x="284" y="518"/>
                  <a:pt x="293" y="510"/>
                </a:cubicBezTo>
                <a:cubicBezTo>
                  <a:pt x="301" y="502"/>
                  <a:pt x="310" y="493"/>
                  <a:pt x="310" y="476"/>
                </a:cubicBezTo>
                <a:cubicBezTo>
                  <a:pt x="310" y="460"/>
                  <a:pt x="301" y="452"/>
                  <a:pt x="293" y="443"/>
                </a:cubicBezTo>
                <a:cubicBezTo>
                  <a:pt x="284" y="435"/>
                  <a:pt x="268" y="426"/>
                  <a:pt x="243" y="426"/>
                </a:cubicBezTo>
                <a:cubicBezTo>
                  <a:pt x="218" y="418"/>
                  <a:pt x="193" y="410"/>
                  <a:pt x="184" y="393"/>
                </a:cubicBezTo>
                <a:cubicBezTo>
                  <a:pt x="168" y="385"/>
                  <a:pt x="159" y="368"/>
                  <a:pt x="159" y="351"/>
                </a:cubicBezTo>
                <a:cubicBezTo>
                  <a:pt x="159" y="326"/>
                  <a:pt x="168" y="309"/>
                  <a:pt x="184" y="293"/>
                </a:cubicBezTo>
                <a:cubicBezTo>
                  <a:pt x="201" y="284"/>
                  <a:pt x="209" y="276"/>
                  <a:pt x="226" y="276"/>
                </a:cubicBezTo>
                <a:cubicBezTo>
                  <a:pt x="226" y="234"/>
                  <a:pt x="226" y="234"/>
                  <a:pt x="226" y="234"/>
                </a:cubicBezTo>
                <a:cubicBezTo>
                  <a:pt x="268" y="234"/>
                  <a:pt x="268" y="234"/>
                  <a:pt x="268" y="234"/>
                </a:cubicBezTo>
                <a:cubicBezTo>
                  <a:pt x="268" y="267"/>
                  <a:pt x="268" y="267"/>
                  <a:pt x="268" y="267"/>
                </a:cubicBezTo>
                <a:cubicBezTo>
                  <a:pt x="293" y="276"/>
                  <a:pt x="310" y="276"/>
                  <a:pt x="318" y="293"/>
                </a:cubicBezTo>
                <a:cubicBezTo>
                  <a:pt x="335" y="301"/>
                  <a:pt x="343" y="326"/>
                  <a:pt x="343" y="351"/>
                </a:cubicBezTo>
                <a:cubicBezTo>
                  <a:pt x="301" y="351"/>
                  <a:pt x="301" y="351"/>
                  <a:pt x="301" y="351"/>
                </a:cubicBezTo>
                <a:cubicBezTo>
                  <a:pt x="301" y="334"/>
                  <a:pt x="293" y="326"/>
                  <a:pt x="284" y="318"/>
                </a:cubicBezTo>
                <a:cubicBezTo>
                  <a:pt x="284" y="309"/>
                  <a:pt x="268" y="301"/>
                  <a:pt x="251" y="301"/>
                </a:cubicBezTo>
                <a:cubicBezTo>
                  <a:pt x="234" y="301"/>
                  <a:pt x="226" y="309"/>
                  <a:pt x="218" y="318"/>
                </a:cubicBezTo>
                <a:cubicBezTo>
                  <a:pt x="209" y="326"/>
                  <a:pt x="201" y="334"/>
                  <a:pt x="201" y="343"/>
                </a:cubicBezTo>
                <a:cubicBezTo>
                  <a:pt x="201" y="360"/>
                  <a:pt x="209" y="368"/>
                  <a:pt x="218" y="376"/>
                </a:cubicBezTo>
                <a:cubicBezTo>
                  <a:pt x="226" y="385"/>
                  <a:pt x="234" y="385"/>
                  <a:pt x="260" y="393"/>
                </a:cubicBezTo>
                <a:cubicBezTo>
                  <a:pt x="284" y="401"/>
                  <a:pt x="310" y="410"/>
                  <a:pt x="326" y="426"/>
                </a:cubicBezTo>
                <a:cubicBezTo>
                  <a:pt x="343" y="435"/>
                  <a:pt x="351" y="452"/>
                  <a:pt x="351" y="476"/>
                </a:cubicBezTo>
                <a:cubicBezTo>
                  <a:pt x="351" y="502"/>
                  <a:pt x="343" y="518"/>
                  <a:pt x="318" y="535"/>
                </a:cubicBezTo>
                <a:close/>
                <a:moveTo>
                  <a:pt x="318" y="535"/>
                </a:moveTo>
                <a:lnTo>
                  <a:pt x="318" y="53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243852" tIns="121926" rIns="243852" bIns="121926" anchor="ctr"/>
          <a:lstStyle/>
          <a:p>
            <a:pPr>
              <a:defRPr/>
            </a:pPr>
            <a:endParaRPr lang="en-US" dirty="0"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035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oup 123"/>
          <p:cNvGrpSpPr/>
          <p:nvPr/>
        </p:nvGrpSpPr>
        <p:grpSpPr>
          <a:xfrm>
            <a:off x="13102660" y="7366392"/>
            <a:ext cx="6947220" cy="3240333"/>
            <a:chOff x="13102660" y="7741953"/>
            <a:chExt cx="6947220" cy="3240333"/>
          </a:xfrm>
        </p:grpSpPr>
        <p:sp>
          <p:nvSpPr>
            <p:cNvPr id="125" name="Freeform 1"/>
            <p:cNvSpPr>
              <a:spLocks noChangeArrowheads="1"/>
            </p:cNvSpPr>
            <p:nvPr/>
          </p:nvSpPr>
          <p:spPr bwMode="auto">
            <a:xfrm rot="21133775">
              <a:off x="13102660" y="7748014"/>
              <a:ext cx="6866520" cy="3212492"/>
            </a:xfrm>
            <a:custGeom>
              <a:avLst/>
              <a:gdLst>
                <a:gd name="T0" fmla="*/ 610 w 14140"/>
                <a:gd name="T1" fmla="*/ 4685 h 6615"/>
                <a:gd name="T2" fmla="*/ 610 w 14140"/>
                <a:gd name="T3" fmla="*/ 4685 h 6615"/>
                <a:gd name="T4" fmla="*/ 505 w 14140"/>
                <a:gd name="T5" fmla="*/ 5029 h 6615"/>
                <a:gd name="T6" fmla="*/ 1120 w 14140"/>
                <a:gd name="T7" fmla="*/ 5639 h 6615"/>
                <a:gd name="T8" fmla="*/ 1714 w 14140"/>
                <a:gd name="T9" fmla="*/ 5184 h 6615"/>
                <a:gd name="T10" fmla="*/ 2335 w 14140"/>
                <a:gd name="T11" fmla="*/ 4507 h 6615"/>
                <a:gd name="T12" fmla="*/ 2335 w 14140"/>
                <a:gd name="T13" fmla="*/ 4485 h 6615"/>
                <a:gd name="T14" fmla="*/ 3050 w 14140"/>
                <a:gd name="T15" fmla="*/ 3753 h 6615"/>
                <a:gd name="T16" fmla="*/ 4608 w 14140"/>
                <a:gd name="T17" fmla="*/ 3903 h 6615"/>
                <a:gd name="T18" fmla="*/ 6821 w 14140"/>
                <a:gd name="T19" fmla="*/ 3554 h 6615"/>
                <a:gd name="T20" fmla="*/ 7673 w 14140"/>
                <a:gd name="T21" fmla="*/ 3903 h 6615"/>
                <a:gd name="T22" fmla="*/ 8394 w 14140"/>
                <a:gd name="T23" fmla="*/ 3665 h 6615"/>
                <a:gd name="T24" fmla="*/ 9409 w 14140"/>
                <a:gd name="T25" fmla="*/ 3936 h 6615"/>
                <a:gd name="T26" fmla="*/ 10296 w 14140"/>
                <a:gd name="T27" fmla="*/ 3731 h 6615"/>
                <a:gd name="T28" fmla="*/ 11333 w 14140"/>
                <a:gd name="T29" fmla="*/ 4252 h 6615"/>
                <a:gd name="T30" fmla="*/ 11533 w 14140"/>
                <a:gd name="T31" fmla="*/ 4768 h 6615"/>
                <a:gd name="T32" fmla="*/ 11056 w 14140"/>
                <a:gd name="T33" fmla="*/ 5616 h 6615"/>
                <a:gd name="T34" fmla="*/ 12065 w 14140"/>
                <a:gd name="T35" fmla="*/ 6614 h 6615"/>
                <a:gd name="T36" fmla="*/ 13041 w 14140"/>
                <a:gd name="T37" fmla="*/ 5877 h 6615"/>
                <a:gd name="T38" fmla="*/ 13335 w 14140"/>
                <a:gd name="T39" fmla="*/ 5932 h 6615"/>
                <a:gd name="T40" fmla="*/ 14139 w 14140"/>
                <a:gd name="T41" fmla="*/ 5139 h 6615"/>
                <a:gd name="T42" fmla="*/ 13734 w 14140"/>
                <a:gd name="T43" fmla="*/ 4457 h 6615"/>
                <a:gd name="T44" fmla="*/ 13795 w 14140"/>
                <a:gd name="T45" fmla="*/ 4086 h 6615"/>
                <a:gd name="T46" fmla="*/ 13091 w 14140"/>
                <a:gd name="T47" fmla="*/ 2977 h 6615"/>
                <a:gd name="T48" fmla="*/ 13124 w 14140"/>
                <a:gd name="T49" fmla="*/ 2655 h 6615"/>
                <a:gd name="T50" fmla="*/ 11499 w 14140"/>
                <a:gd name="T51" fmla="*/ 1047 h 6615"/>
                <a:gd name="T52" fmla="*/ 11183 w 14140"/>
                <a:gd name="T53" fmla="*/ 1081 h 6615"/>
                <a:gd name="T54" fmla="*/ 9409 w 14140"/>
                <a:gd name="T55" fmla="*/ 0 h 6615"/>
                <a:gd name="T56" fmla="*/ 7475 w 14140"/>
                <a:gd name="T57" fmla="*/ 1513 h 6615"/>
                <a:gd name="T58" fmla="*/ 6471 w 14140"/>
                <a:gd name="T59" fmla="*/ 2539 h 6615"/>
                <a:gd name="T60" fmla="*/ 4608 w 14140"/>
                <a:gd name="T61" fmla="*/ 2317 h 6615"/>
                <a:gd name="T62" fmla="*/ 4536 w 14140"/>
                <a:gd name="T63" fmla="*/ 2317 h 6615"/>
                <a:gd name="T64" fmla="*/ 4192 w 14140"/>
                <a:gd name="T65" fmla="*/ 1996 h 6615"/>
                <a:gd name="T66" fmla="*/ 3543 w 14140"/>
                <a:gd name="T67" fmla="*/ 1369 h 6615"/>
                <a:gd name="T68" fmla="*/ 3399 w 14140"/>
                <a:gd name="T69" fmla="*/ 1386 h 6615"/>
                <a:gd name="T70" fmla="*/ 3089 w 14140"/>
                <a:gd name="T71" fmla="*/ 1314 h 6615"/>
                <a:gd name="T72" fmla="*/ 2806 w 14140"/>
                <a:gd name="T73" fmla="*/ 1375 h 6615"/>
                <a:gd name="T74" fmla="*/ 2806 w 14140"/>
                <a:gd name="T75" fmla="*/ 1369 h 6615"/>
                <a:gd name="T76" fmla="*/ 2279 w 14140"/>
                <a:gd name="T77" fmla="*/ 848 h 6615"/>
                <a:gd name="T78" fmla="*/ 1780 w 14140"/>
                <a:gd name="T79" fmla="*/ 1203 h 6615"/>
                <a:gd name="T80" fmla="*/ 1719 w 14140"/>
                <a:gd name="T81" fmla="*/ 1203 h 6615"/>
                <a:gd name="T82" fmla="*/ 1154 w 14140"/>
                <a:gd name="T83" fmla="*/ 1757 h 6615"/>
                <a:gd name="T84" fmla="*/ 1597 w 14140"/>
                <a:gd name="T85" fmla="*/ 2301 h 6615"/>
                <a:gd name="T86" fmla="*/ 1736 w 14140"/>
                <a:gd name="T87" fmla="*/ 2556 h 6615"/>
                <a:gd name="T88" fmla="*/ 1037 w 14140"/>
                <a:gd name="T89" fmla="*/ 3515 h 6615"/>
                <a:gd name="T90" fmla="*/ 1037 w 14140"/>
                <a:gd name="T91" fmla="*/ 3520 h 6615"/>
                <a:gd name="T92" fmla="*/ 655 w 14140"/>
                <a:gd name="T93" fmla="*/ 3393 h 6615"/>
                <a:gd name="T94" fmla="*/ 0 w 14140"/>
                <a:gd name="T95" fmla="*/ 4042 h 6615"/>
                <a:gd name="T96" fmla="*/ 610 w 14140"/>
                <a:gd name="T97" fmla="*/ 4685 h 6615"/>
                <a:gd name="T98" fmla="*/ 2723 w 14140"/>
                <a:gd name="T99" fmla="*/ 2545 h 6615"/>
                <a:gd name="T100" fmla="*/ 2723 w 14140"/>
                <a:gd name="T101" fmla="*/ 2545 h 6615"/>
                <a:gd name="T102" fmla="*/ 2573 w 14140"/>
                <a:gd name="T103" fmla="*/ 2594 h 6615"/>
                <a:gd name="T104" fmla="*/ 2656 w 14140"/>
                <a:gd name="T105" fmla="*/ 2500 h 6615"/>
                <a:gd name="T106" fmla="*/ 2723 w 14140"/>
                <a:gd name="T107" fmla="*/ 2545 h 66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140" h="6615">
                  <a:moveTo>
                    <a:pt x="610" y="4685"/>
                  </a:moveTo>
                  <a:lnTo>
                    <a:pt x="610" y="4685"/>
                  </a:lnTo>
                  <a:cubicBezTo>
                    <a:pt x="544" y="4785"/>
                    <a:pt x="505" y="4901"/>
                    <a:pt x="505" y="5029"/>
                  </a:cubicBezTo>
                  <a:cubicBezTo>
                    <a:pt x="505" y="5367"/>
                    <a:pt x="777" y="5639"/>
                    <a:pt x="1120" y="5639"/>
                  </a:cubicBezTo>
                  <a:cubicBezTo>
                    <a:pt x="1409" y="5639"/>
                    <a:pt x="1647" y="5444"/>
                    <a:pt x="1714" y="5184"/>
                  </a:cubicBezTo>
                  <a:cubicBezTo>
                    <a:pt x="2063" y="5145"/>
                    <a:pt x="2335" y="4857"/>
                    <a:pt x="2335" y="4507"/>
                  </a:cubicBezTo>
                  <a:cubicBezTo>
                    <a:pt x="2335" y="4496"/>
                    <a:pt x="2335" y="4491"/>
                    <a:pt x="2335" y="4485"/>
                  </a:cubicBezTo>
                  <a:cubicBezTo>
                    <a:pt x="2684" y="4391"/>
                    <a:pt x="2961" y="4108"/>
                    <a:pt x="3050" y="3753"/>
                  </a:cubicBezTo>
                  <a:cubicBezTo>
                    <a:pt x="3488" y="3848"/>
                    <a:pt x="4026" y="3903"/>
                    <a:pt x="4608" y="3903"/>
                  </a:cubicBezTo>
                  <a:cubicBezTo>
                    <a:pt x="5529" y="3903"/>
                    <a:pt x="6338" y="3764"/>
                    <a:pt x="6821" y="3554"/>
                  </a:cubicBezTo>
                  <a:cubicBezTo>
                    <a:pt x="7042" y="3770"/>
                    <a:pt x="7342" y="3903"/>
                    <a:pt x="7673" y="3903"/>
                  </a:cubicBezTo>
                  <a:cubicBezTo>
                    <a:pt x="7945" y="3903"/>
                    <a:pt x="8195" y="3814"/>
                    <a:pt x="8394" y="3665"/>
                  </a:cubicBezTo>
                  <a:cubicBezTo>
                    <a:pt x="8694" y="3836"/>
                    <a:pt x="9037" y="3936"/>
                    <a:pt x="9409" y="3936"/>
                  </a:cubicBezTo>
                  <a:cubicBezTo>
                    <a:pt x="9731" y="3936"/>
                    <a:pt x="10030" y="3864"/>
                    <a:pt x="10296" y="3731"/>
                  </a:cubicBezTo>
                  <a:cubicBezTo>
                    <a:pt x="10562" y="4014"/>
                    <a:pt x="10923" y="4208"/>
                    <a:pt x="11333" y="4252"/>
                  </a:cubicBezTo>
                  <a:cubicBezTo>
                    <a:pt x="11355" y="4441"/>
                    <a:pt x="11427" y="4618"/>
                    <a:pt x="11533" y="4768"/>
                  </a:cubicBezTo>
                  <a:cubicBezTo>
                    <a:pt x="11244" y="4945"/>
                    <a:pt x="11056" y="5262"/>
                    <a:pt x="11056" y="5616"/>
                  </a:cubicBezTo>
                  <a:cubicBezTo>
                    <a:pt x="11056" y="6171"/>
                    <a:pt x="11510" y="6614"/>
                    <a:pt x="12065" y="6614"/>
                  </a:cubicBezTo>
                  <a:cubicBezTo>
                    <a:pt x="12536" y="6614"/>
                    <a:pt x="12924" y="6304"/>
                    <a:pt x="13041" y="5877"/>
                  </a:cubicBezTo>
                  <a:cubicBezTo>
                    <a:pt x="13135" y="5910"/>
                    <a:pt x="13235" y="5932"/>
                    <a:pt x="13335" y="5932"/>
                  </a:cubicBezTo>
                  <a:cubicBezTo>
                    <a:pt x="13778" y="5932"/>
                    <a:pt x="14139" y="5578"/>
                    <a:pt x="14139" y="5139"/>
                  </a:cubicBezTo>
                  <a:cubicBezTo>
                    <a:pt x="14139" y="4851"/>
                    <a:pt x="13978" y="4596"/>
                    <a:pt x="13734" y="4457"/>
                  </a:cubicBezTo>
                  <a:cubicBezTo>
                    <a:pt x="13773" y="4341"/>
                    <a:pt x="13795" y="4213"/>
                    <a:pt x="13795" y="4086"/>
                  </a:cubicBezTo>
                  <a:cubicBezTo>
                    <a:pt x="13795" y="3598"/>
                    <a:pt x="13506" y="3177"/>
                    <a:pt x="13091" y="2977"/>
                  </a:cubicBezTo>
                  <a:cubicBezTo>
                    <a:pt x="13113" y="2872"/>
                    <a:pt x="13124" y="2766"/>
                    <a:pt x="13124" y="2655"/>
                  </a:cubicBezTo>
                  <a:cubicBezTo>
                    <a:pt x="13124" y="1768"/>
                    <a:pt x="12398" y="1047"/>
                    <a:pt x="11499" y="1047"/>
                  </a:cubicBezTo>
                  <a:cubicBezTo>
                    <a:pt x="11394" y="1047"/>
                    <a:pt x="11283" y="1059"/>
                    <a:pt x="11183" y="1081"/>
                  </a:cubicBezTo>
                  <a:cubicBezTo>
                    <a:pt x="10856" y="439"/>
                    <a:pt x="10185" y="0"/>
                    <a:pt x="9409" y="0"/>
                  </a:cubicBezTo>
                  <a:cubicBezTo>
                    <a:pt x="8466" y="0"/>
                    <a:pt x="7679" y="648"/>
                    <a:pt x="7475" y="1513"/>
                  </a:cubicBezTo>
                  <a:cubicBezTo>
                    <a:pt x="6954" y="1602"/>
                    <a:pt x="6543" y="2018"/>
                    <a:pt x="6471" y="2539"/>
                  </a:cubicBezTo>
                  <a:cubicBezTo>
                    <a:pt x="5989" y="2400"/>
                    <a:pt x="5334" y="2317"/>
                    <a:pt x="4608" y="2317"/>
                  </a:cubicBezTo>
                  <a:cubicBezTo>
                    <a:pt x="4586" y="2317"/>
                    <a:pt x="4564" y="2317"/>
                    <a:pt x="4536" y="2317"/>
                  </a:cubicBezTo>
                  <a:cubicBezTo>
                    <a:pt x="4486" y="2162"/>
                    <a:pt x="4353" y="2040"/>
                    <a:pt x="4192" y="1996"/>
                  </a:cubicBezTo>
                  <a:cubicBezTo>
                    <a:pt x="4181" y="1652"/>
                    <a:pt x="3898" y="1369"/>
                    <a:pt x="3543" y="1369"/>
                  </a:cubicBezTo>
                  <a:cubicBezTo>
                    <a:pt x="3494" y="1369"/>
                    <a:pt x="3444" y="1375"/>
                    <a:pt x="3399" y="1386"/>
                  </a:cubicBezTo>
                  <a:cubicBezTo>
                    <a:pt x="3305" y="1341"/>
                    <a:pt x="3200" y="1314"/>
                    <a:pt x="3089" y="1314"/>
                  </a:cubicBezTo>
                  <a:cubicBezTo>
                    <a:pt x="2989" y="1314"/>
                    <a:pt x="2895" y="1336"/>
                    <a:pt x="2806" y="1375"/>
                  </a:cubicBezTo>
                  <a:lnTo>
                    <a:pt x="2806" y="1369"/>
                  </a:lnTo>
                  <a:cubicBezTo>
                    <a:pt x="2806" y="1081"/>
                    <a:pt x="2573" y="848"/>
                    <a:pt x="2279" y="848"/>
                  </a:cubicBezTo>
                  <a:cubicBezTo>
                    <a:pt x="2046" y="848"/>
                    <a:pt x="1852" y="998"/>
                    <a:pt x="1780" y="1203"/>
                  </a:cubicBezTo>
                  <a:cubicBezTo>
                    <a:pt x="1758" y="1203"/>
                    <a:pt x="1741" y="1203"/>
                    <a:pt x="1719" y="1203"/>
                  </a:cubicBezTo>
                  <a:cubicBezTo>
                    <a:pt x="1409" y="1203"/>
                    <a:pt x="1154" y="1452"/>
                    <a:pt x="1154" y="1757"/>
                  </a:cubicBezTo>
                  <a:cubicBezTo>
                    <a:pt x="1154" y="2023"/>
                    <a:pt x="1348" y="2251"/>
                    <a:pt x="1597" y="2301"/>
                  </a:cubicBezTo>
                  <a:cubicBezTo>
                    <a:pt x="1625" y="2400"/>
                    <a:pt x="1669" y="2484"/>
                    <a:pt x="1736" y="2556"/>
                  </a:cubicBezTo>
                  <a:cubicBezTo>
                    <a:pt x="1331" y="2689"/>
                    <a:pt x="1037" y="3066"/>
                    <a:pt x="1037" y="3515"/>
                  </a:cubicBezTo>
                  <a:cubicBezTo>
                    <a:pt x="1037" y="3515"/>
                    <a:pt x="1037" y="3515"/>
                    <a:pt x="1037" y="3520"/>
                  </a:cubicBezTo>
                  <a:cubicBezTo>
                    <a:pt x="932" y="3443"/>
                    <a:pt x="799" y="3393"/>
                    <a:pt x="655" y="3393"/>
                  </a:cubicBezTo>
                  <a:cubicBezTo>
                    <a:pt x="294" y="3393"/>
                    <a:pt x="0" y="3681"/>
                    <a:pt x="0" y="4042"/>
                  </a:cubicBezTo>
                  <a:cubicBezTo>
                    <a:pt x="0" y="4385"/>
                    <a:pt x="266" y="4663"/>
                    <a:pt x="610" y="4685"/>
                  </a:cubicBezTo>
                  <a:close/>
                  <a:moveTo>
                    <a:pt x="2723" y="2545"/>
                  </a:moveTo>
                  <a:lnTo>
                    <a:pt x="2723" y="2545"/>
                  </a:lnTo>
                  <a:cubicBezTo>
                    <a:pt x="2667" y="2561"/>
                    <a:pt x="2623" y="2578"/>
                    <a:pt x="2573" y="2594"/>
                  </a:cubicBezTo>
                  <a:cubicBezTo>
                    <a:pt x="2606" y="2567"/>
                    <a:pt x="2634" y="2534"/>
                    <a:pt x="2656" y="2500"/>
                  </a:cubicBezTo>
                  <a:cubicBezTo>
                    <a:pt x="2678" y="2517"/>
                    <a:pt x="2701" y="2534"/>
                    <a:pt x="2723" y="2545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  <a:ex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26" name="Freeform 2"/>
            <p:cNvSpPr>
              <a:spLocks noChangeArrowheads="1"/>
            </p:cNvSpPr>
            <p:nvPr/>
          </p:nvSpPr>
          <p:spPr bwMode="auto">
            <a:xfrm rot="21133775">
              <a:off x="13112704" y="7741953"/>
              <a:ext cx="6937176" cy="3240333"/>
            </a:xfrm>
            <a:custGeom>
              <a:avLst/>
              <a:gdLst>
                <a:gd name="T0" fmla="*/ 14288 w 14289"/>
                <a:gd name="T1" fmla="*/ 4069 h 6671"/>
                <a:gd name="T2" fmla="*/ 14288 w 14289"/>
                <a:gd name="T3" fmla="*/ 4069 h 6671"/>
                <a:gd name="T4" fmla="*/ 13628 w 14289"/>
                <a:gd name="T5" fmla="*/ 3421 h 6671"/>
                <a:gd name="T6" fmla="*/ 13240 w 14289"/>
                <a:gd name="T7" fmla="*/ 3548 h 6671"/>
                <a:gd name="T8" fmla="*/ 13240 w 14289"/>
                <a:gd name="T9" fmla="*/ 3537 h 6671"/>
                <a:gd name="T10" fmla="*/ 12536 w 14289"/>
                <a:gd name="T11" fmla="*/ 2572 h 6671"/>
                <a:gd name="T12" fmla="*/ 12675 w 14289"/>
                <a:gd name="T13" fmla="*/ 2323 h 6671"/>
                <a:gd name="T14" fmla="*/ 13124 w 14289"/>
                <a:gd name="T15" fmla="*/ 1774 h 6671"/>
                <a:gd name="T16" fmla="*/ 12552 w 14289"/>
                <a:gd name="T17" fmla="*/ 1208 h 6671"/>
                <a:gd name="T18" fmla="*/ 12491 w 14289"/>
                <a:gd name="T19" fmla="*/ 1214 h 6671"/>
                <a:gd name="T20" fmla="*/ 11987 w 14289"/>
                <a:gd name="T21" fmla="*/ 853 h 6671"/>
                <a:gd name="T22" fmla="*/ 11449 w 14289"/>
                <a:gd name="T23" fmla="*/ 1380 h 6671"/>
                <a:gd name="T24" fmla="*/ 11449 w 14289"/>
                <a:gd name="T25" fmla="*/ 1386 h 6671"/>
                <a:gd name="T26" fmla="*/ 11166 w 14289"/>
                <a:gd name="T27" fmla="*/ 1325 h 6671"/>
                <a:gd name="T28" fmla="*/ 10856 w 14289"/>
                <a:gd name="T29" fmla="*/ 1397 h 6671"/>
                <a:gd name="T30" fmla="*/ 10706 w 14289"/>
                <a:gd name="T31" fmla="*/ 1380 h 6671"/>
                <a:gd name="T32" fmla="*/ 10052 w 14289"/>
                <a:gd name="T33" fmla="*/ 2012 h 6671"/>
                <a:gd name="T34" fmla="*/ 9703 w 14289"/>
                <a:gd name="T35" fmla="*/ 2334 h 6671"/>
                <a:gd name="T36" fmla="*/ 9630 w 14289"/>
                <a:gd name="T37" fmla="*/ 2334 h 6671"/>
                <a:gd name="T38" fmla="*/ 7751 w 14289"/>
                <a:gd name="T39" fmla="*/ 2556 h 6671"/>
                <a:gd name="T40" fmla="*/ 6737 w 14289"/>
                <a:gd name="T41" fmla="*/ 1524 h 6671"/>
                <a:gd name="T42" fmla="*/ 4780 w 14289"/>
                <a:gd name="T43" fmla="*/ 0 h 6671"/>
                <a:gd name="T44" fmla="*/ 2989 w 14289"/>
                <a:gd name="T45" fmla="*/ 1086 h 6671"/>
                <a:gd name="T46" fmla="*/ 2667 w 14289"/>
                <a:gd name="T47" fmla="*/ 1059 h 6671"/>
                <a:gd name="T48" fmla="*/ 1026 w 14289"/>
                <a:gd name="T49" fmla="*/ 2672 h 6671"/>
                <a:gd name="T50" fmla="*/ 1059 w 14289"/>
                <a:gd name="T51" fmla="*/ 3005 h 6671"/>
                <a:gd name="T52" fmla="*/ 349 w 14289"/>
                <a:gd name="T53" fmla="*/ 4119 h 6671"/>
                <a:gd name="T54" fmla="*/ 405 w 14289"/>
                <a:gd name="T55" fmla="*/ 4491 h 6671"/>
                <a:gd name="T56" fmla="*/ 0 w 14289"/>
                <a:gd name="T57" fmla="*/ 5184 h 6671"/>
                <a:gd name="T58" fmla="*/ 810 w 14289"/>
                <a:gd name="T59" fmla="*/ 5977 h 6671"/>
                <a:gd name="T60" fmla="*/ 1109 w 14289"/>
                <a:gd name="T61" fmla="*/ 5921 h 6671"/>
                <a:gd name="T62" fmla="*/ 2096 w 14289"/>
                <a:gd name="T63" fmla="*/ 6670 h 6671"/>
                <a:gd name="T64" fmla="*/ 3116 w 14289"/>
                <a:gd name="T65" fmla="*/ 5661 h 6671"/>
                <a:gd name="T66" fmla="*/ 2634 w 14289"/>
                <a:gd name="T67" fmla="*/ 4807 h 6671"/>
                <a:gd name="T68" fmla="*/ 2839 w 14289"/>
                <a:gd name="T69" fmla="*/ 4286 h 6671"/>
                <a:gd name="T70" fmla="*/ 3881 w 14289"/>
                <a:gd name="T71" fmla="*/ 3759 h 6671"/>
                <a:gd name="T72" fmla="*/ 4780 w 14289"/>
                <a:gd name="T73" fmla="*/ 3970 h 6671"/>
                <a:gd name="T74" fmla="*/ 5805 w 14289"/>
                <a:gd name="T75" fmla="*/ 3692 h 6671"/>
                <a:gd name="T76" fmla="*/ 6532 w 14289"/>
                <a:gd name="T77" fmla="*/ 3931 h 6671"/>
                <a:gd name="T78" fmla="*/ 7397 w 14289"/>
                <a:gd name="T79" fmla="*/ 3581 h 6671"/>
                <a:gd name="T80" fmla="*/ 9630 w 14289"/>
                <a:gd name="T81" fmla="*/ 3931 h 6671"/>
                <a:gd name="T82" fmla="*/ 11205 w 14289"/>
                <a:gd name="T83" fmla="*/ 3781 h 6671"/>
                <a:gd name="T84" fmla="*/ 11931 w 14289"/>
                <a:gd name="T85" fmla="*/ 4518 h 6671"/>
                <a:gd name="T86" fmla="*/ 11931 w 14289"/>
                <a:gd name="T87" fmla="*/ 4541 h 6671"/>
                <a:gd name="T88" fmla="*/ 12558 w 14289"/>
                <a:gd name="T89" fmla="*/ 5223 h 6671"/>
                <a:gd name="T90" fmla="*/ 13157 w 14289"/>
                <a:gd name="T91" fmla="*/ 5683 h 6671"/>
                <a:gd name="T92" fmla="*/ 13783 w 14289"/>
                <a:gd name="T93" fmla="*/ 5067 h 6671"/>
                <a:gd name="T94" fmla="*/ 13673 w 14289"/>
                <a:gd name="T95" fmla="*/ 4724 h 6671"/>
                <a:gd name="T96" fmla="*/ 14288 w 14289"/>
                <a:gd name="T97" fmla="*/ 4069 h 6671"/>
                <a:gd name="T98" fmla="*/ 11604 w 14289"/>
                <a:gd name="T99" fmla="*/ 2517 h 6671"/>
                <a:gd name="T100" fmla="*/ 11604 w 14289"/>
                <a:gd name="T101" fmla="*/ 2517 h 6671"/>
                <a:gd name="T102" fmla="*/ 11687 w 14289"/>
                <a:gd name="T103" fmla="*/ 2611 h 6671"/>
                <a:gd name="T104" fmla="*/ 11538 w 14289"/>
                <a:gd name="T105" fmla="*/ 2567 h 6671"/>
                <a:gd name="T106" fmla="*/ 11604 w 14289"/>
                <a:gd name="T107" fmla="*/ 2517 h 6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289" h="6671">
                  <a:moveTo>
                    <a:pt x="14288" y="4069"/>
                  </a:moveTo>
                  <a:lnTo>
                    <a:pt x="14288" y="4069"/>
                  </a:lnTo>
                  <a:cubicBezTo>
                    <a:pt x="14288" y="3715"/>
                    <a:pt x="13994" y="3421"/>
                    <a:pt x="13628" y="3421"/>
                  </a:cubicBezTo>
                  <a:cubicBezTo>
                    <a:pt x="13484" y="3421"/>
                    <a:pt x="13351" y="3465"/>
                    <a:pt x="13240" y="3548"/>
                  </a:cubicBezTo>
                  <a:cubicBezTo>
                    <a:pt x="13240" y="3543"/>
                    <a:pt x="13240" y="3543"/>
                    <a:pt x="13240" y="3537"/>
                  </a:cubicBezTo>
                  <a:cubicBezTo>
                    <a:pt x="13240" y="3088"/>
                    <a:pt x="12946" y="2711"/>
                    <a:pt x="12536" y="2572"/>
                  </a:cubicBezTo>
                  <a:cubicBezTo>
                    <a:pt x="12602" y="2506"/>
                    <a:pt x="12647" y="2417"/>
                    <a:pt x="12675" y="2323"/>
                  </a:cubicBezTo>
                  <a:cubicBezTo>
                    <a:pt x="12930" y="2267"/>
                    <a:pt x="13124" y="2040"/>
                    <a:pt x="13124" y="1774"/>
                  </a:cubicBezTo>
                  <a:cubicBezTo>
                    <a:pt x="13124" y="1463"/>
                    <a:pt x="12868" y="1208"/>
                    <a:pt x="12552" y="1208"/>
                  </a:cubicBezTo>
                  <a:cubicBezTo>
                    <a:pt x="12530" y="1208"/>
                    <a:pt x="12508" y="1214"/>
                    <a:pt x="12491" y="1214"/>
                  </a:cubicBezTo>
                  <a:cubicBezTo>
                    <a:pt x="12419" y="1003"/>
                    <a:pt x="12220" y="853"/>
                    <a:pt x="11987" y="853"/>
                  </a:cubicBezTo>
                  <a:cubicBezTo>
                    <a:pt x="11687" y="853"/>
                    <a:pt x="11449" y="1092"/>
                    <a:pt x="11449" y="1380"/>
                  </a:cubicBezTo>
                  <a:cubicBezTo>
                    <a:pt x="11449" y="1380"/>
                    <a:pt x="11449" y="1380"/>
                    <a:pt x="11449" y="1386"/>
                  </a:cubicBezTo>
                  <a:cubicBezTo>
                    <a:pt x="11366" y="1347"/>
                    <a:pt x="11272" y="1325"/>
                    <a:pt x="11166" y="1325"/>
                  </a:cubicBezTo>
                  <a:cubicBezTo>
                    <a:pt x="11055" y="1325"/>
                    <a:pt x="10950" y="1352"/>
                    <a:pt x="10856" y="1397"/>
                  </a:cubicBezTo>
                  <a:cubicBezTo>
                    <a:pt x="10806" y="1386"/>
                    <a:pt x="10761" y="1380"/>
                    <a:pt x="10706" y="1380"/>
                  </a:cubicBezTo>
                  <a:cubicBezTo>
                    <a:pt x="10351" y="1380"/>
                    <a:pt x="10063" y="1663"/>
                    <a:pt x="10052" y="2012"/>
                  </a:cubicBezTo>
                  <a:cubicBezTo>
                    <a:pt x="9891" y="2057"/>
                    <a:pt x="9758" y="2179"/>
                    <a:pt x="9703" y="2334"/>
                  </a:cubicBezTo>
                  <a:cubicBezTo>
                    <a:pt x="9680" y="2334"/>
                    <a:pt x="9652" y="2334"/>
                    <a:pt x="9630" y="2334"/>
                  </a:cubicBezTo>
                  <a:cubicBezTo>
                    <a:pt x="8898" y="2334"/>
                    <a:pt x="8239" y="2417"/>
                    <a:pt x="7751" y="2556"/>
                  </a:cubicBezTo>
                  <a:cubicBezTo>
                    <a:pt x="7679" y="2034"/>
                    <a:pt x="7264" y="1613"/>
                    <a:pt x="6737" y="1524"/>
                  </a:cubicBezTo>
                  <a:cubicBezTo>
                    <a:pt x="6526" y="654"/>
                    <a:pt x="5733" y="0"/>
                    <a:pt x="4780" y="0"/>
                  </a:cubicBezTo>
                  <a:cubicBezTo>
                    <a:pt x="3998" y="0"/>
                    <a:pt x="3321" y="444"/>
                    <a:pt x="2989" y="1086"/>
                  </a:cubicBezTo>
                  <a:cubicBezTo>
                    <a:pt x="2883" y="1070"/>
                    <a:pt x="2778" y="1059"/>
                    <a:pt x="2667" y="1059"/>
                  </a:cubicBezTo>
                  <a:cubicBezTo>
                    <a:pt x="1763" y="1059"/>
                    <a:pt x="1026" y="1779"/>
                    <a:pt x="1026" y="2672"/>
                  </a:cubicBezTo>
                  <a:cubicBezTo>
                    <a:pt x="1026" y="2789"/>
                    <a:pt x="1037" y="2894"/>
                    <a:pt x="1059" y="3005"/>
                  </a:cubicBezTo>
                  <a:cubicBezTo>
                    <a:pt x="638" y="3199"/>
                    <a:pt x="349" y="3626"/>
                    <a:pt x="349" y="4119"/>
                  </a:cubicBezTo>
                  <a:cubicBezTo>
                    <a:pt x="349" y="4247"/>
                    <a:pt x="366" y="4374"/>
                    <a:pt x="405" y="4491"/>
                  </a:cubicBezTo>
                  <a:cubicBezTo>
                    <a:pt x="166" y="4629"/>
                    <a:pt x="0" y="4885"/>
                    <a:pt x="0" y="5184"/>
                  </a:cubicBezTo>
                  <a:cubicBezTo>
                    <a:pt x="0" y="5622"/>
                    <a:pt x="366" y="5977"/>
                    <a:pt x="810" y="5977"/>
                  </a:cubicBezTo>
                  <a:cubicBezTo>
                    <a:pt x="915" y="5977"/>
                    <a:pt x="1015" y="5960"/>
                    <a:pt x="1109" y="5921"/>
                  </a:cubicBezTo>
                  <a:cubicBezTo>
                    <a:pt x="1225" y="6354"/>
                    <a:pt x="1625" y="6670"/>
                    <a:pt x="2096" y="6670"/>
                  </a:cubicBezTo>
                  <a:cubicBezTo>
                    <a:pt x="2656" y="6670"/>
                    <a:pt x="3116" y="6215"/>
                    <a:pt x="3116" y="5661"/>
                  </a:cubicBezTo>
                  <a:cubicBezTo>
                    <a:pt x="3116" y="5300"/>
                    <a:pt x="2922" y="4984"/>
                    <a:pt x="2634" y="4807"/>
                  </a:cubicBezTo>
                  <a:cubicBezTo>
                    <a:pt x="2739" y="4652"/>
                    <a:pt x="2811" y="4474"/>
                    <a:pt x="2839" y="4286"/>
                  </a:cubicBezTo>
                  <a:cubicBezTo>
                    <a:pt x="3249" y="4241"/>
                    <a:pt x="3615" y="4047"/>
                    <a:pt x="3881" y="3759"/>
                  </a:cubicBezTo>
                  <a:cubicBezTo>
                    <a:pt x="4153" y="3892"/>
                    <a:pt x="4458" y="3970"/>
                    <a:pt x="4780" y="3970"/>
                  </a:cubicBezTo>
                  <a:cubicBezTo>
                    <a:pt x="5157" y="3970"/>
                    <a:pt x="5506" y="3870"/>
                    <a:pt x="5805" y="3692"/>
                  </a:cubicBezTo>
                  <a:cubicBezTo>
                    <a:pt x="6005" y="3842"/>
                    <a:pt x="6260" y="3931"/>
                    <a:pt x="6532" y="3931"/>
                  </a:cubicBezTo>
                  <a:cubicBezTo>
                    <a:pt x="6870" y="3931"/>
                    <a:pt x="7175" y="3798"/>
                    <a:pt x="7397" y="3581"/>
                  </a:cubicBezTo>
                  <a:cubicBezTo>
                    <a:pt x="7884" y="3792"/>
                    <a:pt x="8699" y="3931"/>
                    <a:pt x="9630" y="3931"/>
                  </a:cubicBezTo>
                  <a:cubicBezTo>
                    <a:pt x="10218" y="3931"/>
                    <a:pt x="10761" y="3875"/>
                    <a:pt x="11205" y="3781"/>
                  </a:cubicBezTo>
                  <a:cubicBezTo>
                    <a:pt x="11294" y="4141"/>
                    <a:pt x="11577" y="4424"/>
                    <a:pt x="11931" y="4518"/>
                  </a:cubicBezTo>
                  <a:cubicBezTo>
                    <a:pt x="11931" y="4530"/>
                    <a:pt x="11931" y="4535"/>
                    <a:pt x="11931" y="4541"/>
                  </a:cubicBezTo>
                  <a:cubicBezTo>
                    <a:pt x="11931" y="4896"/>
                    <a:pt x="12203" y="5189"/>
                    <a:pt x="12558" y="5223"/>
                  </a:cubicBezTo>
                  <a:cubicBezTo>
                    <a:pt x="12624" y="5489"/>
                    <a:pt x="12868" y="5683"/>
                    <a:pt x="13157" y="5683"/>
                  </a:cubicBezTo>
                  <a:cubicBezTo>
                    <a:pt x="13501" y="5683"/>
                    <a:pt x="13783" y="5406"/>
                    <a:pt x="13783" y="5067"/>
                  </a:cubicBezTo>
                  <a:cubicBezTo>
                    <a:pt x="13783" y="4940"/>
                    <a:pt x="13739" y="4818"/>
                    <a:pt x="13673" y="4724"/>
                  </a:cubicBezTo>
                  <a:cubicBezTo>
                    <a:pt x="14016" y="4701"/>
                    <a:pt x="14288" y="4419"/>
                    <a:pt x="14288" y="4069"/>
                  </a:cubicBezTo>
                  <a:close/>
                  <a:moveTo>
                    <a:pt x="11604" y="2517"/>
                  </a:moveTo>
                  <a:lnTo>
                    <a:pt x="11604" y="2517"/>
                  </a:lnTo>
                  <a:cubicBezTo>
                    <a:pt x="11626" y="2556"/>
                    <a:pt x="11660" y="2583"/>
                    <a:pt x="11687" y="2611"/>
                  </a:cubicBezTo>
                  <a:cubicBezTo>
                    <a:pt x="11643" y="2594"/>
                    <a:pt x="11593" y="2583"/>
                    <a:pt x="11538" y="2567"/>
                  </a:cubicBezTo>
                  <a:cubicBezTo>
                    <a:pt x="11560" y="2550"/>
                    <a:pt x="11582" y="2534"/>
                    <a:pt x="11604" y="251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11271562" y="5470711"/>
            <a:ext cx="7765365" cy="5261809"/>
            <a:chOff x="11271562" y="5846272"/>
            <a:chExt cx="7765365" cy="5261809"/>
          </a:xfrm>
        </p:grpSpPr>
        <p:sp>
          <p:nvSpPr>
            <p:cNvPr id="128" name="Freeform 3"/>
            <p:cNvSpPr>
              <a:spLocks noChangeArrowheads="1"/>
            </p:cNvSpPr>
            <p:nvPr/>
          </p:nvSpPr>
          <p:spPr bwMode="auto">
            <a:xfrm rot="21133775">
              <a:off x="11271562" y="5846272"/>
              <a:ext cx="6795862" cy="3842141"/>
            </a:xfrm>
            <a:custGeom>
              <a:avLst/>
              <a:gdLst>
                <a:gd name="T0" fmla="*/ 13994 w 13995"/>
                <a:gd name="T1" fmla="*/ 94 h 7912"/>
                <a:gd name="T2" fmla="*/ 13994 w 13995"/>
                <a:gd name="T3" fmla="*/ 94 h 7912"/>
                <a:gd name="T4" fmla="*/ 1785 w 13995"/>
                <a:gd name="T5" fmla="*/ 2928 h 7912"/>
                <a:gd name="T6" fmla="*/ 5733 w 13995"/>
                <a:gd name="T7" fmla="*/ 7789 h 7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95" h="7912">
                  <a:moveTo>
                    <a:pt x="13994" y="94"/>
                  </a:moveTo>
                  <a:lnTo>
                    <a:pt x="13994" y="94"/>
                  </a:lnTo>
                  <a:cubicBezTo>
                    <a:pt x="10563" y="1841"/>
                    <a:pt x="3565" y="0"/>
                    <a:pt x="1785" y="2928"/>
                  </a:cubicBezTo>
                  <a:cubicBezTo>
                    <a:pt x="0" y="5854"/>
                    <a:pt x="2750" y="7911"/>
                    <a:pt x="5733" y="7789"/>
                  </a:cubicBezTo>
                </a:path>
              </a:pathLst>
            </a:custGeom>
            <a:noFill/>
            <a:ln w="20160" cap="flat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52366" tIns="76183" rIns="152366" bIns="76183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29" name="Freeform 4"/>
            <p:cNvSpPr>
              <a:spLocks noChangeArrowheads="1"/>
            </p:cNvSpPr>
            <p:nvPr/>
          </p:nvSpPr>
          <p:spPr bwMode="auto">
            <a:xfrm rot="21133775">
              <a:off x="12241065" y="7265940"/>
              <a:ext cx="6795862" cy="3842141"/>
            </a:xfrm>
            <a:custGeom>
              <a:avLst/>
              <a:gdLst>
                <a:gd name="T0" fmla="*/ 13995 w 13996"/>
                <a:gd name="T1" fmla="*/ 94 h 7912"/>
                <a:gd name="T2" fmla="*/ 13995 w 13996"/>
                <a:gd name="T3" fmla="*/ 94 h 7912"/>
                <a:gd name="T4" fmla="*/ 1786 w 13996"/>
                <a:gd name="T5" fmla="*/ 2927 h 7912"/>
                <a:gd name="T6" fmla="*/ 5734 w 13996"/>
                <a:gd name="T7" fmla="*/ 7789 h 7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96" h="7912">
                  <a:moveTo>
                    <a:pt x="13995" y="94"/>
                  </a:moveTo>
                  <a:lnTo>
                    <a:pt x="13995" y="94"/>
                  </a:lnTo>
                  <a:cubicBezTo>
                    <a:pt x="10563" y="1840"/>
                    <a:pt x="3566" y="0"/>
                    <a:pt x="1786" y="2927"/>
                  </a:cubicBezTo>
                  <a:cubicBezTo>
                    <a:pt x="0" y="5854"/>
                    <a:pt x="2751" y="7911"/>
                    <a:pt x="5734" y="7789"/>
                  </a:cubicBezTo>
                </a:path>
              </a:pathLst>
            </a:custGeom>
            <a:noFill/>
            <a:ln w="20160" cap="flat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52366" tIns="76183" rIns="152366" bIns="76183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30" name="Freeform 5"/>
            <p:cNvSpPr>
              <a:spLocks noChangeArrowheads="1"/>
            </p:cNvSpPr>
            <p:nvPr/>
          </p:nvSpPr>
          <p:spPr bwMode="auto">
            <a:xfrm rot="21133775">
              <a:off x="11342175" y="6807155"/>
              <a:ext cx="6795862" cy="3842141"/>
            </a:xfrm>
            <a:custGeom>
              <a:avLst/>
              <a:gdLst>
                <a:gd name="T0" fmla="*/ 13994 w 13995"/>
                <a:gd name="T1" fmla="*/ 94 h 7912"/>
                <a:gd name="T2" fmla="*/ 13994 w 13995"/>
                <a:gd name="T3" fmla="*/ 94 h 7912"/>
                <a:gd name="T4" fmla="*/ 1785 w 13995"/>
                <a:gd name="T5" fmla="*/ 2926 h 7912"/>
                <a:gd name="T6" fmla="*/ 5739 w 13995"/>
                <a:gd name="T7" fmla="*/ 7789 h 7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995" h="7912">
                  <a:moveTo>
                    <a:pt x="13994" y="94"/>
                  </a:moveTo>
                  <a:lnTo>
                    <a:pt x="13994" y="94"/>
                  </a:lnTo>
                  <a:cubicBezTo>
                    <a:pt x="10568" y="1840"/>
                    <a:pt x="3571" y="0"/>
                    <a:pt x="1785" y="2926"/>
                  </a:cubicBezTo>
                  <a:cubicBezTo>
                    <a:pt x="0" y="5854"/>
                    <a:pt x="2756" y="7911"/>
                    <a:pt x="5739" y="7789"/>
                  </a:cubicBezTo>
                </a:path>
              </a:pathLst>
            </a:custGeom>
            <a:noFill/>
            <a:ln w="59760" cap="flat">
              <a:solidFill>
                <a:schemeClr val="accent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52366" tIns="76183" rIns="152366" bIns="76183"/>
            <a:lstStyle/>
            <a:p>
              <a:endParaRPr lang="en-US" dirty="0">
                <a:latin typeface="Calibri Light"/>
              </a:endParaRP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3344116" y="3705321"/>
            <a:ext cx="7220750" cy="1329558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PF DinDisplay Pro" panose="02000506030000020004" pitchFamily="2" charset="0"/>
                <a:ea typeface="Lato"/>
                <a:cs typeface="Calibri Light"/>
              </a:rPr>
              <a:t>Ι</a:t>
            </a:r>
            <a:r>
              <a:rPr lang="en-US" sz="2400" dirty="0" smtClean="0">
                <a:latin typeface="PF DinDisplay Pro" panose="02000506030000020004" pitchFamily="2" charset="0"/>
                <a:ea typeface="Lato"/>
                <a:cs typeface="Calibri Light"/>
              </a:rPr>
              <a:t>SO/IEC </a:t>
            </a:r>
            <a:r>
              <a:rPr lang="en-US" sz="2400" dirty="0" smtClean="0">
                <a:solidFill>
                  <a:schemeClr val="accent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27001:2013</a:t>
            </a:r>
            <a:r>
              <a:rPr lang="en-US" sz="2400" dirty="0" smtClean="0">
                <a:latin typeface="PF DinDisplay Pro" panose="02000506030000020004" pitchFamily="2" charset="0"/>
                <a:ea typeface="Lato"/>
                <a:cs typeface="Calibri Light"/>
              </a:rPr>
              <a:t> Certified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F DinDisplay Pro" panose="02000506030000020004" pitchFamily="2" charset="0"/>
                <a:ea typeface="Lato"/>
                <a:cs typeface="Calibri Light"/>
              </a:rPr>
              <a:t>ISO </a:t>
            </a:r>
            <a:r>
              <a:rPr lang="en-US" sz="2400" dirty="0" smtClean="0">
                <a:solidFill>
                  <a:schemeClr val="accent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9001:2008</a:t>
            </a:r>
            <a:r>
              <a:rPr lang="en-US" sz="2400" dirty="0" smtClean="0">
                <a:latin typeface="PF DinDisplay Pro" panose="02000506030000020004" pitchFamily="2" charset="0"/>
                <a:ea typeface="Lato"/>
                <a:cs typeface="Calibri Light"/>
              </a:rPr>
              <a:t> </a:t>
            </a:r>
            <a:r>
              <a:rPr lang="en-US" sz="2400" dirty="0">
                <a:latin typeface="PF DinDisplay Pro" panose="02000506030000020004" pitchFamily="2" charset="0"/>
                <a:ea typeface="Lato"/>
                <a:cs typeface="Calibri Light"/>
              </a:rPr>
              <a:t>Certified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n-US" sz="2400" dirty="0">
              <a:latin typeface="Calibri Light"/>
              <a:ea typeface="Lato"/>
              <a:cs typeface="Calibri Light"/>
            </a:endParaRPr>
          </a:p>
        </p:txBody>
      </p:sp>
      <p:sp>
        <p:nvSpPr>
          <p:cNvPr id="33" name="Round Same Side Corner Rectangle 32"/>
          <p:cNvSpPr/>
          <p:nvPr/>
        </p:nvSpPr>
        <p:spPr>
          <a:xfrm rot="10800000" flipH="1">
            <a:off x="3294532" y="3291225"/>
            <a:ext cx="109697" cy="132506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Calibri Light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30752" y="2929003"/>
            <a:ext cx="1042611" cy="1800503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id-ID" sz="10500" dirty="0" smtClean="0">
                <a:latin typeface="PF DinDisplay Pro" panose="02000506030000020004" pitchFamily="2" charset="0"/>
                <a:cs typeface="Lato Regular"/>
              </a:rPr>
              <a:t>1</a:t>
            </a:r>
            <a:endParaRPr lang="id-ID" sz="105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457002" y="3234126"/>
            <a:ext cx="10785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latin typeface="PF DinDisplay Pro" panose="02000506030000020004" pitchFamily="2" charset="0"/>
                <a:cs typeface="Lato Regular"/>
              </a:rPr>
              <a:t>Στέγαση εξοπλισμού </a:t>
            </a:r>
            <a:r>
              <a:rPr lang="el-GR" sz="3200" dirty="0" smtClean="0">
                <a:latin typeface="PF DinDisplay Pro" panose="02000506030000020004" pitchFamily="2" charset="0"/>
                <a:cs typeface="Lato Regular"/>
              </a:rPr>
              <a:t>σε</a:t>
            </a:r>
            <a:r>
              <a:rPr lang="en-US" sz="3200" dirty="0" smtClean="0">
                <a:latin typeface="PF DinDisplay Pro" panose="02000506030000020004" pitchFamily="2" charset="0"/>
                <a:cs typeface="Lato Regular"/>
              </a:rPr>
              <a:t> </a:t>
            </a:r>
            <a:r>
              <a:rPr lang="el-GR" sz="3200" dirty="0" smtClean="0">
                <a:latin typeface="PF DinDisplay Pro" panose="02000506030000020004" pitchFamily="2" charset="0"/>
                <a:cs typeface="Lato Regular"/>
              </a:rPr>
              <a:t>πιστοποιημ</a:t>
            </a:r>
            <a:r>
              <a:rPr lang="el-GR" sz="3200" dirty="0">
                <a:latin typeface="PF DinDisplay Pro" panose="02000506030000020004" pitchFamily="2" charset="0"/>
                <a:cs typeface="Lato Regular"/>
              </a:rPr>
              <a:t>έ</a:t>
            </a:r>
            <a:r>
              <a:rPr lang="el-GR" sz="3200" dirty="0" smtClean="0">
                <a:latin typeface="PF DinDisplay Pro" panose="02000506030000020004" pitchFamily="2" charset="0"/>
                <a:cs typeface="Lato Regular"/>
              </a:rPr>
              <a:t>νο </a:t>
            </a:r>
            <a:r>
              <a:rPr lang="el-GR" sz="3200" dirty="0">
                <a:latin typeface="PF DinDisplay Pro" panose="02000506030000020004" pitchFamily="2" charset="0"/>
                <a:cs typeface="Lato Regular"/>
              </a:rPr>
              <a:t>ιδιόκτητο </a:t>
            </a:r>
            <a:r>
              <a:rPr lang="el-GR" sz="3200" dirty="0" err="1">
                <a:latin typeface="PF DinDisplay Pro" panose="02000506030000020004" pitchFamily="2" charset="0"/>
                <a:cs typeface="Lato Regular"/>
              </a:rPr>
              <a:t>Data</a:t>
            </a:r>
            <a:r>
              <a:rPr lang="el-GR" sz="3200" dirty="0">
                <a:latin typeface="PF DinDisplay Pro" panose="02000506030000020004" pitchFamily="2" charset="0"/>
                <a:cs typeface="Lato Regular"/>
              </a:rPr>
              <a:t> </a:t>
            </a:r>
            <a:r>
              <a:rPr lang="el-GR" sz="3200" dirty="0" err="1">
                <a:latin typeface="PF DinDisplay Pro" panose="02000506030000020004" pitchFamily="2" charset="0"/>
                <a:cs typeface="Lato Regular"/>
              </a:rPr>
              <a:t>Center</a:t>
            </a:r>
            <a:endParaRPr lang="el-GR" sz="32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3341151" y="5435211"/>
            <a:ext cx="7220750" cy="1329558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dirty="0">
                <a:latin typeface="PF DinDisplay Pro" panose="02000506030000020004" pitchFamily="2" charset="0"/>
                <a:ea typeface="Lato"/>
                <a:cs typeface="Calibri Light"/>
              </a:rPr>
              <a:t>Αριθμός διαθέσιμων πυρήνων: </a:t>
            </a:r>
            <a:r>
              <a:rPr lang="el-GR" sz="2400" b="1" dirty="0">
                <a:solidFill>
                  <a:schemeClr val="accent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694</a:t>
            </a:r>
            <a:r>
              <a:rPr lang="el-GR" sz="2400" dirty="0">
                <a:solidFill>
                  <a:schemeClr val="accent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 </a:t>
            </a:r>
            <a:r>
              <a:rPr lang="en-US" sz="2400" dirty="0" err="1">
                <a:latin typeface="PF DinDisplay Pro" panose="02000506030000020004" pitchFamily="2" charset="0"/>
                <a:ea typeface="Lato"/>
                <a:cs typeface="Calibri Light"/>
              </a:rPr>
              <a:t>C</a:t>
            </a:r>
            <a:r>
              <a:rPr lang="el-GR" sz="2400" dirty="0" err="1" smtClean="0">
                <a:latin typeface="PF DinDisplay Pro" panose="02000506030000020004" pitchFamily="2" charset="0"/>
                <a:ea typeface="Lato"/>
                <a:cs typeface="Calibri Light"/>
              </a:rPr>
              <a:t>ores</a:t>
            </a:r>
            <a:endParaRPr lang="el-GR" sz="2400" dirty="0" smtClean="0">
              <a:latin typeface="PF DinDisplay Pro" panose="02000506030000020004" pitchFamily="2" charset="0"/>
              <a:ea typeface="Lato"/>
              <a:cs typeface="Calibri Ligh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PF DinDisplay Pro" panose="02000506030000020004" pitchFamily="2" charset="0"/>
                <a:ea typeface="Lato"/>
                <a:cs typeface="Calibri Light"/>
              </a:rPr>
              <a:t>Συνολική </a:t>
            </a:r>
            <a:r>
              <a:rPr lang="el-GR" sz="2400" dirty="0">
                <a:latin typeface="PF DinDisplay Pro" panose="02000506030000020004" pitchFamily="2" charset="0"/>
                <a:ea typeface="Lato"/>
                <a:cs typeface="Calibri Light"/>
              </a:rPr>
              <a:t>επεξεργαστική ισχύς: </a:t>
            </a:r>
            <a:r>
              <a:rPr lang="el-GR" sz="2400" b="1" dirty="0">
                <a:solidFill>
                  <a:schemeClr val="accent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1848</a:t>
            </a:r>
            <a:r>
              <a:rPr lang="el-GR" sz="2400" dirty="0">
                <a:solidFill>
                  <a:schemeClr val="accent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 </a:t>
            </a:r>
            <a:r>
              <a:rPr lang="el-GR" sz="2400" dirty="0" err="1">
                <a:solidFill>
                  <a:schemeClr val="bg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GHz</a:t>
            </a:r>
            <a:r>
              <a:rPr lang="el-GR" sz="2400" dirty="0">
                <a:solidFill>
                  <a:schemeClr val="bg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l-GR" sz="2400" dirty="0">
              <a:latin typeface="Calibri Light"/>
              <a:ea typeface="Lato"/>
              <a:cs typeface="Calibri Light"/>
            </a:endParaRPr>
          </a:p>
        </p:txBody>
      </p:sp>
      <p:sp>
        <p:nvSpPr>
          <p:cNvPr id="84" name="Round Same Side Corner Rectangle 83"/>
          <p:cNvSpPr/>
          <p:nvPr/>
        </p:nvSpPr>
        <p:spPr>
          <a:xfrm rot="10800000" flipH="1">
            <a:off x="3291567" y="5021115"/>
            <a:ext cx="109697" cy="132506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Calibri Light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516129" y="4933606"/>
            <a:ext cx="90130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>
                <a:latin typeface="PF DinDisplay Pro" panose="02000506030000020004" pitchFamily="2" charset="0"/>
                <a:cs typeface="Lato Regular"/>
              </a:rPr>
              <a:t>Επεξεργαστική ισχύς</a:t>
            </a:r>
            <a:endParaRPr lang="id-ID" sz="32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3341151" y="7189126"/>
            <a:ext cx="7220750" cy="960227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PF DinDisplay Pro" panose="02000506030000020004" pitchFamily="2" charset="0"/>
                <a:ea typeface="Lato"/>
                <a:cs typeface="Calibri Light"/>
              </a:rPr>
              <a:t>Μέγιστη διαθέσιμη μνήμη RAM: </a:t>
            </a:r>
            <a:r>
              <a:rPr lang="el-GR" sz="2400" dirty="0" smtClean="0">
                <a:solidFill>
                  <a:schemeClr val="accent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4870</a:t>
            </a:r>
            <a:r>
              <a:rPr lang="el-GR" sz="2400" dirty="0" smtClean="0">
                <a:latin typeface="PF DinDisplay Pro" panose="02000506030000020004" pitchFamily="2" charset="0"/>
                <a:ea typeface="Lato"/>
                <a:cs typeface="Calibri Light"/>
              </a:rPr>
              <a:t> GB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l-GR" sz="2400" dirty="0" smtClean="0">
                <a:latin typeface="PF DinDisplay Pro" panose="02000506030000020004" pitchFamily="2" charset="0"/>
                <a:ea typeface="Lato"/>
                <a:cs typeface="Calibri Light"/>
              </a:rPr>
              <a:t>Διαθέσιμος Αποθηκευτικός χώρος: </a:t>
            </a:r>
            <a:r>
              <a:rPr lang="el-GR" sz="2400" dirty="0" smtClean="0">
                <a:solidFill>
                  <a:schemeClr val="accent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245,46</a:t>
            </a:r>
            <a:r>
              <a:rPr lang="el-GR" sz="2400" dirty="0" smtClean="0">
                <a:latin typeface="PF DinDisplay Pro" panose="02000506030000020004" pitchFamily="2" charset="0"/>
                <a:ea typeface="Lato"/>
                <a:cs typeface="Calibri Light"/>
              </a:rPr>
              <a:t> TB</a:t>
            </a:r>
            <a:endParaRPr lang="el-GR" sz="2400" dirty="0">
              <a:latin typeface="PF DinDisplay Pro" panose="02000506030000020004" pitchFamily="2" charset="0"/>
              <a:ea typeface="Lato"/>
              <a:cs typeface="Calibri Light"/>
            </a:endParaRPr>
          </a:p>
        </p:txBody>
      </p:sp>
      <p:sp>
        <p:nvSpPr>
          <p:cNvPr id="87" name="Round Same Side Corner Rectangle 86"/>
          <p:cNvSpPr/>
          <p:nvPr/>
        </p:nvSpPr>
        <p:spPr>
          <a:xfrm rot="10800000" flipH="1">
            <a:off x="3291567" y="6775030"/>
            <a:ext cx="109697" cy="132506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Calibri Light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454037" y="6717931"/>
            <a:ext cx="90130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>
                <a:latin typeface="PF DinDisplay Pro" panose="02000506030000020004" pitchFamily="2" charset="0"/>
                <a:cs typeface="Lato Regular"/>
              </a:rPr>
              <a:t>Αποθηκευτικός </a:t>
            </a:r>
            <a:r>
              <a:rPr lang="el-GR" sz="3200" dirty="0" err="1" smtClean="0">
                <a:latin typeface="PF DinDisplay Pro" panose="02000506030000020004" pitchFamily="2" charset="0"/>
                <a:cs typeface="Lato Regular"/>
              </a:rPr>
              <a:t>Χωρος</a:t>
            </a:r>
            <a:endParaRPr lang="id-ID" sz="32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346257" y="9042320"/>
            <a:ext cx="7220750" cy="960227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PF DinDisplay Pro" panose="02000506030000020004" pitchFamily="2" charset="0"/>
                <a:ea typeface="Lato"/>
                <a:cs typeface="Calibri Light"/>
              </a:rPr>
              <a:t>Multipath 10G </a:t>
            </a:r>
            <a:r>
              <a:rPr lang="el-GR" sz="2400" dirty="0">
                <a:latin typeface="PF DinDisplay Pro" panose="02000506030000020004" pitchFamily="2" charset="0"/>
                <a:ea typeface="Lato"/>
                <a:cs typeface="Calibri Light"/>
              </a:rPr>
              <a:t>Ν</a:t>
            </a:r>
            <a:r>
              <a:rPr lang="en-US" sz="2400" dirty="0" err="1" smtClean="0">
                <a:latin typeface="PF DinDisplay Pro" panose="02000506030000020004" pitchFamily="2" charset="0"/>
                <a:ea typeface="Lato"/>
                <a:cs typeface="Calibri Light"/>
              </a:rPr>
              <a:t>etwork</a:t>
            </a:r>
            <a:endParaRPr lang="en-US" sz="2400" dirty="0" smtClean="0">
              <a:latin typeface="PF DinDisplay Pro" panose="02000506030000020004" pitchFamily="2" charset="0"/>
              <a:ea typeface="Lato"/>
              <a:cs typeface="Calibri Ligh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2</a:t>
            </a:r>
            <a:r>
              <a:rPr lang="el-GR" sz="2400" dirty="0" smtClean="0">
                <a:solidFill>
                  <a:schemeClr val="bg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 </a:t>
            </a:r>
            <a:r>
              <a:rPr lang="el-GR" sz="2400" dirty="0" smtClean="0">
                <a:solidFill>
                  <a:schemeClr val="accent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ανεξάρτητα </a:t>
            </a:r>
            <a:r>
              <a:rPr lang="en-US" sz="2400" dirty="0">
                <a:latin typeface="PF DinDisplay Pro" panose="02000506030000020004" pitchFamily="2" charset="0"/>
                <a:ea typeface="Lato"/>
                <a:cs typeface="Calibri Light"/>
              </a:rPr>
              <a:t>redundant </a:t>
            </a:r>
            <a:r>
              <a:rPr lang="el-GR" sz="2400" dirty="0" smtClean="0">
                <a:latin typeface="PF DinDisplay Pro" panose="02000506030000020004" pitchFamily="2" charset="0"/>
                <a:ea typeface="Lato"/>
                <a:cs typeface="Calibri Light"/>
              </a:rPr>
              <a:t>κυκλώματα</a:t>
            </a:r>
            <a:endParaRPr lang="en-US" sz="2400" dirty="0">
              <a:latin typeface="PF DinDisplay Pro" panose="02000506030000020004" pitchFamily="2" charset="0"/>
              <a:ea typeface="Lato"/>
              <a:cs typeface="Calibri Light"/>
            </a:endParaRPr>
          </a:p>
        </p:txBody>
      </p:sp>
      <p:sp>
        <p:nvSpPr>
          <p:cNvPr id="82" name="Round Same Side Corner Rectangle 81"/>
          <p:cNvSpPr/>
          <p:nvPr/>
        </p:nvSpPr>
        <p:spPr>
          <a:xfrm rot="10800000" flipH="1">
            <a:off x="3296673" y="8628224"/>
            <a:ext cx="109697" cy="132506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Calibri Light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3459143" y="8571125"/>
            <a:ext cx="90130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 smtClean="0">
                <a:latin typeface="PF DinDisplay Pro" panose="02000506030000020004" pitchFamily="2" charset="0"/>
                <a:cs typeface="Lato Regular"/>
              </a:rPr>
              <a:t>Δίκτυο</a:t>
            </a:r>
            <a:endParaRPr lang="id-ID" sz="32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3343292" y="10839050"/>
            <a:ext cx="7220750" cy="1329558"/>
          </a:xfrm>
          <a:prstGeom prst="rect">
            <a:avLst/>
          </a:prstGeom>
          <a:noFill/>
        </p:spPr>
        <p:txBody>
          <a:bodyPr wrap="square" lIns="219419" tIns="109710" rIns="219419" bIns="109710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>
                <a:latin typeface="PF DinDisplay Pro" panose="02000506030000020004" pitchFamily="2" charset="0"/>
                <a:ea typeface="Lato"/>
                <a:cs typeface="Calibri Light"/>
              </a:rPr>
              <a:t>Enterprise </a:t>
            </a:r>
            <a:r>
              <a:rPr lang="en-US" sz="2400" dirty="0">
                <a:solidFill>
                  <a:schemeClr val="accent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HP 3PAR </a:t>
            </a:r>
            <a:r>
              <a:rPr lang="en-US" sz="2400" dirty="0" err="1">
                <a:solidFill>
                  <a:schemeClr val="accent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Storeserv</a:t>
            </a:r>
            <a:r>
              <a:rPr lang="en-US" sz="2400" dirty="0">
                <a:solidFill>
                  <a:schemeClr val="accent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 </a:t>
            </a:r>
            <a:r>
              <a:rPr lang="en-US" sz="2400" dirty="0" smtClean="0">
                <a:solidFill>
                  <a:schemeClr val="accent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Storages</a:t>
            </a:r>
            <a:endParaRPr lang="el-GR" sz="2400" dirty="0" smtClean="0">
              <a:solidFill>
                <a:schemeClr val="accent1"/>
              </a:solidFill>
              <a:latin typeface="PF DinDisplay Pro" panose="02000506030000020004" pitchFamily="2" charset="0"/>
              <a:ea typeface="Lato"/>
              <a:cs typeface="Calibri Ligh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PF DinDisplay Pro" panose="02000506030000020004" pitchFamily="2" charset="0"/>
                <a:ea typeface="Lato"/>
                <a:cs typeface="Calibri Light"/>
              </a:rPr>
              <a:t>Enterprise </a:t>
            </a:r>
            <a:r>
              <a:rPr lang="en-US" sz="2400" dirty="0">
                <a:latin typeface="PF DinDisplay Pro" panose="02000506030000020004" pitchFamily="2" charset="0"/>
                <a:ea typeface="Lato"/>
                <a:cs typeface="Calibri Light"/>
              </a:rPr>
              <a:t>HP </a:t>
            </a:r>
            <a:r>
              <a:rPr lang="en-US" sz="2400" dirty="0">
                <a:solidFill>
                  <a:schemeClr val="accent1"/>
                </a:solidFill>
                <a:latin typeface="PF DinDisplay Pro" panose="02000506030000020004" pitchFamily="2" charset="0"/>
                <a:ea typeface="Lato"/>
                <a:cs typeface="Calibri Light"/>
              </a:rPr>
              <a:t>Blades</a:t>
            </a:r>
          </a:p>
          <a:p>
            <a:pPr algn="just"/>
            <a:endParaRPr lang="en-US" sz="2400" dirty="0">
              <a:latin typeface="Calibri Light"/>
              <a:ea typeface="Lato"/>
              <a:cs typeface="Calibri Light"/>
            </a:endParaRPr>
          </a:p>
        </p:txBody>
      </p:sp>
      <p:sp>
        <p:nvSpPr>
          <p:cNvPr id="90" name="Round Same Side Corner Rectangle 89"/>
          <p:cNvSpPr/>
          <p:nvPr/>
        </p:nvSpPr>
        <p:spPr>
          <a:xfrm rot="10800000" flipH="1">
            <a:off x="3293708" y="10424954"/>
            <a:ext cx="109697" cy="1325064"/>
          </a:xfrm>
          <a:prstGeom prst="round2SameRect">
            <a:avLst>
              <a:gd name="adj1" fmla="val 50000"/>
              <a:gd name="adj2" fmla="val 5000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9419" tIns="109710" rIns="219419" bIns="109710" rtlCol="0" anchor="ctr"/>
          <a:lstStyle/>
          <a:p>
            <a:pPr algn="ctr"/>
            <a:endParaRPr lang="bg-BG" dirty="0">
              <a:latin typeface="Calibri Light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456178" y="10367855"/>
            <a:ext cx="90130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200" dirty="0" smtClean="0">
                <a:latin typeface="PF DinDisplay Pro" panose="02000506030000020004" pitchFamily="2" charset="0"/>
                <a:cs typeface="Lato Regular"/>
              </a:rPr>
              <a:t>Enterprise</a:t>
            </a:r>
            <a:r>
              <a:rPr lang="el-GR" sz="3200" dirty="0" smtClean="0">
                <a:latin typeface="PF DinDisplay Pro" panose="02000506030000020004" pitchFamily="2" charset="0"/>
                <a:cs typeface="Lato Regular"/>
              </a:rPr>
              <a:t> </a:t>
            </a:r>
            <a:r>
              <a:rPr lang="en-US" sz="3200" dirty="0" smtClean="0">
                <a:latin typeface="PF DinDisplay Pro" panose="02000506030000020004" pitchFamily="2" charset="0"/>
                <a:cs typeface="Lato Regular"/>
              </a:rPr>
              <a:t>Class </a:t>
            </a:r>
            <a:r>
              <a:rPr lang="el-GR" sz="3200" dirty="0" smtClean="0">
                <a:latin typeface="PF DinDisplay Pro" panose="02000506030000020004" pitchFamily="2" charset="0"/>
                <a:cs typeface="Lato Regular"/>
              </a:rPr>
              <a:t>εξοπλισμός</a:t>
            </a:r>
            <a:endParaRPr lang="id-ID" sz="32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2008472" y="4688753"/>
            <a:ext cx="1042611" cy="1800503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id-ID" sz="10500" dirty="0" smtClean="0">
                <a:latin typeface="PF DinDisplay Pro" panose="02000506030000020004" pitchFamily="2" charset="0"/>
                <a:cs typeface="Lato Regular"/>
              </a:rPr>
              <a:t>2</a:t>
            </a:r>
            <a:endParaRPr lang="id-ID" sz="105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2001366" y="6400594"/>
            <a:ext cx="1042611" cy="1800503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id-ID" sz="10500" dirty="0" smtClean="0">
                <a:latin typeface="PF DinDisplay Pro" panose="02000506030000020004" pitchFamily="2" charset="0"/>
                <a:cs typeface="Lato Regular"/>
              </a:rPr>
              <a:t>3</a:t>
            </a:r>
            <a:endParaRPr lang="id-ID" sz="105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2023646" y="8294024"/>
            <a:ext cx="1042611" cy="1800503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id-ID" sz="10500" dirty="0" smtClean="0">
                <a:latin typeface="PF DinDisplay Pro" panose="02000506030000020004" pitchFamily="2" charset="0"/>
                <a:cs typeface="Lato Regular"/>
              </a:rPr>
              <a:t>4</a:t>
            </a:r>
            <a:endParaRPr lang="id-ID" sz="105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2023646" y="10069387"/>
            <a:ext cx="1042611" cy="1800503"/>
          </a:xfrm>
          <a:prstGeom prst="rect">
            <a:avLst/>
          </a:prstGeom>
          <a:noFill/>
        </p:spPr>
        <p:txBody>
          <a:bodyPr wrap="none" lIns="182889" tIns="91445" rIns="182889" bIns="91445" rtlCol="0">
            <a:spAutoFit/>
          </a:bodyPr>
          <a:lstStyle/>
          <a:p>
            <a:r>
              <a:rPr lang="id-ID" sz="10500" dirty="0" smtClean="0">
                <a:latin typeface="PF DinDisplay Pro" panose="02000506030000020004" pitchFamily="2" charset="0"/>
                <a:cs typeface="Lato Regular"/>
              </a:rPr>
              <a:t>5</a:t>
            </a:r>
            <a:endParaRPr lang="id-ID" sz="10500" dirty="0">
              <a:latin typeface="PF DinDisplay Pro" panose="02000506030000020004" pitchFamily="2" charset="0"/>
              <a:cs typeface="Lato Regular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7392138" y="3931969"/>
            <a:ext cx="3597870" cy="2804683"/>
            <a:chOff x="17392138" y="4307530"/>
            <a:chExt cx="3597870" cy="2804683"/>
          </a:xfrm>
        </p:grpSpPr>
        <p:sp>
          <p:nvSpPr>
            <p:cNvPr id="94" name="Freeform 6"/>
            <p:cNvSpPr>
              <a:spLocks noChangeArrowheads="1"/>
            </p:cNvSpPr>
            <p:nvPr/>
          </p:nvSpPr>
          <p:spPr bwMode="auto">
            <a:xfrm rot="21133775">
              <a:off x="18434406" y="5853598"/>
              <a:ext cx="1295368" cy="1023714"/>
            </a:xfrm>
            <a:custGeom>
              <a:avLst/>
              <a:gdLst>
                <a:gd name="T0" fmla="*/ 1936 w 2669"/>
                <a:gd name="T1" fmla="*/ 820 h 2108"/>
                <a:gd name="T2" fmla="*/ 1936 w 2669"/>
                <a:gd name="T3" fmla="*/ 820 h 2108"/>
                <a:gd name="T4" fmla="*/ 2668 w 2669"/>
                <a:gd name="T5" fmla="*/ 0 h 2108"/>
                <a:gd name="T6" fmla="*/ 572 w 2669"/>
                <a:gd name="T7" fmla="*/ 793 h 2108"/>
                <a:gd name="T8" fmla="*/ 455 w 2669"/>
                <a:gd name="T9" fmla="*/ 1658 h 2108"/>
                <a:gd name="T10" fmla="*/ 1936 w 2669"/>
                <a:gd name="T11" fmla="*/ 820 h 2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69" h="2108">
                  <a:moveTo>
                    <a:pt x="1936" y="820"/>
                  </a:moveTo>
                  <a:lnTo>
                    <a:pt x="1936" y="820"/>
                  </a:lnTo>
                  <a:cubicBezTo>
                    <a:pt x="1936" y="820"/>
                    <a:pt x="1686" y="482"/>
                    <a:pt x="2668" y="0"/>
                  </a:cubicBezTo>
                  <a:cubicBezTo>
                    <a:pt x="572" y="793"/>
                    <a:pt x="572" y="793"/>
                    <a:pt x="572" y="793"/>
                  </a:cubicBezTo>
                  <a:cubicBezTo>
                    <a:pt x="572" y="793"/>
                    <a:pt x="910" y="1214"/>
                    <a:pt x="455" y="1658"/>
                  </a:cubicBezTo>
                  <a:cubicBezTo>
                    <a:pt x="0" y="2107"/>
                    <a:pt x="1936" y="820"/>
                    <a:pt x="1936" y="820"/>
                  </a:cubicBezTo>
                </a:path>
              </a:pathLst>
            </a:custGeom>
            <a:solidFill>
              <a:srgbClr val="BF282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95" name="Freeform 7"/>
            <p:cNvSpPr>
              <a:spLocks noChangeArrowheads="1"/>
            </p:cNvSpPr>
            <p:nvPr/>
          </p:nvSpPr>
          <p:spPr bwMode="auto">
            <a:xfrm rot="21133775">
              <a:off x="18567836" y="6095970"/>
              <a:ext cx="1295366" cy="815972"/>
            </a:xfrm>
            <a:custGeom>
              <a:avLst/>
              <a:gdLst>
                <a:gd name="T0" fmla="*/ 2667 w 2668"/>
                <a:gd name="T1" fmla="*/ 222 h 1681"/>
                <a:gd name="T2" fmla="*/ 2667 w 2668"/>
                <a:gd name="T3" fmla="*/ 222 h 1681"/>
                <a:gd name="T4" fmla="*/ 1586 w 2668"/>
                <a:gd name="T5" fmla="*/ 1198 h 1681"/>
                <a:gd name="T6" fmla="*/ 133 w 2668"/>
                <a:gd name="T7" fmla="*/ 1630 h 1681"/>
                <a:gd name="T8" fmla="*/ 67 w 2668"/>
                <a:gd name="T9" fmla="*/ 1497 h 1681"/>
                <a:gd name="T10" fmla="*/ 0 w 2668"/>
                <a:gd name="T11" fmla="*/ 1364 h 1681"/>
                <a:gd name="T12" fmla="*/ 1231 w 2668"/>
                <a:gd name="T13" fmla="*/ 483 h 1681"/>
                <a:gd name="T14" fmla="*/ 2667 w 2668"/>
                <a:gd name="T15" fmla="*/ 222 h 1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8" h="1681">
                  <a:moveTo>
                    <a:pt x="2667" y="222"/>
                  </a:moveTo>
                  <a:lnTo>
                    <a:pt x="2667" y="222"/>
                  </a:lnTo>
                  <a:cubicBezTo>
                    <a:pt x="2667" y="222"/>
                    <a:pt x="2573" y="715"/>
                    <a:pt x="1586" y="1198"/>
                  </a:cubicBezTo>
                  <a:cubicBezTo>
                    <a:pt x="599" y="1680"/>
                    <a:pt x="133" y="1630"/>
                    <a:pt x="133" y="1630"/>
                  </a:cubicBezTo>
                  <a:cubicBezTo>
                    <a:pt x="67" y="1497"/>
                    <a:pt x="67" y="1497"/>
                    <a:pt x="67" y="1497"/>
                  </a:cubicBezTo>
                  <a:cubicBezTo>
                    <a:pt x="0" y="1364"/>
                    <a:pt x="0" y="1364"/>
                    <a:pt x="0" y="1364"/>
                  </a:cubicBezTo>
                  <a:cubicBezTo>
                    <a:pt x="0" y="1364"/>
                    <a:pt x="244" y="965"/>
                    <a:pt x="1231" y="483"/>
                  </a:cubicBezTo>
                  <a:cubicBezTo>
                    <a:pt x="2224" y="0"/>
                    <a:pt x="2667" y="222"/>
                    <a:pt x="2667" y="22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00" name="Freeform 8"/>
            <p:cNvSpPr>
              <a:spLocks noChangeArrowheads="1"/>
            </p:cNvSpPr>
            <p:nvPr/>
          </p:nvSpPr>
          <p:spPr bwMode="auto">
            <a:xfrm rot="21133775">
              <a:off x="19375209" y="6170351"/>
              <a:ext cx="237662" cy="346949"/>
            </a:xfrm>
            <a:custGeom>
              <a:avLst/>
              <a:gdLst>
                <a:gd name="T0" fmla="*/ 488 w 489"/>
                <a:gd name="T1" fmla="*/ 593 h 716"/>
                <a:gd name="T2" fmla="*/ 488 w 489"/>
                <a:gd name="T3" fmla="*/ 593 h 716"/>
                <a:gd name="T4" fmla="*/ 321 w 489"/>
                <a:gd name="T5" fmla="*/ 715 h 716"/>
                <a:gd name="T6" fmla="*/ 0 w 489"/>
                <a:gd name="T7" fmla="*/ 55 h 716"/>
                <a:gd name="T8" fmla="*/ 199 w 489"/>
                <a:gd name="T9" fmla="*/ 0 h 716"/>
                <a:gd name="T10" fmla="*/ 488 w 489"/>
                <a:gd name="T11" fmla="*/ 593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9" h="716">
                  <a:moveTo>
                    <a:pt x="488" y="593"/>
                  </a:moveTo>
                  <a:lnTo>
                    <a:pt x="488" y="593"/>
                  </a:lnTo>
                  <a:cubicBezTo>
                    <a:pt x="438" y="632"/>
                    <a:pt x="382" y="671"/>
                    <a:pt x="321" y="715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72" y="33"/>
                    <a:pt x="138" y="11"/>
                    <a:pt x="199" y="0"/>
                  </a:cubicBezTo>
                  <a:lnTo>
                    <a:pt x="488" y="593"/>
                  </a:lnTo>
                </a:path>
              </a:pathLst>
            </a:custGeom>
            <a:solidFill>
              <a:srgbClr val="BF282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01" name="Freeform 9"/>
            <p:cNvSpPr>
              <a:spLocks noChangeArrowheads="1"/>
            </p:cNvSpPr>
            <p:nvPr/>
          </p:nvSpPr>
          <p:spPr bwMode="auto">
            <a:xfrm rot="21133775">
              <a:off x="19535642" y="6092496"/>
              <a:ext cx="293332" cy="284842"/>
            </a:xfrm>
            <a:custGeom>
              <a:avLst/>
              <a:gdLst>
                <a:gd name="T0" fmla="*/ 0 w 605"/>
                <a:gd name="T1" fmla="*/ 66 h 588"/>
                <a:gd name="T2" fmla="*/ 0 w 605"/>
                <a:gd name="T3" fmla="*/ 66 h 588"/>
                <a:gd name="T4" fmla="*/ 604 w 605"/>
                <a:gd name="T5" fmla="*/ 94 h 588"/>
                <a:gd name="T6" fmla="*/ 255 w 605"/>
                <a:gd name="T7" fmla="*/ 587 h 588"/>
                <a:gd name="T8" fmla="*/ 0 w 605"/>
                <a:gd name="T9" fmla="*/ 66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5" h="588">
                  <a:moveTo>
                    <a:pt x="0" y="66"/>
                  </a:moveTo>
                  <a:lnTo>
                    <a:pt x="0" y="66"/>
                  </a:lnTo>
                  <a:cubicBezTo>
                    <a:pt x="416" y="0"/>
                    <a:pt x="604" y="94"/>
                    <a:pt x="604" y="94"/>
                  </a:cubicBezTo>
                  <a:cubicBezTo>
                    <a:pt x="604" y="94"/>
                    <a:pt x="566" y="305"/>
                    <a:pt x="255" y="587"/>
                  </a:cubicBezTo>
                  <a:lnTo>
                    <a:pt x="0" y="66"/>
                  </a:lnTo>
                </a:path>
              </a:pathLst>
            </a:custGeom>
            <a:solidFill>
              <a:srgbClr val="BF282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02" name="Freeform 10"/>
            <p:cNvSpPr>
              <a:spLocks noChangeArrowheads="1"/>
            </p:cNvSpPr>
            <p:nvPr/>
          </p:nvSpPr>
          <p:spPr bwMode="auto">
            <a:xfrm rot="21133775">
              <a:off x="18506032" y="6845550"/>
              <a:ext cx="179852" cy="197034"/>
            </a:xfrm>
            <a:custGeom>
              <a:avLst/>
              <a:gdLst>
                <a:gd name="T0" fmla="*/ 0 w 372"/>
                <a:gd name="T1" fmla="*/ 83 h 406"/>
                <a:gd name="T2" fmla="*/ 161 w 372"/>
                <a:gd name="T3" fmla="*/ 405 h 406"/>
                <a:gd name="T4" fmla="*/ 371 w 372"/>
                <a:gd name="T5" fmla="*/ 272 h 406"/>
                <a:gd name="T6" fmla="*/ 238 w 372"/>
                <a:gd name="T7" fmla="*/ 0 h 406"/>
                <a:gd name="T8" fmla="*/ 0 w 372"/>
                <a:gd name="T9" fmla="*/ 83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2" h="406">
                  <a:moveTo>
                    <a:pt x="0" y="83"/>
                  </a:moveTo>
                  <a:lnTo>
                    <a:pt x="161" y="405"/>
                  </a:lnTo>
                  <a:lnTo>
                    <a:pt x="371" y="272"/>
                  </a:lnTo>
                  <a:lnTo>
                    <a:pt x="238" y="0"/>
                  </a:lnTo>
                  <a:lnTo>
                    <a:pt x="0" y="83"/>
                  </a:lnTo>
                </a:path>
              </a:pathLst>
            </a:cu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03" name="Freeform 11"/>
            <p:cNvSpPr>
              <a:spLocks noChangeArrowheads="1"/>
            </p:cNvSpPr>
            <p:nvPr/>
          </p:nvSpPr>
          <p:spPr bwMode="auto">
            <a:xfrm rot="21133775">
              <a:off x="18342527" y="6908756"/>
              <a:ext cx="246226" cy="203457"/>
            </a:xfrm>
            <a:custGeom>
              <a:avLst/>
              <a:gdLst>
                <a:gd name="T0" fmla="*/ 354 w 505"/>
                <a:gd name="T1" fmla="*/ 5 h 417"/>
                <a:gd name="T2" fmla="*/ 354 w 505"/>
                <a:gd name="T3" fmla="*/ 5 h 417"/>
                <a:gd name="T4" fmla="*/ 432 w 505"/>
                <a:gd name="T5" fmla="*/ 155 h 417"/>
                <a:gd name="T6" fmla="*/ 504 w 505"/>
                <a:gd name="T7" fmla="*/ 305 h 417"/>
                <a:gd name="T8" fmla="*/ 349 w 505"/>
                <a:gd name="T9" fmla="*/ 416 h 417"/>
                <a:gd name="T10" fmla="*/ 360 w 505"/>
                <a:gd name="T11" fmla="*/ 333 h 417"/>
                <a:gd name="T12" fmla="*/ 0 w 505"/>
                <a:gd name="T13" fmla="*/ 366 h 417"/>
                <a:gd name="T14" fmla="*/ 244 w 505"/>
                <a:gd name="T15" fmla="*/ 100 h 417"/>
                <a:gd name="T16" fmla="*/ 177 w 505"/>
                <a:gd name="T17" fmla="*/ 61 h 417"/>
                <a:gd name="T18" fmla="*/ 354 w 505"/>
                <a:gd name="T19" fmla="*/ 5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5" h="417">
                  <a:moveTo>
                    <a:pt x="354" y="5"/>
                  </a:moveTo>
                  <a:lnTo>
                    <a:pt x="354" y="5"/>
                  </a:lnTo>
                  <a:cubicBezTo>
                    <a:pt x="432" y="155"/>
                    <a:pt x="432" y="155"/>
                    <a:pt x="432" y="155"/>
                  </a:cubicBezTo>
                  <a:cubicBezTo>
                    <a:pt x="504" y="305"/>
                    <a:pt x="504" y="305"/>
                    <a:pt x="504" y="305"/>
                  </a:cubicBezTo>
                  <a:cubicBezTo>
                    <a:pt x="504" y="305"/>
                    <a:pt x="449" y="388"/>
                    <a:pt x="349" y="416"/>
                  </a:cubicBezTo>
                  <a:cubicBezTo>
                    <a:pt x="349" y="416"/>
                    <a:pt x="382" y="355"/>
                    <a:pt x="360" y="333"/>
                  </a:cubicBezTo>
                  <a:cubicBezTo>
                    <a:pt x="360" y="333"/>
                    <a:pt x="155" y="416"/>
                    <a:pt x="0" y="366"/>
                  </a:cubicBezTo>
                  <a:cubicBezTo>
                    <a:pt x="55" y="216"/>
                    <a:pt x="244" y="100"/>
                    <a:pt x="244" y="100"/>
                  </a:cubicBezTo>
                  <a:cubicBezTo>
                    <a:pt x="244" y="72"/>
                    <a:pt x="177" y="61"/>
                    <a:pt x="177" y="61"/>
                  </a:cubicBezTo>
                  <a:cubicBezTo>
                    <a:pt x="255" y="0"/>
                    <a:pt x="354" y="5"/>
                    <a:pt x="354" y="5"/>
                  </a:cubicBezTo>
                </a:path>
              </a:pathLst>
            </a:custGeom>
            <a:solidFill>
              <a:srgbClr val="F6932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04" name="Freeform 12"/>
            <p:cNvSpPr>
              <a:spLocks noChangeArrowheads="1"/>
            </p:cNvSpPr>
            <p:nvPr/>
          </p:nvSpPr>
          <p:spPr bwMode="auto">
            <a:xfrm rot="21133775">
              <a:off x="18396088" y="6909838"/>
              <a:ext cx="184135" cy="167050"/>
            </a:xfrm>
            <a:custGeom>
              <a:avLst/>
              <a:gdLst>
                <a:gd name="T0" fmla="*/ 266 w 378"/>
                <a:gd name="T1" fmla="*/ 33 h 345"/>
                <a:gd name="T2" fmla="*/ 266 w 378"/>
                <a:gd name="T3" fmla="*/ 33 h 345"/>
                <a:gd name="T4" fmla="*/ 321 w 378"/>
                <a:gd name="T5" fmla="*/ 144 h 345"/>
                <a:gd name="T6" fmla="*/ 377 w 378"/>
                <a:gd name="T7" fmla="*/ 255 h 345"/>
                <a:gd name="T8" fmla="*/ 288 w 378"/>
                <a:gd name="T9" fmla="*/ 344 h 345"/>
                <a:gd name="T10" fmla="*/ 266 w 378"/>
                <a:gd name="T11" fmla="*/ 277 h 345"/>
                <a:gd name="T12" fmla="*/ 0 w 378"/>
                <a:gd name="T13" fmla="*/ 299 h 345"/>
                <a:gd name="T14" fmla="*/ 182 w 378"/>
                <a:gd name="T15" fmla="*/ 105 h 345"/>
                <a:gd name="T16" fmla="*/ 138 w 378"/>
                <a:gd name="T17" fmla="*/ 50 h 345"/>
                <a:gd name="T18" fmla="*/ 266 w 378"/>
                <a:gd name="T19" fmla="*/ 33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8" h="345">
                  <a:moveTo>
                    <a:pt x="266" y="33"/>
                  </a:moveTo>
                  <a:lnTo>
                    <a:pt x="266" y="33"/>
                  </a:lnTo>
                  <a:cubicBezTo>
                    <a:pt x="321" y="144"/>
                    <a:pt x="321" y="144"/>
                    <a:pt x="321" y="144"/>
                  </a:cubicBezTo>
                  <a:cubicBezTo>
                    <a:pt x="377" y="255"/>
                    <a:pt x="377" y="255"/>
                    <a:pt x="377" y="255"/>
                  </a:cubicBezTo>
                  <a:cubicBezTo>
                    <a:pt x="377" y="255"/>
                    <a:pt x="360" y="327"/>
                    <a:pt x="288" y="344"/>
                  </a:cubicBezTo>
                  <a:cubicBezTo>
                    <a:pt x="288" y="344"/>
                    <a:pt x="282" y="294"/>
                    <a:pt x="266" y="277"/>
                  </a:cubicBezTo>
                  <a:cubicBezTo>
                    <a:pt x="266" y="277"/>
                    <a:pt x="116" y="338"/>
                    <a:pt x="0" y="299"/>
                  </a:cubicBezTo>
                  <a:cubicBezTo>
                    <a:pt x="38" y="188"/>
                    <a:pt x="182" y="105"/>
                    <a:pt x="182" y="105"/>
                  </a:cubicBezTo>
                  <a:cubicBezTo>
                    <a:pt x="177" y="83"/>
                    <a:pt x="138" y="50"/>
                    <a:pt x="138" y="50"/>
                  </a:cubicBezTo>
                  <a:cubicBezTo>
                    <a:pt x="199" y="0"/>
                    <a:pt x="266" y="33"/>
                    <a:pt x="266" y="33"/>
                  </a:cubicBezTo>
                </a:path>
              </a:pathLst>
            </a:custGeom>
            <a:solidFill>
              <a:srgbClr val="FAED2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05" name="Freeform 13"/>
            <p:cNvSpPr>
              <a:spLocks noChangeArrowheads="1"/>
            </p:cNvSpPr>
            <p:nvPr/>
          </p:nvSpPr>
          <p:spPr bwMode="auto">
            <a:xfrm rot="21133775">
              <a:off x="18451125" y="6934813"/>
              <a:ext cx="115619" cy="104942"/>
            </a:xfrm>
            <a:custGeom>
              <a:avLst/>
              <a:gdLst>
                <a:gd name="T0" fmla="*/ 172 w 239"/>
                <a:gd name="T1" fmla="*/ 17 h 218"/>
                <a:gd name="T2" fmla="*/ 172 w 239"/>
                <a:gd name="T3" fmla="*/ 17 h 218"/>
                <a:gd name="T4" fmla="*/ 205 w 239"/>
                <a:gd name="T5" fmla="*/ 89 h 218"/>
                <a:gd name="T6" fmla="*/ 238 w 239"/>
                <a:gd name="T7" fmla="*/ 161 h 218"/>
                <a:gd name="T8" fmla="*/ 183 w 239"/>
                <a:gd name="T9" fmla="*/ 217 h 218"/>
                <a:gd name="T10" fmla="*/ 172 w 239"/>
                <a:gd name="T11" fmla="*/ 172 h 218"/>
                <a:gd name="T12" fmla="*/ 0 w 239"/>
                <a:gd name="T13" fmla="*/ 189 h 218"/>
                <a:gd name="T14" fmla="*/ 116 w 239"/>
                <a:gd name="T15" fmla="*/ 61 h 218"/>
                <a:gd name="T16" fmla="*/ 89 w 239"/>
                <a:gd name="T17" fmla="*/ 28 h 218"/>
                <a:gd name="T18" fmla="*/ 172 w 239"/>
                <a:gd name="T19" fmla="*/ 17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9" h="218">
                  <a:moveTo>
                    <a:pt x="172" y="17"/>
                  </a:moveTo>
                  <a:lnTo>
                    <a:pt x="172" y="17"/>
                  </a:lnTo>
                  <a:cubicBezTo>
                    <a:pt x="205" y="89"/>
                    <a:pt x="205" y="89"/>
                    <a:pt x="205" y="89"/>
                  </a:cubicBezTo>
                  <a:cubicBezTo>
                    <a:pt x="238" y="161"/>
                    <a:pt x="238" y="161"/>
                    <a:pt x="238" y="161"/>
                  </a:cubicBezTo>
                  <a:cubicBezTo>
                    <a:pt x="238" y="161"/>
                    <a:pt x="227" y="200"/>
                    <a:pt x="183" y="217"/>
                  </a:cubicBezTo>
                  <a:cubicBezTo>
                    <a:pt x="183" y="217"/>
                    <a:pt x="183" y="183"/>
                    <a:pt x="172" y="172"/>
                  </a:cubicBezTo>
                  <a:cubicBezTo>
                    <a:pt x="172" y="172"/>
                    <a:pt x="72" y="211"/>
                    <a:pt x="0" y="189"/>
                  </a:cubicBezTo>
                  <a:cubicBezTo>
                    <a:pt x="28" y="117"/>
                    <a:pt x="116" y="61"/>
                    <a:pt x="116" y="61"/>
                  </a:cubicBezTo>
                  <a:cubicBezTo>
                    <a:pt x="116" y="50"/>
                    <a:pt x="89" y="28"/>
                    <a:pt x="89" y="28"/>
                  </a:cubicBezTo>
                  <a:cubicBezTo>
                    <a:pt x="127" y="0"/>
                    <a:pt x="172" y="17"/>
                    <a:pt x="172" y="17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06" name="Freeform 14"/>
            <p:cNvSpPr>
              <a:spLocks noChangeArrowheads="1"/>
            </p:cNvSpPr>
            <p:nvPr/>
          </p:nvSpPr>
          <p:spPr bwMode="auto">
            <a:xfrm rot="21133775">
              <a:off x="17565616" y="5086577"/>
              <a:ext cx="1603687" cy="571823"/>
            </a:xfrm>
            <a:custGeom>
              <a:avLst/>
              <a:gdLst>
                <a:gd name="T0" fmla="*/ 2202 w 3301"/>
                <a:gd name="T1" fmla="*/ 77 h 1176"/>
                <a:gd name="T2" fmla="*/ 2202 w 3301"/>
                <a:gd name="T3" fmla="*/ 77 h 1176"/>
                <a:gd name="T4" fmla="*/ 3300 w 3301"/>
                <a:gd name="T5" fmla="*/ 0 h 1176"/>
                <a:gd name="T6" fmla="*/ 1392 w 3301"/>
                <a:gd name="T7" fmla="*/ 1175 h 1176"/>
                <a:gd name="T8" fmla="*/ 633 w 3301"/>
                <a:gd name="T9" fmla="*/ 732 h 1176"/>
                <a:gd name="T10" fmla="*/ 2202 w 3301"/>
                <a:gd name="T11" fmla="*/ 77 h 1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01" h="1176">
                  <a:moveTo>
                    <a:pt x="2202" y="77"/>
                  </a:moveTo>
                  <a:lnTo>
                    <a:pt x="2202" y="77"/>
                  </a:lnTo>
                  <a:cubicBezTo>
                    <a:pt x="2202" y="77"/>
                    <a:pt x="2318" y="482"/>
                    <a:pt x="3300" y="0"/>
                  </a:cubicBezTo>
                  <a:cubicBezTo>
                    <a:pt x="1392" y="1175"/>
                    <a:pt x="1392" y="1175"/>
                    <a:pt x="1392" y="1175"/>
                  </a:cubicBezTo>
                  <a:cubicBezTo>
                    <a:pt x="1392" y="1175"/>
                    <a:pt x="1265" y="648"/>
                    <a:pt x="633" y="732"/>
                  </a:cubicBezTo>
                  <a:cubicBezTo>
                    <a:pt x="0" y="820"/>
                    <a:pt x="2202" y="77"/>
                    <a:pt x="2202" y="77"/>
                  </a:cubicBezTo>
                </a:path>
              </a:pathLst>
            </a:custGeom>
            <a:solidFill>
              <a:srgbClr val="BF282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07" name="Freeform 15"/>
            <p:cNvSpPr>
              <a:spLocks noChangeArrowheads="1"/>
            </p:cNvSpPr>
            <p:nvPr/>
          </p:nvSpPr>
          <p:spPr bwMode="auto">
            <a:xfrm rot="21133775">
              <a:off x="17797623" y="4315578"/>
              <a:ext cx="3192385" cy="2017445"/>
            </a:xfrm>
            <a:custGeom>
              <a:avLst/>
              <a:gdLst>
                <a:gd name="T0" fmla="*/ 6576 w 6577"/>
                <a:gd name="T1" fmla="*/ 555 h 4154"/>
                <a:gd name="T2" fmla="*/ 6576 w 6577"/>
                <a:gd name="T3" fmla="*/ 555 h 4154"/>
                <a:gd name="T4" fmla="*/ 3038 w 6577"/>
                <a:gd name="T5" fmla="*/ 1192 h 4154"/>
                <a:gd name="T6" fmla="*/ 0 w 6577"/>
                <a:gd name="T7" fmla="*/ 3371 h 4154"/>
                <a:gd name="T8" fmla="*/ 161 w 6577"/>
                <a:gd name="T9" fmla="*/ 3698 h 4154"/>
                <a:gd name="T10" fmla="*/ 321 w 6577"/>
                <a:gd name="T11" fmla="*/ 4031 h 4154"/>
                <a:gd name="T12" fmla="*/ 3903 w 6577"/>
                <a:gd name="T13" fmla="*/ 2961 h 4154"/>
                <a:gd name="T14" fmla="*/ 6576 w 6577"/>
                <a:gd name="T15" fmla="*/ 555 h 4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77" h="4154">
                  <a:moveTo>
                    <a:pt x="6576" y="555"/>
                  </a:moveTo>
                  <a:lnTo>
                    <a:pt x="6576" y="555"/>
                  </a:lnTo>
                  <a:cubicBezTo>
                    <a:pt x="6576" y="555"/>
                    <a:pt x="5472" y="0"/>
                    <a:pt x="3038" y="1192"/>
                  </a:cubicBezTo>
                  <a:cubicBezTo>
                    <a:pt x="604" y="2390"/>
                    <a:pt x="0" y="3371"/>
                    <a:pt x="0" y="3371"/>
                  </a:cubicBezTo>
                  <a:cubicBezTo>
                    <a:pt x="161" y="3698"/>
                    <a:pt x="161" y="3698"/>
                    <a:pt x="161" y="3698"/>
                  </a:cubicBezTo>
                  <a:cubicBezTo>
                    <a:pt x="321" y="4031"/>
                    <a:pt x="321" y="4031"/>
                    <a:pt x="321" y="4031"/>
                  </a:cubicBezTo>
                  <a:cubicBezTo>
                    <a:pt x="321" y="4031"/>
                    <a:pt x="1469" y="4153"/>
                    <a:pt x="3903" y="2961"/>
                  </a:cubicBezTo>
                  <a:cubicBezTo>
                    <a:pt x="6343" y="1763"/>
                    <a:pt x="6576" y="555"/>
                    <a:pt x="6576" y="555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08" name="Freeform 16"/>
            <p:cNvSpPr>
              <a:spLocks noChangeArrowheads="1"/>
            </p:cNvSpPr>
            <p:nvPr/>
          </p:nvSpPr>
          <p:spPr bwMode="auto">
            <a:xfrm rot="21133775">
              <a:off x="18143588" y="5657724"/>
              <a:ext cx="513866" cy="721739"/>
            </a:xfrm>
            <a:custGeom>
              <a:avLst/>
              <a:gdLst>
                <a:gd name="T0" fmla="*/ 571 w 1060"/>
                <a:gd name="T1" fmla="*/ 1486 h 1487"/>
                <a:gd name="T2" fmla="*/ 571 w 1060"/>
                <a:gd name="T3" fmla="*/ 1486 h 1487"/>
                <a:gd name="T4" fmla="*/ 1059 w 1060"/>
                <a:gd name="T5" fmla="*/ 1381 h 1487"/>
                <a:gd name="T6" fmla="*/ 382 w 1060"/>
                <a:gd name="T7" fmla="*/ 0 h 1487"/>
                <a:gd name="T8" fmla="*/ 0 w 1060"/>
                <a:gd name="T9" fmla="*/ 316 h 1487"/>
                <a:gd name="T10" fmla="*/ 571 w 1060"/>
                <a:gd name="T11" fmla="*/ 1486 h 1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60" h="1487">
                  <a:moveTo>
                    <a:pt x="571" y="1486"/>
                  </a:moveTo>
                  <a:lnTo>
                    <a:pt x="571" y="1486"/>
                  </a:lnTo>
                  <a:cubicBezTo>
                    <a:pt x="715" y="1458"/>
                    <a:pt x="876" y="1425"/>
                    <a:pt x="1059" y="1381"/>
                  </a:cubicBezTo>
                  <a:cubicBezTo>
                    <a:pt x="382" y="0"/>
                    <a:pt x="382" y="0"/>
                    <a:pt x="382" y="0"/>
                  </a:cubicBezTo>
                  <a:cubicBezTo>
                    <a:pt x="232" y="117"/>
                    <a:pt x="105" y="222"/>
                    <a:pt x="0" y="316"/>
                  </a:cubicBezTo>
                  <a:lnTo>
                    <a:pt x="571" y="1486"/>
                  </a:lnTo>
                </a:path>
              </a:pathLst>
            </a:custGeom>
            <a:solidFill>
              <a:srgbClr val="BF282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09" name="Freeform 17"/>
            <p:cNvSpPr>
              <a:spLocks noChangeArrowheads="1"/>
            </p:cNvSpPr>
            <p:nvPr/>
          </p:nvSpPr>
          <p:spPr bwMode="auto">
            <a:xfrm rot="21133775">
              <a:off x="20216038" y="4307530"/>
              <a:ext cx="695859" cy="687472"/>
            </a:xfrm>
            <a:custGeom>
              <a:avLst/>
              <a:gdLst>
                <a:gd name="T0" fmla="*/ 616 w 1432"/>
                <a:gd name="T1" fmla="*/ 1414 h 1415"/>
                <a:gd name="T2" fmla="*/ 616 w 1432"/>
                <a:gd name="T3" fmla="*/ 1414 h 1415"/>
                <a:gd name="T4" fmla="*/ 1431 w 1432"/>
                <a:gd name="T5" fmla="*/ 233 h 1415"/>
                <a:gd name="T6" fmla="*/ 0 w 1432"/>
                <a:gd name="T7" fmla="*/ 155 h 1415"/>
                <a:gd name="T8" fmla="*/ 616 w 1432"/>
                <a:gd name="T9" fmla="*/ 1414 h 1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2" h="1415">
                  <a:moveTo>
                    <a:pt x="616" y="1414"/>
                  </a:moveTo>
                  <a:lnTo>
                    <a:pt x="616" y="1414"/>
                  </a:lnTo>
                  <a:cubicBezTo>
                    <a:pt x="1337" y="737"/>
                    <a:pt x="1431" y="233"/>
                    <a:pt x="1431" y="233"/>
                  </a:cubicBezTo>
                  <a:cubicBezTo>
                    <a:pt x="1431" y="233"/>
                    <a:pt x="976" y="0"/>
                    <a:pt x="0" y="155"/>
                  </a:cubicBezTo>
                  <a:lnTo>
                    <a:pt x="616" y="1414"/>
                  </a:lnTo>
                </a:path>
              </a:pathLst>
            </a:custGeom>
            <a:solidFill>
              <a:srgbClr val="BF282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10" name="Freeform 18"/>
            <p:cNvSpPr>
              <a:spLocks noChangeArrowheads="1"/>
            </p:cNvSpPr>
            <p:nvPr/>
          </p:nvSpPr>
          <p:spPr bwMode="auto">
            <a:xfrm rot="21133775">
              <a:off x="17613473" y="4674257"/>
              <a:ext cx="1295366" cy="820255"/>
            </a:xfrm>
            <a:custGeom>
              <a:avLst/>
              <a:gdLst>
                <a:gd name="T0" fmla="*/ 2667 w 2668"/>
                <a:gd name="T1" fmla="*/ 227 h 1687"/>
                <a:gd name="T2" fmla="*/ 2667 w 2668"/>
                <a:gd name="T3" fmla="*/ 227 h 1687"/>
                <a:gd name="T4" fmla="*/ 1236 w 2668"/>
                <a:gd name="T5" fmla="*/ 482 h 1687"/>
                <a:gd name="T6" fmla="*/ 0 w 2668"/>
                <a:gd name="T7" fmla="*/ 1364 h 1687"/>
                <a:gd name="T8" fmla="*/ 66 w 2668"/>
                <a:gd name="T9" fmla="*/ 1497 h 1687"/>
                <a:gd name="T10" fmla="*/ 133 w 2668"/>
                <a:gd name="T11" fmla="*/ 1636 h 1687"/>
                <a:gd name="T12" fmla="*/ 1586 w 2668"/>
                <a:gd name="T13" fmla="*/ 1198 h 1687"/>
                <a:gd name="T14" fmla="*/ 2667 w 2668"/>
                <a:gd name="T15" fmla="*/ 227 h 1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68" h="1687">
                  <a:moveTo>
                    <a:pt x="2667" y="227"/>
                  </a:moveTo>
                  <a:lnTo>
                    <a:pt x="2667" y="227"/>
                  </a:lnTo>
                  <a:cubicBezTo>
                    <a:pt x="2667" y="227"/>
                    <a:pt x="2223" y="0"/>
                    <a:pt x="1236" y="482"/>
                  </a:cubicBezTo>
                  <a:cubicBezTo>
                    <a:pt x="249" y="970"/>
                    <a:pt x="0" y="1364"/>
                    <a:pt x="0" y="1364"/>
                  </a:cubicBezTo>
                  <a:cubicBezTo>
                    <a:pt x="66" y="1497"/>
                    <a:pt x="66" y="1497"/>
                    <a:pt x="66" y="1497"/>
                  </a:cubicBezTo>
                  <a:cubicBezTo>
                    <a:pt x="133" y="1636"/>
                    <a:pt x="133" y="1636"/>
                    <a:pt x="133" y="1636"/>
                  </a:cubicBezTo>
                  <a:cubicBezTo>
                    <a:pt x="133" y="1636"/>
                    <a:pt x="599" y="1686"/>
                    <a:pt x="1586" y="1198"/>
                  </a:cubicBezTo>
                  <a:cubicBezTo>
                    <a:pt x="2573" y="715"/>
                    <a:pt x="2667" y="227"/>
                    <a:pt x="2667" y="227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ffectLst/>
            <a:ex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11" name="Freeform 19"/>
            <p:cNvSpPr>
              <a:spLocks noChangeArrowheads="1"/>
            </p:cNvSpPr>
            <p:nvPr/>
          </p:nvSpPr>
          <p:spPr bwMode="auto">
            <a:xfrm rot="21133775">
              <a:off x="18420546" y="4748513"/>
              <a:ext cx="239803" cy="346949"/>
            </a:xfrm>
            <a:custGeom>
              <a:avLst/>
              <a:gdLst>
                <a:gd name="T0" fmla="*/ 200 w 494"/>
                <a:gd name="T1" fmla="*/ 0 h 716"/>
                <a:gd name="T2" fmla="*/ 200 w 494"/>
                <a:gd name="T3" fmla="*/ 0 h 716"/>
                <a:gd name="T4" fmla="*/ 0 w 494"/>
                <a:gd name="T5" fmla="*/ 55 h 716"/>
                <a:gd name="T6" fmla="*/ 322 w 494"/>
                <a:gd name="T7" fmla="*/ 715 h 716"/>
                <a:gd name="T8" fmla="*/ 493 w 494"/>
                <a:gd name="T9" fmla="*/ 593 h 716"/>
                <a:gd name="T10" fmla="*/ 200 w 494"/>
                <a:gd name="T11" fmla="*/ 0 h 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4" h="716">
                  <a:moveTo>
                    <a:pt x="200" y="0"/>
                  </a:moveTo>
                  <a:lnTo>
                    <a:pt x="200" y="0"/>
                  </a:lnTo>
                  <a:cubicBezTo>
                    <a:pt x="139" y="17"/>
                    <a:pt x="72" y="33"/>
                    <a:pt x="0" y="55"/>
                  </a:cubicBezTo>
                  <a:cubicBezTo>
                    <a:pt x="322" y="715"/>
                    <a:pt x="322" y="715"/>
                    <a:pt x="322" y="715"/>
                  </a:cubicBezTo>
                  <a:cubicBezTo>
                    <a:pt x="383" y="676"/>
                    <a:pt x="444" y="632"/>
                    <a:pt x="493" y="593"/>
                  </a:cubicBezTo>
                  <a:lnTo>
                    <a:pt x="200" y="0"/>
                  </a:lnTo>
                </a:path>
              </a:pathLst>
            </a:custGeom>
            <a:solidFill>
              <a:srgbClr val="BF282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12" name="Freeform 20"/>
            <p:cNvSpPr>
              <a:spLocks noChangeArrowheads="1"/>
            </p:cNvSpPr>
            <p:nvPr/>
          </p:nvSpPr>
          <p:spPr bwMode="auto">
            <a:xfrm rot="21133775">
              <a:off x="18585241" y="4670367"/>
              <a:ext cx="291191" cy="284842"/>
            </a:xfrm>
            <a:custGeom>
              <a:avLst/>
              <a:gdLst>
                <a:gd name="T0" fmla="*/ 255 w 600"/>
                <a:gd name="T1" fmla="*/ 587 h 588"/>
                <a:gd name="T2" fmla="*/ 255 w 600"/>
                <a:gd name="T3" fmla="*/ 587 h 588"/>
                <a:gd name="T4" fmla="*/ 599 w 600"/>
                <a:gd name="T5" fmla="*/ 99 h 588"/>
                <a:gd name="T6" fmla="*/ 0 w 600"/>
                <a:gd name="T7" fmla="*/ 72 h 588"/>
                <a:gd name="T8" fmla="*/ 255 w 600"/>
                <a:gd name="T9" fmla="*/ 587 h 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0" h="588">
                  <a:moveTo>
                    <a:pt x="255" y="587"/>
                  </a:moveTo>
                  <a:lnTo>
                    <a:pt x="255" y="587"/>
                  </a:lnTo>
                  <a:cubicBezTo>
                    <a:pt x="560" y="310"/>
                    <a:pt x="599" y="99"/>
                    <a:pt x="599" y="99"/>
                  </a:cubicBezTo>
                  <a:cubicBezTo>
                    <a:pt x="599" y="99"/>
                    <a:pt x="410" y="0"/>
                    <a:pt x="0" y="72"/>
                  </a:cubicBezTo>
                  <a:lnTo>
                    <a:pt x="255" y="587"/>
                  </a:lnTo>
                </a:path>
              </a:pathLst>
            </a:custGeom>
            <a:solidFill>
              <a:srgbClr val="BF282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13" name="Freeform 21"/>
            <p:cNvSpPr>
              <a:spLocks noChangeArrowheads="1"/>
            </p:cNvSpPr>
            <p:nvPr/>
          </p:nvSpPr>
          <p:spPr bwMode="auto">
            <a:xfrm rot="21133775">
              <a:off x="19622774" y="4739965"/>
              <a:ext cx="573816" cy="573965"/>
            </a:xfrm>
            <a:custGeom>
              <a:avLst/>
              <a:gdLst>
                <a:gd name="T0" fmla="*/ 821 w 1182"/>
                <a:gd name="T1" fmla="*/ 1054 h 1182"/>
                <a:gd name="T2" fmla="*/ 821 w 1182"/>
                <a:gd name="T3" fmla="*/ 1054 h 1182"/>
                <a:gd name="T4" fmla="*/ 128 w 1182"/>
                <a:gd name="T5" fmla="*/ 821 h 1182"/>
                <a:gd name="T6" fmla="*/ 361 w 1182"/>
                <a:gd name="T7" fmla="*/ 122 h 1182"/>
                <a:gd name="T8" fmla="*/ 1059 w 1182"/>
                <a:gd name="T9" fmla="*/ 361 h 1182"/>
                <a:gd name="T10" fmla="*/ 821 w 1182"/>
                <a:gd name="T11" fmla="*/ 1054 h 1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2" h="1182">
                  <a:moveTo>
                    <a:pt x="821" y="1054"/>
                  </a:moveTo>
                  <a:lnTo>
                    <a:pt x="821" y="1054"/>
                  </a:lnTo>
                  <a:cubicBezTo>
                    <a:pt x="560" y="1181"/>
                    <a:pt x="250" y="1076"/>
                    <a:pt x="128" y="821"/>
                  </a:cubicBezTo>
                  <a:cubicBezTo>
                    <a:pt x="0" y="560"/>
                    <a:pt x="105" y="250"/>
                    <a:pt x="361" y="122"/>
                  </a:cubicBezTo>
                  <a:cubicBezTo>
                    <a:pt x="621" y="0"/>
                    <a:pt x="932" y="106"/>
                    <a:pt x="1059" y="361"/>
                  </a:cubicBezTo>
                  <a:cubicBezTo>
                    <a:pt x="1181" y="621"/>
                    <a:pt x="1076" y="932"/>
                    <a:pt x="821" y="1054"/>
                  </a:cubicBezTo>
                </a:path>
              </a:pathLst>
            </a:custGeom>
            <a:solidFill>
              <a:srgbClr val="293555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14" name="Freeform 22"/>
            <p:cNvSpPr>
              <a:spLocks noChangeArrowheads="1"/>
            </p:cNvSpPr>
            <p:nvPr/>
          </p:nvSpPr>
          <p:spPr bwMode="auto">
            <a:xfrm rot="21133775">
              <a:off x="19695417" y="4808365"/>
              <a:ext cx="430362" cy="434758"/>
            </a:xfrm>
            <a:custGeom>
              <a:avLst/>
              <a:gdLst>
                <a:gd name="T0" fmla="*/ 615 w 888"/>
                <a:gd name="T1" fmla="*/ 792 h 893"/>
                <a:gd name="T2" fmla="*/ 615 w 888"/>
                <a:gd name="T3" fmla="*/ 792 h 893"/>
                <a:gd name="T4" fmla="*/ 94 w 888"/>
                <a:gd name="T5" fmla="*/ 615 h 893"/>
                <a:gd name="T6" fmla="*/ 271 w 888"/>
                <a:gd name="T7" fmla="*/ 94 h 893"/>
                <a:gd name="T8" fmla="*/ 793 w 888"/>
                <a:gd name="T9" fmla="*/ 277 h 893"/>
                <a:gd name="T10" fmla="*/ 615 w 888"/>
                <a:gd name="T11" fmla="*/ 792 h 8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88" h="893">
                  <a:moveTo>
                    <a:pt x="615" y="792"/>
                  </a:moveTo>
                  <a:lnTo>
                    <a:pt x="615" y="792"/>
                  </a:lnTo>
                  <a:cubicBezTo>
                    <a:pt x="421" y="892"/>
                    <a:pt x="188" y="809"/>
                    <a:pt x="94" y="615"/>
                  </a:cubicBezTo>
                  <a:cubicBezTo>
                    <a:pt x="0" y="426"/>
                    <a:pt x="78" y="188"/>
                    <a:pt x="271" y="94"/>
                  </a:cubicBezTo>
                  <a:cubicBezTo>
                    <a:pt x="466" y="0"/>
                    <a:pt x="699" y="83"/>
                    <a:pt x="793" y="277"/>
                  </a:cubicBezTo>
                  <a:cubicBezTo>
                    <a:pt x="887" y="465"/>
                    <a:pt x="804" y="698"/>
                    <a:pt x="615" y="792"/>
                  </a:cubicBezTo>
                </a:path>
              </a:pathLst>
            </a:custGeom>
            <a:solidFill>
              <a:srgbClr val="FEDF5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15" name="Freeform 23"/>
            <p:cNvSpPr>
              <a:spLocks noChangeArrowheads="1"/>
            </p:cNvSpPr>
            <p:nvPr/>
          </p:nvSpPr>
          <p:spPr bwMode="auto">
            <a:xfrm rot="21133775">
              <a:off x="17800433" y="6157663"/>
              <a:ext cx="282626" cy="409058"/>
            </a:xfrm>
            <a:custGeom>
              <a:avLst/>
              <a:gdLst>
                <a:gd name="T0" fmla="*/ 393 w 583"/>
                <a:gd name="T1" fmla="*/ 843 h 844"/>
                <a:gd name="T2" fmla="*/ 0 w 583"/>
                <a:gd name="T3" fmla="*/ 44 h 844"/>
                <a:gd name="T4" fmla="*/ 255 w 583"/>
                <a:gd name="T5" fmla="*/ 0 h 844"/>
                <a:gd name="T6" fmla="*/ 582 w 583"/>
                <a:gd name="T7" fmla="*/ 665 h 844"/>
                <a:gd name="T8" fmla="*/ 393 w 583"/>
                <a:gd name="T9" fmla="*/ 843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3" h="844">
                  <a:moveTo>
                    <a:pt x="393" y="843"/>
                  </a:moveTo>
                  <a:lnTo>
                    <a:pt x="0" y="44"/>
                  </a:lnTo>
                  <a:lnTo>
                    <a:pt x="255" y="0"/>
                  </a:lnTo>
                  <a:lnTo>
                    <a:pt x="582" y="665"/>
                  </a:lnTo>
                  <a:lnTo>
                    <a:pt x="393" y="843"/>
                  </a:lnTo>
                </a:path>
              </a:pathLst>
            </a:cu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16" name="Freeform 24"/>
            <p:cNvSpPr>
              <a:spLocks noChangeArrowheads="1"/>
            </p:cNvSpPr>
            <p:nvPr/>
          </p:nvSpPr>
          <p:spPr bwMode="auto">
            <a:xfrm rot="21133775">
              <a:off x="17553511" y="5423712"/>
              <a:ext cx="177713" cy="197034"/>
            </a:xfrm>
            <a:custGeom>
              <a:avLst/>
              <a:gdLst>
                <a:gd name="T0" fmla="*/ 155 w 367"/>
                <a:gd name="T1" fmla="*/ 405 h 406"/>
                <a:gd name="T2" fmla="*/ 0 w 367"/>
                <a:gd name="T3" fmla="*/ 83 h 406"/>
                <a:gd name="T4" fmla="*/ 233 w 367"/>
                <a:gd name="T5" fmla="*/ 0 h 406"/>
                <a:gd name="T6" fmla="*/ 366 w 367"/>
                <a:gd name="T7" fmla="*/ 272 h 406"/>
                <a:gd name="T8" fmla="*/ 155 w 367"/>
                <a:gd name="T9" fmla="*/ 405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7" h="406">
                  <a:moveTo>
                    <a:pt x="155" y="405"/>
                  </a:moveTo>
                  <a:lnTo>
                    <a:pt x="0" y="83"/>
                  </a:lnTo>
                  <a:lnTo>
                    <a:pt x="233" y="0"/>
                  </a:lnTo>
                  <a:lnTo>
                    <a:pt x="366" y="272"/>
                  </a:lnTo>
                  <a:lnTo>
                    <a:pt x="155" y="405"/>
                  </a:lnTo>
                </a:path>
              </a:pathLst>
            </a:custGeom>
            <a:solidFill>
              <a:srgbClr val="81818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17" name="Freeform 25"/>
            <p:cNvSpPr>
              <a:spLocks noChangeArrowheads="1"/>
            </p:cNvSpPr>
            <p:nvPr/>
          </p:nvSpPr>
          <p:spPr bwMode="auto">
            <a:xfrm rot="21133775">
              <a:off x="17439196" y="6234296"/>
              <a:ext cx="550262" cy="454032"/>
            </a:xfrm>
            <a:custGeom>
              <a:avLst/>
              <a:gdLst>
                <a:gd name="T0" fmla="*/ 1131 w 1132"/>
                <a:gd name="T1" fmla="*/ 688 h 933"/>
                <a:gd name="T2" fmla="*/ 1131 w 1132"/>
                <a:gd name="T3" fmla="*/ 688 h 933"/>
                <a:gd name="T4" fmla="*/ 965 w 1132"/>
                <a:gd name="T5" fmla="*/ 349 h 933"/>
                <a:gd name="T6" fmla="*/ 798 w 1132"/>
                <a:gd name="T7" fmla="*/ 11 h 933"/>
                <a:gd name="T8" fmla="*/ 394 w 1132"/>
                <a:gd name="T9" fmla="*/ 133 h 933"/>
                <a:gd name="T10" fmla="*/ 549 w 1132"/>
                <a:gd name="T11" fmla="*/ 227 h 933"/>
                <a:gd name="T12" fmla="*/ 0 w 1132"/>
                <a:gd name="T13" fmla="*/ 821 h 933"/>
                <a:gd name="T14" fmla="*/ 804 w 1132"/>
                <a:gd name="T15" fmla="*/ 749 h 933"/>
                <a:gd name="T16" fmla="*/ 787 w 1132"/>
                <a:gd name="T17" fmla="*/ 932 h 933"/>
                <a:gd name="T18" fmla="*/ 1131 w 1132"/>
                <a:gd name="T19" fmla="*/ 68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32" h="933">
                  <a:moveTo>
                    <a:pt x="1131" y="688"/>
                  </a:moveTo>
                  <a:lnTo>
                    <a:pt x="1131" y="688"/>
                  </a:lnTo>
                  <a:cubicBezTo>
                    <a:pt x="965" y="349"/>
                    <a:pt x="965" y="349"/>
                    <a:pt x="965" y="349"/>
                  </a:cubicBezTo>
                  <a:cubicBezTo>
                    <a:pt x="798" y="11"/>
                    <a:pt x="798" y="11"/>
                    <a:pt x="798" y="11"/>
                  </a:cubicBezTo>
                  <a:cubicBezTo>
                    <a:pt x="798" y="11"/>
                    <a:pt x="576" y="0"/>
                    <a:pt x="394" y="133"/>
                  </a:cubicBezTo>
                  <a:cubicBezTo>
                    <a:pt x="394" y="133"/>
                    <a:pt x="543" y="161"/>
                    <a:pt x="549" y="227"/>
                  </a:cubicBezTo>
                  <a:cubicBezTo>
                    <a:pt x="549" y="227"/>
                    <a:pt x="127" y="482"/>
                    <a:pt x="0" y="821"/>
                  </a:cubicBezTo>
                  <a:cubicBezTo>
                    <a:pt x="344" y="932"/>
                    <a:pt x="804" y="749"/>
                    <a:pt x="804" y="749"/>
                  </a:cubicBezTo>
                  <a:cubicBezTo>
                    <a:pt x="854" y="798"/>
                    <a:pt x="787" y="932"/>
                    <a:pt x="787" y="932"/>
                  </a:cubicBezTo>
                  <a:cubicBezTo>
                    <a:pt x="1004" y="870"/>
                    <a:pt x="1131" y="688"/>
                    <a:pt x="1131" y="688"/>
                  </a:cubicBezTo>
                </a:path>
              </a:pathLst>
            </a:custGeom>
            <a:solidFill>
              <a:srgbClr val="F6932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18" name="Freeform 26"/>
            <p:cNvSpPr>
              <a:spLocks noChangeArrowheads="1"/>
            </p:cNvSpPr>
            <p:nvPr/>
          </p:nvSpPr>
          <p:spPr bwMode="auto">
            <a:xfrm rot="21133775">
              <a:off x="17553048" y="6243155"/>
              <a:ext cx="408951" cy="372649"/>
            </a:xfrm>
            <a:custGeom>
              <a:avLst/>
              <a:gdLst>
                <a:gd name="T0" fmla="*/ 843 w 844"/>
                <a:gd name="T1" fmla="*/ 566 h 766"/>
                <a:gd name="T2" fmla="*/ 843 w 844"/>
                <a:gd name="T3" fmla="*/ 566 h 766"/>
                <a:gd name="T4" fmla="*/ 721 w 844"/>
                <a:gd name="T5" fmla="*/ 316 h 766"/>
                <a:gd name="T6" fmla="*/ 599 w 844"/>
                <a:gd name="T7" fmla="*/ 61 h 766"/>
                <a:gd name="T8" fmla="*/ 316 w 844"/>
                <a:gd name="T9" fmla="*/ 100 h 766"/>
                <a:gd name="T10" fmla="*/ 410 w 844"/>
                <a:gd name="T11" fmla="*/ 228 h 766"/>
                <a:gd name="T12" fmla="*/ 0 w 844"/>
                <a:gd name="T13" fmla="*/ 666 h 766"/>
                <a:gd name="T14" fmla="*/ 604 w 844"/>
                <a:gd name="T15" fmla="*/ 616 h 766"/>
                <a:gd name="T16" fmla="*/ 643 w 844"/>
                <a:gd name="T17" fmla="*/ 765 h 766"/>
                <a:gd name="T18" fmla="*/ 843 w 844"/>
                <a:gd name="T19" fmla="*/ 566 h 7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44" h="766">
                  <a:moveTo>
                    <a:pt x="843" y="566"/>
                  </a:moveTo>
                  <a:lnTo>
                    <a:pt x="843" y="566"/>
                  </a:lnTo>
                  <a:cubicBezTo>
                    <a:pt x="721" y="316"/>
                    <a:pt x="721" y="316"/>
                    <a:pt x="721" y="316"/>
                  </a:cubicBezTo>
                  <a:cubicBezTo>
                    <a:pt x="599" y="61"/>
                    <a:pt x="599" y="61"/>
                    <a:pt x="599" y="61"/>
                  </a:cubicBezTo>
                  <a:cubicBezTo>
                    <a:pt x="599" y="61"/>
                    <a:pt x="449" y="0"/>
                    <a:pt x="316" y="100"/>
                  </a:cubicBezTo>
                  <a:cubicBezTo>
                    <a:pt x="316" y="100"/>
                    <a:pt x="405" y="178"/>
                    <a:pt x="410" y="228"/>
                  </a:cubicBezTo>
                  <a:cubicBezTo>
                    <a:pt x="410" y="228"/>
                    <a:pt x="94" y="416"/>
                    <a:pt x="0" y="666"/>
                  </a:cubicBezTo>
                  <a:cubicBezTo>
                    <a:pt x="260" y="749"/>
                    <a:pt x="604" y="616"/>
                    <a:pt x="604" y="616"/>
                  </a:cubicBezTo>
                  <a:cubicBezTo>
                    <a:pt x="637" y="649"/>
                    <a:pt x="643" y="765"/>
                    <a:pt x="643" y="765"/>
                  </a:cubicBezTo>
                  <a:cubicBezTo>
                    <a:pt x="809" y="721"/>
                    <a:pt x="843" y="566"/>
                    <a:pt x="843" y="566"/>
                  </a:cubicBezTo>
                </a:path>
              </a:pathLst>
            </a:custGeom>
            <a:solidFill>
              <a:srgbClr val="FAED2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19" name="Freeform 27"/>
            <p:cNvSpPr>
              <a:spLocks noChangeArrowheads="1"/>
            </p:cNvSpPr>
            <p:nvPr/>
          </p:nvSpPr>
          <p:spPr bwMode="auto">
            <a:xfrm rot="21133775">
              <a:off x="17683827" y="6293408"/>
              <a:ext cx="256932" cy="235583"/>
            </a:xfrm>
            <a:custGeom>
              <a:avLst/>
              <a:gdLst>
                <a:gd name="T0" fmla="*/ 526 w 527"/>
                <a:gd name="T1" fmla="*/ 355 h 483"/>
                <a:gd name="T2" fmla="*/ 526 w 527"/>
                <a:gd name="T3" fmla="*/ 355 h 483"/>
                <a:gd name="T4" fmla="*/ 449 w 527"/>
                <a:gd name="T5" fmla="*/ 199 h 483"/>
                <a:gd name="T6" fmla="*/ 371 w 527"/>
                <a:gd name="T7" fmla="*/ 39 h 483"/>
                <a:gd name="T8" fmla="*/ 194 w 527"/>
                <a:gd name="T9" fmla="*/ 61 h 483"/>
                <a:gd name="T10" fmla="*/ 255 w 527"/>
                <a:gd name="T11" fmla="*/ 144 h 483"/>
                <a:gd name="T12" fmla="*/ 0 w 527"/>
                <a:gd name="T13" fmla="*/ 421 h 483"/>
                <a:gd name="T14" fmla="*/ 377 w 527"/>
                <a:gd name="T15" fmla="*/ 388 h 483"/>
                <a:gd name="T16" fmla="*/ 404 w 527"/>
                <a:gd name="T17" fmla="*/ 482 h 483"/>
                <a:gd name="T18" fmla="*/ 526 w 527"/>
                <a:gd name="T19" fmla="*/ 355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7" h="483">
                  <a:moveTo>
                    <a:pt x="526" y="355"/>
                  </a:moveTo>
                  <a:lnTo>
                    <a:pt x="526" y="355"/>
                  </a:lnTo>
                  <a:cubicBezTo>
                    <a:pt x="449" y="199"/>
                    <a:pt x="449" y="199"/>
                    <a:pt x="449" y="199"/>
                  </a:cubicBezTo>
                  <a:cubicBezTo>
                    <a:pt x="371" y="39"/>
                    <a:pt x="371" y="39"/>
                    <a:pt x="371" y="39"/>
                  </a:cubicBezTo>
                  <a:cubicBezTo>
                    <a:pt x="371" y="39"/>
                    <a:pt x="282" y="0"/>
                    <a:pt x="194" y="61"/>
                  </a:cubicBezTo>
                  <a:cubicBezTo>
                    <a:pt x="194" y="61"/>
                    <a:pt x="249" y="111"/>
                    <a:pt x="255" y="144"/>
                  </a:cubicBezTo>
                  <a:cubicBezTo>
                    <a:pt x="255" y="144"/>
                    <a:pt x="55" y="260"/>
                    <a:pt x="0" y="421"/>
                  </a:cubicBezTo>
                  <a:cubicBezTo>
                    <a:pt x="160" y="471"/>
                    <a:pt x="377" y="388"/>
                    <a:pt x="377" y="388"/>
                  </a:cubicBezTo>
                  <a:cubicBezTo>
                    <a:pt x="399" y="410"/>
                    <a:pt x="404" y="482"/>
                    <a:pt x="404" y="482"/>
                  </a:cubicBezTo>
                  <a:cubicBezTo>
                    <a:pt x="504" y="454"/>
                    <a:pt x="526" y="355"/>
                    <a:pt x="526" y="355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20" name="Freeform 28"/>
            <p:cNvSpPr>
              <a:spLocks noChangeArrowheads="1"/>
            </p:cNvSpPr>
            <p:nvPr/>
          </p:nvSpPr>
          <p:spPr bwMode="auto">
            <a:xfrm rot="21133775">
              <a:off x="17392138" y="5486773"/>
              <a:ext cx="241944" cy="203457"/>
            </a:xfrm>
            <a:custGeom>
              <a:avLst/>
              <a:gdLst>
                <a:gd name="T0" fmla="*/ 499 w 500"/>
                <a:gd name="T1" fmla="*/ 305 h 417"/>
                <a:gd name="T2" fmla="*/ 499 w 500"/>
                <a:gd name="T3" fmla="*/ 305 h 417"/>
                <a:gd name="T4" fmla="*/ 426 w 500"/>
                <a:gd name="T5" fmla="*/ 155 h 417"/>
                <a:gd name="T6" fmla="*/ 354 w 500"/>
                <a:gd name="T7" fmla="*/ 5 h 417"/>
                <a:gd name="T8" fmla="*/ 172 w 500"/>
                <a:gd name="T9" fmla="*/ 61 h 417"/>
                <a:gd name="T10" fmla="*/ 244 w 500"/>
                <a:gd name="T11" fmla="*/ 105 h 417"/>
                <a:gd name="T12" fmla="*/ 0 w 500"/>
                <a:gd name="T13" fmla="*/ 366 h 417"/>
                <a:gd name="T14" fmla="*/ 354 w 500"/>
                <a:gd name="T15" fmla="*/ 332 h 417"/>
                <a:gd name="T16" fmla="*/ 349 w 500"/>
                <a:gd name="T17" fmla="*/ 416 h 417"/>
                <a:gd name="T18" fmla="*/ 499 w 500"/>
                <a:gd name="T19" fmla="*/ 305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0" h="417">
                  <a:moveTo>
                    <a:pt x="499" y="305"/>
                  </a:moveTo>
                  <a:lnTo>
                    <a:pt x="499" y="305"/>
                  </a:lnTo>
                  <a:cubicBezTo>
                    <a:pt x="426" y="155"/>
                    <a:pt x="426" y="155"/>
                    <a:pt x="426" y="155"/>
                  </a:cubicBezTo>
                  <a:cubicBezTo>
                    <a:pt x="354" y="5"/>
                    <a:pt x="354" y="5"/>
                    <a:pt x="354" y="5"/>
                  </a:cubicBezTo>
                  <a:cubicBezTo>
                    <a:pt x="354" y="5"/>
                    <a:pt x="255" y="0"/>
                    <a:pt x="172" y="61"/>
                  </a:cubicBezTo>
                  <a:cubicBezTo>
                    <a:pt x="172" y="61"/>
                    <a:pt x="238" y="72"/>
                    <a:pt x="244" y="105"/>
                  </a:cubicBezTo>
                  <a:cubicBezTo>
                    <a:pt x="244" y="105"/>
                    <a:pt x="49" y="216"/>
                    <a:pt x="0" y="366"/>
                  </a:cubicBezTo>
                  <a:cubicBezTo>
                    <a:pt x="149" y="416"/>
                    <a:pt x="354" y="332"/>
                    <a:pt x="354" y="332"/>
                  </a:cubicBezTo>
                  <a:cubicBezTo>
                    <a:pt x="377" y="355"/>
                    <a:pt x="349" y="416"/>
                    <a:pt x="349" y="416"/>
                  </a:cubicBezTo>
                  <a:cubicBezTo>
                    <a:pt x="443" y="388"/>
                    <a:pt x="499" y="305"/>
                    <a:pt x="499" y="305"/>
                  </a:cubicBezTo>
                </a:path>
              </a:pathLst>
            </a:custGeom>
            <a:solidFill>
              <a:srgbClr val="F6932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21" name="Freeform 29"/>
            <p:cNvSpPr>
              <a:spLocks noChangeArrowheads="1"/>
            </p:cNvSpPr>
            <p:nvPr/>
          </p:nvSpPr>
          <p:spPr bwMode="auto">
            <a:xfrm rot="21133775">
              <a:off x="17439603" y="5490555"/>
              <a:ext cx="184135" cy="167050"/>
            </a:xfrm>
            <a:custGeom>
              <a:avLst/>
              <a:gdLst>
                <a:gd name="T0" fmla="*/ 377 w 378"/>
                <a:gd name="T1" fmla="*/ 255 h 345"/>
                <a:gd name="T2" fmla="*/ 377 w 378"/>
                <a:gd name="T3" fmla="*/ 255 h 345"/>
                <a:gd name="T4" fmla="*/ 321 w 378"/>
                <a:gd name="T5" fmla="*/ 139 h 345"/>
                <a:gd name="T6" fmla="*/ 266 w 378"/>
                <a:gd name="T7" fmla="*/ 28 h 345"/>
                <a:gd name="T8" fmla="*/ 144 w 378"/>
                <a:gd name="T9" fmla="*/ 45 h 345"/>
                <a:gd name="T10" fmla="*/ 183 w 378"/>
                <a:gd name="T11" fmla="*/ 100 h 345"/>
                <a:gd name="T12" fmla="*/ 0 w 378"/>
                <a:gd name="T13" fmla="*/ 300 h 345"/>
                <a:gd name="T14" fmla="*/ 266 w 378"/>
                <a:gd name="T15" fmla="*/ 272 h 345"/>
                <a:gd name="T16" fmla="*/ 288 w 378"/>
                <a:gd name="T17" fmla="*/ 344 h 345"/>
                <a:gd name="T18" fmla="*/ 377 w 378"/>
                <a:gd name="T19" fmla="*/ 255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8" h="345">
                  <a:moveTo>
                    <a:pt x="377" y="255"/>
                  </a:moveTo>
                  <a:lnTo>
                    <a:pt x="377" y="255"/>
                  </a:lnTo>
                  <a:cubicBezTo>
                    <a:pt x="321" y="139"/>
                    <a:pt x="321" y="139"/>
                    <a:pt x="321" y="139"/>
                  </a:cubicBezTo>
                  <a:cubicBezTo>
                    <a:pt x="266" y="28"/>
                    <a:pt x="266" y="28"/>
                    <a:pt x="266" y="28"/>
                  </a:cubicBezTo>
                  <a:cubicBezTo>
                    <a:pt x="266" y="28"/>
                    <a:pt x="200" y="0"/>
                    <a:pt x="144" y="45"/>
                  </a:cubicBezTo>
                  <a:cubicBezTo>
                    <a:pt x="144" y="45"/>
                    <a:pt x="183" y="78"/>
                    <a:pt x="183" y="100"/>
                  </a:cubicBezTo>
                  <a:cubicBezTo>
                    <a:pt x="183" y="100"/>
                    <a:pt x="44" y="183"/>
                    <a:pt x="0" y="300"/>
                  </a:cubicBezTo>
                  <a:cubicBezTo>
                    <a:pt x="116" y="333"/>
                    <a:pt x="266" y="272"/>
                    <a:pt x="266" y="272"/>
                  </a:cubicBezTo>
                  <a:cubicBezTo>
                    <a:pt x="283" y="289"/>
                    <a:pt x="288" y="344"/>
                    <a:pt x="288" y="344"/>
                  </a:cubicBezTo>
                  <a:cubicBezTo>
                    <a:pt x="360" y="322"/>
                    <a:pt x="377" y="255"/>
                    <a:pt x="377" y="255"/>
                  </a:cubicBezTo>
                </a:path>
              </a:pathLst>
            </a:custGeom>
            <a:solidFill>
              <a:srgbClr val="FAED2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122" name="Freeform 30"/>
            <p:cNvSpPr>
              <a:spLocks noChangeArrowheads="1"/>
            </p:cNvSpPr>
            <p:nvPr/>
          </p:nvSpPr>
          <p:spPr bwMode="auto">
            <a:xfrm rot="21133775">
              <a:off x="17498603" y="5512975"/>
              <a:ext cx="113479" cy="104942"/>
            </a:xfrm>
            <a:custGeom>
              <a:avLst/>
              <a:gdLst>
                <a:gd name="T0" fmla="*/ 233 w 234"/>
                <a:gd name="T1" fmla="*/ 161 h 218"/>
                <a:gd name="T2" fmla="*/ 233 w 234"/>
                <a:gd name="T3" fmla="*/ 161 h 218"/>
                <a:gd name="T4" fmla="*/ 199 w 234"/>
                <a:gd name="T5" fmla="*/ 89 h 218"/>
                <a:gd name="T6" fmla="*/ 166 w 234"/>
                <a:gd name="T7" fmla="*/ 23 h 218"/>
                <a:gd name="T8" fmla="*/ 89 w 234"/>
                <a:gd name="T9" fmla="*/ 28 h 218"/>
                <a:gd name="T10" fmla="*/ 111 w 234"/>
                <a:gd name="T11" fmla="*/ 67 h 218"/>
                <a:gd name="T12" fmla="*/ 0 w 234"/>
                <a:gd name="T13" fmla="*/ 189 h 218"/>
                <a:gd name="T14" fmla="*/ 166 w 234"/>
                <a:gd name="T15" fmla="*/ 172 h 218"/>
                <a:gd name="T16" fmla="*/ 177 w 234"/>
                <a:gd name="T17" fmla="*/ 217 h 218"/>
                <a:gd name="T18" fmla="*/ 233 w 234"/>
                <a:gd name="T19" fmla="*/ 161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4" h="218">
                  <a:moveTo>
                    <a:pt x="233" y="161"/>
                  </a:moveTo>
                  <a:lnTo>
                    <a:pt x="233" y="161"/>
                  </a:lnTo>
                  <a:cubicBezTo>
                    <a:pt x="199" y="89"/>
                    <a:pt x="199" y="89"/>
                    <a:pt x="199" y="89"/>
                  </a:cubicBezTo>
                  <a:cubicBezTo>
                    <a:pt x="166" y="23"/>
                    <a:pt x="166" y="23"/>
                    <a:pt x="166" y="23"/>
                  </a:cubicBezTo>
                  <a:cubicBezTo>
                    <a:pt x="166" y="23"/>
                    <a:pt x="122" y="0"/>
                    <a:pt x="89" y="28"/>
                  </a:cubicBezTo>
                  <a:cubicBezTo>
                    <a:pt x="89" y="28"/>
                    <a:pt x="111" y="50"/>
                    <a:pt x="111" y="67"/>
                  </a:cubicBezTo>
                  <a:cubicBezTo>
                    <a:pt x="111" y="67"/>
                    <a:pt x="22" y="117"/>
                    <a:pt x="0" y="189"/>
                  </a:cubicBezTo>
                  <a:cubicBezTo>
                    <a:pt x="72" y="211"/>
                    <a:pt x="166" y="172"/>
                    <a:pt x="166" y="172"/>
                  </a:cubicBezTo>
                  <a:cubicBezTo>
                    <a:pt x="177" y="183"/>
                    <a:pt x="177" y="217"/>
                    <a:pt x="177" y="217"/>
                  </a:cubicBezTo>
                  <a:cubicBezTo>
                    <a:pt x="222" y="205"/>
                    <a:pt x="233" y="161"/>
                    <a:pt x="233" y="161"/>
                  </a:cubicBezTo>
                </a:path>
              </a:pathLst>
            </a:custGeom>
            <a:solidFill>
              <a:srgbClr val="F2F2F2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 cap="flat">
                  <a:solidFill>
                    <a:srgbClr val="FFFFFF"/>
                  </a:solidFill>
                  <a:bevel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1723786" y="488028"/>
            <a:ext cx="20937538" cy="2108291"/>
            <a:chOff x="1739573" y="511491"/>
            <a:chExt cx="20937538" cy="2108291"/>
          </a:xfrm>
        </p:grpSpPr>
        <p:sp>
          <p:nvSpPr>
            <p:cNvPr id="70" name="TextBox 69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8800" dirty="0" smtClean="0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Lancom </a:t>
              </a:r>
              <a:r>
                <a:rPr lang="el-GR" sz="8800" dirty="0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HPC </a:t>
              </a:r>
              <a:r>
                <a:rPr lang="el-GR" sz="8800" dirty="0" err="1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Cluster</a:t>
              </a:r>
              <a:r>
                <a:rPr lang="el-GR" sz="8800" dirty="0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 </a:t>
              </a:r>
              <a:endParaRPr lang="id-ID" sz="8800" dirty="0">
                <a:solidFill>
                  <a:schemeClr val="tx2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73" name="Rectangle 72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93" name="Rectangle 92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</p:grpSp>
        <p:sp>
          <p:nvSpPr>
            <p:cNvPr id="72" name="TextBox 71"/>
            <p:cNvSpPr txBox="1"/>
            <p:nvPr/>
          </p:nvSpPr>
          <p:spPr>
            <a:xfrm>
              <a:off x="1739573" y="2035007"/>
              <a:ext cx="20937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200" dirty="0">
                  <a:solidFill>
                    <a:schemeClr val="bg1">
                      <a:lumMod val="75000"/>
                    </a:schemeClr>
                  </a:solidFill>
                  <a:latin typeface="PF DinDisplay Pro" panose="02000506030000020004" pitchFamily="2" charset="0"/>
                  <a:cs typeface="Calibri Light"/>
                </a:rPr>
                <a:t>Χαρακτηριστικά και εξοπλισμός </a:t>
              </a:r>
              <a:endParaRPr lang="id-ID" sz="3200" dirty="0">
                <a:solidFill>
                  <a:schemeClr val="accent1"/>
                </a:solidFill>
                <a:latin typeface="PF DinDisplay Pro" panose="02000506030000020004" pitchFamily="2" charset="0"/>
                <a:cs typeface="Calibri Light"/>
              </a:endParaRPr>
            </a:p>
          </p:txBody>
        </p:sp>
      </p:grpSp>
      <p:pic>
        <p:nvPicPr>
          <p:cNvPr id="2" name="Εικόνα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4210" y="9700278"/>
            <a:ext cx="1520475" cy="152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7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Ορθογώνιο 14"/>
          <p:cNvSpPr/>
          <p:nvPr/>
        </p:nvSpPr>
        <p:spPr>
          <a:xfrm>
            <a:off x="990167" y="3299534"/>
            <a:ext cx="11074053" cy="45835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478791" y="3448147"/>
            <a:ext cx="10071052" cy="4015008"/>
            <a:chOff x="-6696" y="2286335"/>
            <a:chExt cx="3683905" cy="2007504"/>
          </a:xfrm>
        </p:grpSpPr>
        <p:sp>
          <p:nvSpPr>
            <p:cNvPr id="113" name="TextBox 112"/>
            <p:cNvSpPr txBox="1"/>
            <p:nvPr/>
          </p:nvSpPr>
          <p:spPr>
            <a:xfrm>
              <a:off x="1408308" y="2286335"/>
              <a:ext cx="742924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4000" dirty="0" smtClean="0">
                  <a:latin typeface="PF DinDisplay Pro" panose="02000506030000020004" pitchFamily="2" charset="0"/>
                </a:rPr>
                <a:t>Ανάγκες </a:t>
              </a:r>
              <a:endParaRPr lang="el-GR" sz="4000" dirty="0">
                <a:latin typeface="PF DinDisplay Pro" panose="02000506030000020004" pitchFamily="2" charset="0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-6696" y="2731007"/>
              <a:ext cx="3683905" cy="1562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l-GR" sz="2200" dirty="0">
                  <a:latin typeface="PF DinDisplay Pro" panose="02000506030000020004" pitchFamily="2" charset="0"/>
                  <a:cs typeface="Calibri Light"/>
                </a:rPr>
                <a:t>Αναζήτηση τρόπων επιτάχυνσης της έρευνας γύρω από την ανάπτυξη in </a:t>
              </a:r>
              <a:r>
                <a:rPr lang="el-GR" sz="2200" dirty="0" err="1">
                  <a:latin typeface="PF DinDisplay Pro" panose="02000506030000020004" pitchFamily="2" charset="0"/>
                  <a:cs typeface="Calibri Light"/>
                </a:rPr>
                <a:t>silicο</a:t>
              </a:r>
              <a:r>
                <a:rPr lang="el-GR" sz="2200" dirty="0">
                  <a:latin typeface="PF DinDisplay Pro" panose="02000506030000020004" pitchFamily="2" charset="0"/>
                  <a:cs typeface="Calibri Light"/>
                </a:rPr>
                <a:t> φαρμάκων</a:t>
              </a:r>
            </a:p>
            <a:p>
              <a:pPr marL="342900" indent="-3429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l-GR" sz="2200" dirty="0">
                  <a:latin typeface="PF DinDisplay Pro" panose="02000506030000020004" pitchFamily="2" charset="0"/>
                  <a:cs typeface="Calibri Light"/>
                </a:rPr>
                <a:t>Μη δυνατότητα αγοράς εξειδικευμένου εξοπλισμού</a:t>
              </a:r>
            </a:p>
            <a:p>
              <a:pPr marL="342900" indent="-3429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l-GR" sz="2200" dirty="0">
                  <a:latin typeface="PF DinDisplay Pro" panose="02000506030000020004" pitchFamily="2" charset="0"/>
                  <a:cs typeface="Calibri Light"/>
                </a:rPr>
                <a:t>Έλλειψη εξειδικευμένων μηχανικών πληροφορικής για παραμετροποίηση πολύπλοκου </a:t>
              </a:r>
              <a:r>
                <a:rPr lang="el-GR" sz="2200" dirty="0" err="1">
                  <a:latin typeface="PF DinDisplay Pro" panose="02000506030000020004" pitchFamily="2" charset="0"/>
                  <a:cs typeface="Calibri Light"/>
                </a:rPr>
                <a:t>software</a:t>
              </a:r>
              <a:r>
                <a:rPr lang="el-GR" sz="2200" dirty="0">
                  <a:latin typeface="PF DinDisplay Pro" panose="02000506030000020004" pitchFamily="2" charset="0"/>
                  <a:cs typeface="Calibri Light"/>
                </a:rPr>
                <a:t> για HPC</a:t>
              </a:r>
            </a:p>
            <a:p>
              <a:pPr marL="342900" indent="-3429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l-GR" sz="2200" dirty="0">
                  <a:latin typeface="PF DinDisplay Pro" panose="02000506030000020004" pitchFamily="2" charset="0"/>
                  <a:cs typeface="Calibri Light"/>
                </a:rPr>
                <a:t>Ανάγκη αύξησης της λεπτομέρειας της επεξεργασίας</a:t>
              </a:r>
            </a:p>
            <a:p>
              <a:pPr marL="342900" indent="-342900">
                <a:lnSpc>
                  <a:spcPct val="130000"/>
                </a:lnSpc>
                <a:buFont typeface="Arial" panose="020B0604020202020204" pitchFamily="34" charset="0"/>
                <a:buChar char="•"/>
              </a:pPr>
              <a:r>
                <a:rPr lang="el-GR" sz="2200" dirty="0">
                  <a:latin typeface="PF DinDisplay Pro" panose="02000506030000020004" pitchFamily="2" charset="0"/>
                  <a:cs typeface="Calibri Light"/>
                </a:rPr>
                <a:t>Ανάγκη για  πραγματοποίηση παράλληλων πειραμάτων από διαφορετικούς ερευνητές</a:t>
              </a:r>
            </a:p>
          </p:txBody>
        </p:sp>
      </p:grpSp>
      <p:sp>
        <p:nvSpPr>
          <p:cNvPr id="72" name="그림 개체 틀 8"/>
          <p:cNvSpPr txBox="1">
            <a:spLocks/>
          </p:cNvSpPr>
          <p:nvPr/>
        </p:nvSpPr>
        <p:spPr>
          <a:xfrm>
            <a:off x="16090166" y="6780043"/>
            <a:ext cx="1815821" cy="1816271"/>
          </a:xfrm>
          <a:prstGeom prst="ellipse">
            <a:avLst/>
          </a:prstGeom>
          <a:solidFill>
            <a:schemeClr val="accent2">
              <a:lumMod val="75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73" name="그림 개체 틀 8"/>
          <p:cNvSpPr txBox="1">
            <a:spLocks/>
          </p:cNvSpPr>
          <p:nvPr/>
        </p:nvSpPr>
        <p:spPr>
          <a:xfrm>
            <a:off x="17438578" y="9675951"/>
            <a:ext cx="1444205" cy="1444562"/>
          </a:xfrm>
          <a:prstGeom prst="ellipse">
            <a:avLst/>
          </a:prstGeom>
          <a:solidFill>
            <a:schemeClr val="accent2">
              <a:lumMod val="75000"/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74" name="그림 개체 틀 8"/>
          <p:cNvSpPr txBox="1">
            <a:spLocks/>
          </p:cNvSpPr>
          <p:nvPr/>
        </p:nvSpPr>
        <p:spPr>
          <a:xfrm>
            <a:off x="17500528" y="7122671"/>
            <a:ext cx="1123747" cy="1124024"/>
          </a:xfrm>
          <a:prstGeom prst="ellipse">
            <a:avLst/>
          </a:prstGeom>
          <a:solidFill>
            <a:schemeClr val="accent2">
              <a:lumMod val="50000"/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75" name="그림 개체 틀 8"/>
          <p:cNvSpPr txBox="1">
            <a:spLocks/>
          </p:cNvSpPr>
          <p:nvPr/>
        </p:nvSpPr>
        <p:spPr>
          <a:xfrm>
            <a:off x="15344608" y="7435755"/>
            <a:ext cx="733657" cy="733838"/>
          </a:xfrm>
          <a:prstGeom prst="ellipse">
            <a:avLst/>
          </a:prstGeom>
          <a:solidFill>
            <a:schemeClr val="accent2">
              <a:lumMod val="50000"/>
              <a:alpha val="67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76" name="그림 개체 틀 8"/>
          <p:cNvSpPr txBox="1">
            <a:spLocks/>
          </p:cNvSpPr>
          <p:nvPr/>
        </p:nvSpPr>
        <p:spPr>
          <a:xfrm>
            <a:off x="15641673" y="8446847"/>
            <a:ext cx="2217965" cy="2218512"/>
          </a:xfrm>
          <a:prstGeom prst="ellipse">
            <a:avLst/>
          </a:prstGeom>
          <a:solidFill>
            <a:schemeClr val="accent2"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77" name="그림 개체 틀 8"/>
          <p:cNvSpPr txBox="1">
            <a:spLocks/>
          </p:cNvSpPr>
          <p:nvPr/>
        </p:nvSpPr>
        <p:spPr>
          <a:xfrm>
            <a:off x="18062402" y="7743512"/>
            <a:ext cx="1444205" cy="1444562"/>
          </a:xfrm>
          <a:prstGeom prst="ellipse">
            <a:avLst/>
          </a:prstGeom>
          <a:solidFill>
            <a:schemeClr val="tx2"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78" name="그림 개체 틀 8"/>
          <p:cNvSpPr txBox="1">
            <a:spLocks/>
          </p:cNvSpPr>
          <p:nvPr/>
        </p:nvSpPr>
        <p:spPr>
          <a:xfrm>
            <a:off x="14455419" y="7724097"/>
            <a:ext cx="1444205" cy="1444562"/>
          </a:xfrm>
          <a:prstGeom prst="ellipse">
            <a:avLst/>
          </a:prstGeom>
          <a:solidFill>
            <a:schemeClr val="accent2">
              <a:lumMod val="75000"/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79" name="그림 개체 틀 8"/>
          <p:cNvSpPr txBox="1">
            <a:spLocks/>
          </p:cNvSpPr>
          <p:nvPr/>
        </p:nvSpPr>
        <p:spPr>
          <a:xfrm>
            <a:off x="19201613" y="7759442"/>
            <a:ext cx="1009152" cy="1009401"/>
          </a:xfrm>
          <a:prstGeom prst="ellipse">
            <a:avLst/>
          </a:prstGeom>
          <a:solidFill>
            <a:schemeClr val="accent2">
              <a:lumMod val="75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80" name="그림 개체 틀 8"/>
          <p:cNvSpPr txBox="1">
            <a:spLocks/>
          </p:cNvSpPr>
          <p:nvPr/>
        </p:nvSpPr>
        <p:spPr>
          <a:xfrm>
            <a:off x="15335443" y="8952339"/>
            <a:ext cx="504574" cy="504700"/>
          </a:xfrm>
          <a:prstGeom prst="ellipse">
            <a:avLst/>
          </a:prstGeom>
          <a:solidFill>
            <a:schemeClr val="tx2"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84" name="그림 개체 틀 8"/>
          <p:cNvSpPr txBox="1">
            <a:spLocks/>
          </p:cNvSpPr>
          <p:nvPr/>
        </p:nvSpPr>
        <p:spPr>
          <a:xfrm>
            <a:off x="17342855" y="6268670"/>
            <a:ext cx="1009152" cy="1009401"/>
          </a:xfrm>
          <a:prstGeom prst="ellipse">
            <a:avLst/>
          </a:prstGeom>
          <a:solidFill>
            <a:schemeClr val="accent2">
              <a:lumMod val="40000"/>
              <a:lumOff val="60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85" name="그림 개체 틀 8"/>
          <p:cNvSpPr txBox="1">
            <a:spLocks/>
          </p:cNvSpPr>
          <p:nvPr/>
        </p:nvSpPr>
        <p:spPr>
          <a:xfrm>
            <a:off x="14093112" y="6051090"/>
            <a:ext cx="1444205" cy="1444562"/>
          </a:xfrm>
          <a:prstGeom prst="ellipse">
            <a:avLst/>
          </a:prstGeom>
          <a:solidFill>
            <a:schemeClr val="accent2">
              <a:lumMod val="75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161153" y="7315756"/>
            <a:ext cx="4903500" cy="4994896"/>
            <a:chOff x="15161153" y="7240275"/>
            <a:chExt cx="4903500" cy="4994896"/>
          </a:xfrm>
          <a:solidFill>
            <a:schemeClr val="accent1"/>
          </a:solidFill>
        </p:grpSpPr>
        <p:sp>
          <p:nvSpPr>
            <p:cNvPr id="86" name="도넛 9"/>
            <p:cNvSpPr/>
            <p:nvPr/>
          </p:nvSpPr>
          <p:spPr>
            <a:xfrm rot="5400000" flipH="1" flipV="1">
              <a:off x="18553410" y="7807315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 Light"/>
              </a:endParaRPr>
            </a:p>
          </p:txBody>
        </p:sp>
        <p:sp>
          <p:nvSpPr>
            <p:cNvPr id="87" name="직사각형 217"/>
            <p:cNvSpPr/>
            <p:nvPr/>
          </p:nvSpPr>
          <p:spPr>
            <a:xfrm rot="16200000" flipH="1" flipV="1">
              <a:off x="17926769" y="8815353"/>
              <a:ext cx="1445470" cy="19209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91" name="도넛 9"/>
            <p:cNvSpPr/>
            <p:nvPr/>
          </p:nvSpPr>
          <p:spPr>
            <a:xfrm rot="5400000">
              <a:off x="18364073" y="9634185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 Light"/>
              </a:endParaRPr>
            </a:p>
          </p:txBody>
        </p:sp>
        <p:sp>
          <p:nvSpPr>
            <p:cNvPr id="92" name="직사각형 220"/>
            <p:cNvSpPr/>
            <p:nvPr/>
          </p:nvSpPr>
          <p:spPr>
            <a:xfrm rot="10800000" flipH="1" flipV="1">
              <a:off x="17994135" y="9826250"/>
              <a:ext cx="369997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93" name="도넛 9"/>
            <p:cNvSpPr/>
            <p:nvPr/>
          </p:nvSpPr>
          <p:spPr>
            <a:xfrm rot="16200000" flipV="1">
              <a:off x="16282571" y="7727245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Calibri Light"/>
              </a:endParaRPr>
            </a:p>
          </p:txBody>
        </p:sp>
        <p:sp>
          <p:nvSpPr>
            <p:cNvPr id="94" name="직사각형 223"/>
            <p:cNvSpPr/>
            <p:nvPr/>
          </p:nvSpPr>
          <p:spPr>
            <a:xfrm rot="5400000" flipV="1">
              <a:off x="16012008" y="8574184"/>
              <a:ext cx="1117502" cy="19209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98" name="도넛 9"/>
            <p:cNvSpPr/>
            <p:nvPr/>
          </p:nvSpPr>
          <p:spPr>
            <a:xfrm rot="16200000" flipH="1">
              <a:off x="15899574" y="7535269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Calibri Light"/>
              </a:endParaRPr>
            </a:p>
          </p:txBody>
        </p:sp>
        <p:sp>
          <p:nvSpPr>
            <p:cNvPr id="99" name="직사각형 226"/>
            <p:cNvSpPr/>
            <p:nvPr/>
          </p:nvSpPr>
          <p:spPr>
            <a:xfrm rot="5400000" flipV="1">
              <a:off x="15848193" y="7291702"/>
              <a:ext cx="294946" cy="19209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00" name="도넛 9"/>
            <p:cNvSpPr/>
            <p:nvPr/>
          </p:nvSpPr>
          <p:spPr>
            <a:xfrm rot="16200000" flipH="1">
              <a:off x="16471910" y="9229032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Calibri Light"/>
              </a:endParaRPr>
            </a:p>
          </p:txBody>
        </p:sp>
        <p:sp>
          <p:nvSpPr>
            <p:cNvPr id="101" name="직사각형 228"/>
            <p:cNvSpPr/>
            <p:nvPr/>
          </p:nvSpPr>
          <p:spPr>
            <a:xfrm rot="10800000" flipV="1">
              <a:off x="16856141" y="9421124"/>
              <a:ext cx="144069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05" name="직사각형 202"/>
            <p:cNvSpPr/>
            <p:nvPr/>
          </p:nvSpPr>
          <p:spPr>
            <a:xfrm flipV="1">
              <a:off x="15161153" y="8179223"/>
              <a:ext cx="647635" cy="19214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29" name="도넛 9"/>
            <p:cNvSpPr/>
            <p:nvPr/>
          </p:nvSpPr>
          <p:spPr>
            <a:xfrm rot="16200000" flipV="1">
              <a:off x="15808742" y="8179279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Calibri Light"/>
              </a:endParaRPr>
            </a:p>
          </p:txBody>
        </p:sp>
        <p:sp>
          <p:nvSpPr>
            <p:cNvPr id="130" name="한쪽 모서리가 둥근 사각형 194"/>
            <p:cNvSpPr/>
            <p:nvPr/>
          </p:nvSpPr>
          <p:spPr>
            <a:xfrm>
              <a:off x="17000219" y="9421116"/>
              <a:ext cx="993901" cy="2814055"/>
            </a:xfrm>
            <a:prstGeom prst="round1Rect">
              <a:avLst>
                <a:gd name="adj" fmla="val 27451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 Light"/>
              </a:endParaRPr>
            </a:p>
          </p:txBody>
        </p:sp>
        <p:sp>
          <p:nvSpPr>
            <p:cNvPr id="131" name="직사각형 217"/>
            <p:cNvSpPr/>
            <p:nvPr/>
          </p:nvSpPr>
          <p:spPr>
            <a:xfrm rot="16200000" flipH="1" flipV="1">
              <a:off x="18382831" y="9755899"/>
              <a:ext cx="1445470" cy="19209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32" name="도넛 9"/>
            <p:cNvSpPr/>
            <p:nvPr/>
          </p:nvSpPr>
          <p:spPr>
            <a:xfrm rot="5400000">
              <a:off x="18820135" y="10574731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 Light"/>
              </a:endParaRPr>
            </a:p>
          </p:txBody>
        </p:sp>
        <p:sp>
          <p:nvSpPr>
            <p:cNvPr id="133" name="직사각형 220"/>
            <p:cNvSpPr/>
            <p:nvPr/>
          </p:nvSpPr>
          <p:spPr>
            <a:xfrm rot="10800000" flipH="1" flipV="1">
              <a:off x="17994133" y="10766795"/>
              <a:ext cx="826050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34" name="도넛 9"/>
            <p:cNvSpPr/>
            <p:nvPr/>
          </p:nvSpPr>
          <p:spPr>
            <a:xfrm rot="16200000" flipH="1">
              <a:off x="16000831" y="10006625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 Light"/>
              </a:endParaRPr>
            </a:p>
          </p:txBody>
        </p:sp>
        <p:sp>
          <p:nvSpPr>
            <p:cNvPr id="135" name="직사각형 220"/>
            <p:cNvSpPr/>
            <p:nvPr/>
          </p:nvSpPr>
          <p:spPr>
            <a:xfrm rot="10800000" flipV="1">
              <a:off x="16387813" y="10198689"/>
              <a:ext cx="612404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36" name="직사각형 217"/>
            <p:cNvSpPr/>
            <p:nvPr/>
          </p:nvSpPr>
          <p:spPr>
            <a:xfrm rot="16200000" flipH="1" flipV="1">
              <a:off x="15374193" y="9190204"/>
              <a:ext cx="1445470" cy="19209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37" name="도넛 9"/>
            <p:cNvSpPr/>
            <p:nvPr/>
          </p:nvSpPr>
          <p:spPr>
            <a:xfrm rot="5400000" flipH="1" flipV="1">
              <a:off x="19009470" y="8744974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 Light"/>
              </a:endParaRPr>
            </a:p>
          </p:txBody>
        </p:sp>
        <p:sp>
          <p:nvSpPr>
            <p:cNvPr id="138" name="직사각형 215"/>
            <p:cNvSpPr/>
            <p:nvPr/>
          </p:nvSpPr>
          <p:spPr>
            <a:xfrm flipH="1" flipV="1">
              <a:off x="19393705" y="8744924"/>
              <a:ext cx="670948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39" name="도넛 9"/>
            <p:cNvSpPr/>
            <p:nvPr/>
          </p:nvSpPr>
          <p:spPr>
            <a:xfrm rot="5400000">
              <a:off x="18929747" y="7611757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 Light"/>
              </a:endParaRPr>
            </a:p>
          </p:txBody>
        </p:sp>
      </p:grpSp>
      <p:sp>
        <p:nvSpPr>
          <p:cNvPr id="140" name="그림 개체 틀 8"/>
          <p:cNvSpPr txBox="1">
            <a:spLocks/>
          </p:cNvSpPr>
          <p:nvPr/>
        </p:nvSpPr>
        <p:spPr>
          <a:xfrm>
            <a:off x="17621805" y="8579917"/>
            <a:ext cx="744655" cy="744841"/>
          </a:xfrm>
          <a:prstGeom prst="ellipse">
            <a:avLst/>
          </a:prstGeom>
          <a:solidFill>
            <a:schemeClr val="accent2">
              <a:lumMod val="75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2477205" y="7004133"/>
            <a:ext cx="2683948" cy="3173756"/>
            <a:chOff x="12477205" y="6928652"/>
            <a:chExt cx="2683948" cy="3173756"/>
          </a:xfrm>
        </p:grpSpPr>
        <p:sp>
          <p:nvSpPr>
            <p:cNvPr id="142" name="그림 개체 틀 8"/>
            <p:cNvSpPr txBox="1">
              <a:spLocks/>
            </p:cNvSpPr>
            <p:nvPr/>
          </p:nvSpPr>
          <p:spPr>
            <a:xfrm>
              <a:off x="12477205" y="6928652"/>
              <a:ext cx="2683948" cy="268461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 Light"/>
              </a:endParaRPr>
            </a:p>
          </p:txBody>
        </p:sp>
        <p:sp>
          <p:nvSpPr>
            <p:cNvPr id="180" name="Content Placeholder 2"/>
            <p:cNvSpPr txBox="1">
              <a:spLocks/>
            </p:cNvSpPr>
            <p:nvPr/>
          </p:nvSpPr>
          <p:spPr bwMode="auto">
            <a:xfrm>
              <a:off x="12595770" y="8176903"/>
              <a:ext cx="2488143" cy="192550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sz="2000" dirty="0">
                  <a:latin typeface="PF DinDisplay Pro" panose="02000506030000020004" pitchFamily="2" charset="0"/>
                </a:rPr>
                <a:t>96  </a:t>
              </a:r>
              <a:r>
                <a:rPr lang="en-US" sz="2000" dirty="0" smtClean="0">
                  <a:latin typeface="PF DinDisplay Pro" panose="02000506030000020004" pitchFamily="2" charset="0"/>
                </a:rPr>
                <a:t>Dedicated Cores </a:t>
              </a:r>
              <a:r>
                <a:rPr lang="en-US" sz="2000" dirty="0" err="1">
                  <a:latin typeface="PF DinDisplay Pro" panose="02000506030000020004" pitchFamily="2" charset="0"/>
                </a:rPr>
                <a:t>στ</a:t>
              </a:r>
              <a:r>
                <a:rPr lang="en-US" sz="2000" dirty="0">
                  <a:latin typeface="PF DinDisplay Pro" panose="02000506030000020004" pitchFamily="2" charset="0"/>
                </a:rPr>
                <a:t>α 2,8 GHz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582455" y="4631136"/>
            <a:ext cx="2828462" cy="3370988"/>
            <a:chOff x="14582455" y="4555655"/>
            <a:chExt cx="2828462" cy="3370988"/>
          </a:xfrm>
        </p:grpSpPr>
        <p:sp>
          <p:nvSpPr>
            <p:cNvPr id="147" name="그림 개체 틀 8"/>
            <p:cNvSpPr txBox="1">
              <a:spLocks/>
            </p:cNvSpPr>
            <p:nvPr/>
          </p:nvSpPr>
          <p:spPr>
            <a:xfrm>
              <a:off x="14658906" y="4555655"/>
              <a:ext cx="2683948" cy="268461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 Light"/>
              </a:endParaRPr>
            </a:p>
          </p:txBody>
        </p:sp>
        <p:sp>
          <p:nvSpPr>
            <p:cNvPr id="187" name="Content Placeholder 2"/>
            <p:cNvSpPr txBox="1">
              <a:spLocks/>
            </p:cNvSpPr>
            <p:nvPr/>
          </p:nvSpPr>
          <p:spPr bwMode="auto">
            <a:xfrm>
              <a:off x="14582455" y="6001138"/>
              <a:ext cx="2828462" cy="192550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PF DinDisplay Pro" panose="02000506030000020004" pitchFamily="2" charset="0"/>
                  <a:cs typeface="Lato Regular"/>
                </a:rPr>
                <a:t>384  GB </a:t>
              </a:r>
              <a:r>
                <a:rPr lang="en-US" sz="2000" dirty="0" smtClean="0">
                  <a:solidFill>
                    <a:schemeClr val="bg1"/>
                  </a:solidFill>
                  <a:latin typeface="PF DinDisplay Pro" panose="02000506030000020004" pitchFamily="2" charset="0"/>
                  <a:cs typeface="Lato Regular"/>
                </a:rPr>
                <a:t>RAM</a:t>
              </a:r>
              <a:endParaRPr lang="en-US" sz="2000" dirty="0">
                <a:solidFill>
                  <a:schemeClr val="bg1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7859638" y="5000067"/>
            <a:ext cx="2683948" cy="2861296"/>
            <a:chOff x="17859638" y="4924586"/>
            <a:chExt cx="2683948" cy="2861296"/>
          </a:xfrm>
        </p:grpSpPr>
        <p:sp>
          <p:nvSpPr>
            <p:cNvPr id="152" name="그림 개체 틀 8"/>
            <p:cNvSpPr txBox="1">
              <a:spLocks/>
            </p:cNvSpPr>
            <p:nvPr/>
          </p:nvSpPr>
          <p:spPr>
            <a:xfrm>
              <a:off x="17859638" y="4924586"/>
              <a:ext cx="2683948" cy="268461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 Light"/>
              </a:endParaRPr>
            </a:p>
          </p:txBody>
        </p:sp>
        <p:sp>
          <p:nvSpPr>
            <p:cNvPr id="188" name="Content Placeholder 2"/>
            <p:cNvSpPr txBox="1">
              <a:spLocks/>
            </p:cNvSpPr>
            <p:nvPr/>
          </p:nvSpPr>
          <p:spPr bwMode="auto">
            <a:xfrm>
              <a:off x="18002406" y="6071421"/>
              <a:ext cx="2470135" cy="171446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PF DinDisplay Pro" panose="02000506030000020004" pitchFamily="2" charset="0"/>
                  <a:cs typeface="Lato Regular"/>
                </a:rPr>
                <a:t>6 TB SAS Storage</a:t>
              </a:r>
            </a:p>
            <a:p>
              <a:pPr algn="ctr">
                <a:spcBef>
                  <a:spcPct val="2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PF DinDisplay Pro" panose="02000506030000020004" pitchFamily="2" charset="0"/>
                  <a:cs typeface="Lato Regular"/>
                </a:rPr>
                <a:t>512 GB Enterprise SSD </a:t>
              </a:r>
              <a:r>
                <a:rPr lang="en-US" sz="2000" dirty="0" smtClean="0">
                  <a:solidFill>
                    <a:schemeClr val="bg1"/>
                  </a:solidFill>
                  <a:latin typeface="PF DinDisplay Pro" panose="02000506030000020004" pitchFamily="2" charset="0"/>
                  <a:cs typeface="Lato Regular"/>
                </a:rPr>
                <a:t>Storage</a:t>
              </a:r>
              <a:endParaRPr lang="en-US" sz="2000" dirty="0">
                <a:solidFill>
                  <a:schemeClr val="bg1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0043127" y="7583389"/>
            <a:ext cx="2828462" cy="3143253"/>
            <a:chOff x="20043127" y="7507908"/>
            <a:chExt cx="2828462" cy="3143253"/>
          </a:xfrm>
        </p:grpSpPr>
        <p:sp>
          <p:nvSpPr>
            <p:cNvPr id="157" name="그림 개체 틀 8"/>
            <p:cNvSpPr txBox="1">
              <a:spLocks/>
            </p:cNvSpPr>
            <p:nvPr/>
          </p:nvSpPr>
          <p:spPr>
            <a:xfrm>
              <a:off x="20064653" y="7507908"/>
              <a:ext cx="2683948" cy="2684614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 Light"/>
              </a:endParaRPr>
            </a:p>
          </p:txBody>
        </p:sp>
        <p:sp>
          <p:nvSpPr>
            <p:cNvPr id="185" name="AutoShape 41"/>
            <p:cNvSpPr>
              <a:spLocks/>
            </p:cNvSpPr>
            <p:nvPr/>
          </p:nvSpPr>
          <p:spPr bwMode="auto">
            <a:xfrm>
              <a:off x="21075368" y="7929933"/>
              <a:ext cx="717127" cy="71444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7" y="0"/>
                  </a:moveTo>
                  <a:cubicBezTo>
                    <a:pt x="12301" y="0"/>
                    <a:pt x="13705" y="282"/>
                    <a:pt x="15011" y="847"/>
                  </a:cubicBezTo>
                  <a:cubicBezTo>
                    <a:pt x="16319" y="1408"/>
                    <a:pt x="17463" y="2176"/>
                    <a:pt x="18449" y="3156"/>
                  </a:cubicBezTo>
                  <a:cubicBezTo>
                    <a:pt x="19432" y="4133"/>
                    <a:pt x="20201" y="5277"/>
                    <a:pt x="20760" y="6590"/>
                  </a:cubicBezTo>
                  <a:cubicBezTo>
                    <a:pt x="21317" y="7900"/>
                    <a:pt x="21599" y="9306"/>
                    <a:pt x="21599" y="10800"/>
                  </a:cubicBezTo>
                  <a:cubicBezTo>
                    <a:pt x="21599" y="12293"/>
                    <a:pt x="21317" y="13699"/>
                    <a:pt x="20760" y="15009"/>
                  </a:cubicBezTo>
                  <a:cubicBezTo>
                    <a:pt x="20201" y="16320"/>
                    <a:pt x="19430" y="17466"/>
                    <a:pt x="18449" y="18443"/>
                  </a:cubicBezTo>
                  <a:cubicBezTo>
                    <a:pt x="17463" y="19423"/>
                    <a:pt x="16319" y="20191"/>
                    <a:pt x="15011" y="20752"/>
                  </a:cubicBezTo>
                  <a:cubicBezTo>
                    <a:pt x="13705" y="21317"/>
                    <a:pt x="12301" y="21599"/>
                    <a:pt x="10807" y="21599"/>
                  </a:cubicBezTo>
                  <a:cubicBezTo>
                    <a:pt x="9309" y="21599"/>
                    <a:pt x="7905" y="21317"/>
                    <a:pt x="6594" y="20752"/>
                  </a:cubicBezTo>
                  <a:cubicBezTo>
                    <a:pt x="5280" y="20191"/>
                    <a:pt x="4136" y="19423"/>
                    <a:pt x="3158" y="18443"/>
                  </a:cubicBezTo>
                  <a:cubicBezTo>
                    <a:pt x="2178" y="17466"/>
                    <a:pt x="1409" y="16320"/>
                    <a:pt x="847" y="15009"/>
                  </a:cubicBezTo>
                  <a:cubicBezTo>
                    <a:pt x="282" y="13699"/>
                    <a:pt x="0" y="12293"/>
                    <a:pt x="0" y="10800"/>
                  </a:cubicBezTo>
                  <a:cubicBezTo>
                    <a:pt x="0" y="9306"/>
                    <a:pt x="282" y="7900"/>
                    <a:pt x="847" y="6590"/>
                  </a:cubicBezTo>
                  <a:cubicBezTo>
                    <a:pt x="1409" y="5277"/>
                    <a:pt x="2181" y="4133"/>
                    <a:pt x="3158" y="3156"/>
                  </a:cubicBezTo>
                  <a:cubicBezTo>
                    <a:pt x="4136" y="2176"/>
                    <a:pt x="5280" y="1408"/>
                    <a:pt x="6594" y="847"/>
                  </a:cubicBezTo>
                  <a:cubicBezTo>
                    <a:pt x="7902" y="282"/>
                    <a:pt x="9306" y="0"/>
                    <a:pt x="10807" y="0"/>
                  </a:cubicBezTo>
                  <a:moveTo>
                    <a:pt x="18164" y="8812"/>
                  </a:moveTo>
                  <a:cubicBezTo>
                    <a:pt x="18288" y="8688"/>
                    <a:pt x="18353" y="8532"/>
                    <a:pt x="18359" y="8354"/>
                  </a:cubicBezTo>
                  <a:cubicBezTo>
                    <a:pt x="18362" y="8171"/>
                    <a:pt x="18299" y="8021"/>
                    <a:pt x="18164" y="7894"/>
                  </a:cubicBezTo>
                  <a:lnTo>
                    <a:pt x="16757" y="6448"/>
                  </a:lnTo>
                  <a:cubicBezTo>
                    <a:pt x="16613" y="6321"/>
                    <a:pt x="16454" y="6259"/>
                    <a:pt x="16276" y="6259"/>
                  </a:cubicBezTo>
                  <a:cubicBezTo>
                    <a:pt x="16099" y="6259"/>
                    <a:pt x="15946" y="6321"/>
                    <a:pt x="15810" y="6448"/>
                  </a:cubicBezTo>
                  <a:lnTo>
                    <a:pt x="9696" y="12570"/>
                  </a:lnTo>
                  <a:cubicBezTo>
                    <a:pt x="9569" y="12697"/>
                    <a:pt x="9416" y="12759"/>
                    <a:pt x="9244" y="12759"/>
                  </a:cubicBezTo>
                  <a:cubicBezTo>
                    <a:pt x="9069" y="12759"/>
                    <a:pt x="8914" y="12697"/>
                    <a:pt x="8778" y="12570"/>
                  </a:cubicBezTo>
                  <a:lnTo>
                    <a:pt x="5786" y="9583"/>
                  </a:lnTo>
                  <a:cubicBezTo>
                    <a:pt x="5659" y="9458"/>
                    <a:pt x="5506" y="9393"/>
                    <a:pt x="5334" y="9393"/>
                  </a:cubicBezTo>
                  <a:cubicBezTo>
                    <a:pt x="5156" y="9393"/>
                    <a:pt x="4995" y="9458"/>
                    <a:pt x="4839" y="9583"/>
                  </a:cubicBezTo>
                  <a:lnTo>
                    <a:pt x="3432" y="11014"/>
                  </a:lnTo>
                  <a:cubicBezTo>
                    <a:pt x="3305" y="11141"/>
                    <a:pt x="3246" y="11297"/>
                    <a:pt x="3246" y="11474"/>
                  </a:cubicBezTo>
                  <a:cubicBezTo>
                    <a:pt x="3246" y="11655"/>
                    <a:pt x="3305" y="11810"/>
                    <a:pt x="3432" y="11935"/>
                  </a:cubicBezTo>
                  <a:lnTo>
                    <a:pt x="7747" y="16249"/>
                  </a:lnTo>
                  <a:cubicBezTo>
                    <a:pt x="7874" y="16373"/>
                    <a:pt x="8043" y="16483"/>
                    <a:pt x="8261" y="16579"/>
                  </a:cubicBezTo>
                  <a:cubicBezTo>
                    <a:pt x="8478" y="16673"/>
                    <a:pt x="8676" y="16720"/>
                    <a:pt x="8857" y="16720"/>
                  </a:cubicBezTo>
                  <a:lnTo>
                    <a:pt x="9617" y="16720"/>
                  </a:lnTo>
                  <a:cubicBezTo>
                    <a:pt x="9795" y="16720"/>
                    <a:pt x="9993" y="16675"/>
                    <a:pt x="10205" y="16585"/>
                  </a:cubicBezTo>
                  <a:cubicBezTo>
                    <a:pt x="10417" y="16495"/>
                    <a:pt x="10592" y="16382"/>
                    <a:pt x="10727" y="16249"/>
                  </a:cubicBezTo>
                  <a:lnTo>
                    <a:pt x="18164" y="88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101578" tIns="101578" rIns="101578" bIns="101578" anchor="ctr"/>
            <a:lstStyle/>
            <a:p>
              <a:pPr defTabSz="91419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ato"/>
                <a:cs typeface="Lato"/>
                <a:sym typeface="Gill Sans" charset="0"/>
              </a:endParaRPr>
            </a:p>
          </p:txBody>
        </p:sp>
        <p:sp>
          <p:nvSpPr>
            <p:cNvPr id="189" name="Content Placeholder 2"/>
            <p:cNvSpPr txBox="1">
              <a:spLocks/>
            </p:cNvSpPr>
            <p:nvPr/>
          </p:nvSpPr>
          <p:spPr bwMode="auto">
            <a:xfrm>
              <a:off x="20043127" y="8725656"/>
              <a:ext cx="2828462" cy="192550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sz="2200" dirty="0">
                  <a:solidFill>
                    <a:schemeClr val="bg1"/>
                  </a:solidFill>
                  <a:latin typeface="PF DinDisplay Pro" panose="02000506030000020004" pitchFamily="2" charset="0"/>
                  <a:cs typeface="Lato Regular"/>
                </a:rPr>
                <a:t>100% Dedicated Resources 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576299" y="8712530"/>
            <a:ext cx="5370416" cy="881425"/>
            <a:chOff x="2317209" y="8125889"/>
            <a:chExt cx="5370416" cy="881425"/>
          </a:xfrm>
        </p:grpSpPr>
        <p:grpSp>
          <p:nvGrpSpPr>
            <p:cNvPr id="47" name="Group 46"/>
            <p:cNvGrpSpPr/>
            <p:nvPr/>
          </p:nvGrpSpPr>
          <p:grpSpPr>
            <a:xfrm>
              <a:off x="3208254" y="8223492"/>
              <a:ext cx="4479371" cy="783822"/>
              <a:chOff x="8198838" y="3977096"/>
              <a:chExt cx="2240269" cy="391911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8214211" y="3977096"/>
                <a:ext cx="163404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PF DinDisplay Pro" panose="02000506030000020004" pitchFamily="2" charset="0"/>
                  </a:rPr>
                  <a:t>24/7/365  Operations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198838" y="4138174"/>
                <a:ext cx="2240269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</p:txBody>
          </p:sp>
        </p:grpSp>
        <p:sp>
          <p:nvSpPr>
            <p:cNvPr id="95" name="Freeform 538"/>
            <p:cNvSpPr>
              <a:spLocks noChangeArrowheads="1"/>
            </p:cNvSpPr>
            <p:nvPr/>
          </p:nvSpPr>
          <p:spPr bwMode="auto">
            <a:xfrm>
              <a:off x="2317209" y="8125889"/>
              <a:ext cx="779645" cy="689549"/>
            </a:xfrm>
            <a:custGeom>
              <a:avLst/>
              <a:gdLst>
                <a:gd name="T0" fmla="*/ 1029 w 1255"/>
                <a:gd name="T1" fmla="*/ 75 h 1113"/>
                <a:gd name="T2" fmla="*/ 75 w 1255"/>
                <a:gd name="T3" fmla="*/ 0 h 1113"/>
                <a:gd name="T4" fmla="*/ 0 w 1255"/>
                <a:gd name="T5" fmla="*/ 953 h 1113"/>
                <a:gd name="T6" fmla="*/ 644 w 1255"/>
                <a:gd name="T7" fmla="*/ 1029 h 1113"/>
                <a:gd name="T8" fmla="*/ 1254 w 1255"/>
                <a:gd name="T9" fmla="*/ 736 h 1113"/>
                <a:gd name="T10" fmla="*/ 335 w 1255"/>
                <a:gd name="T11" fmla="*/ 75 h 1113"/>
                <a:gd name="T12" fmla="*/ 694 w 1255"/>
                <a:gd name="T13" fmla="*/ 167 h 1113"/>
                <a:gd name="T14" fmla="*/ 335 w 1255"/>
                <a:gd name="T15" fmla="*/ 75 h 1113"/>
                <a:gd name="T16" fmla="*/ 937 w 1255"/>
                <a:gd name="T17" fmla="*/ 251 h 1113"/>
                <a:gd name="T18" fmla="*/ 878 w 1255"/>
                <a:gd name="T19" fmla="*/ 368 h 1113"/>
                <a:gd name="T20" fmla="*/ 661 w 1255"/>
                <a:gd name="T21" fmla="*/ 385 h 1113"/>
                <a:gd name="T22" fmla="*/ 552 w 1255"/>
                <a:gd name="T23" fmla="*/ 494 h 1113"/>
                <a:gd name="T24" fmla="*/ 510 w 1255"/>
                <a:gd name="T25" fmla="*/ 736 h 1113"/>
                <a:gd name="T26" fmla="*/ 92 w 1255"/>
                <a:gd name="T27" fmla="*/ 920 h 1113"/>
                <a:gd name="T28" fmla="*/ 845 w 1255"/>
                <a:gd name="T29" fmla="*/ 435 h 1113"/>
                <a:gd name="T30" fmla="*/ 911 w 1255"/>
                <a:gd name="T31" fmla="*/ 435 h 1113"/>
                <a:gd name="T32" fmla="*/ 845 w 1255"/>
                <a:gd name="T33" fmla="*/ 435 h 1113"/>
                <a:gd name="T34" fmla="*/ 577 w 1255"/>
                <a:gd name="T35" fmla="*/ 769 h 1113"/>
                <a:gd name="T36" fmla="*/ 577 w 1255"/>
                <a:gd name="T37" fmla="*/ 703 h 1113"/>
                <a:gd name="T38" fmla="*/ 878 w 1255"/>
                <a:gd name="T39" fmla="*/ 1079 h 1113"/>
                <a:gd name="T40" fmla="*/ 878 w 1255"/>
                <a:gd name="T41" fmla="*/ 1004 h 1113"/>
                <a:gd name="T42" fmla="*/ 878 w 1255"/>
                <a:gd name="T43" fmla="*/ 1079 h 1113"/>
                <a:gd name="T44" fmla="*/ 945 w 1255"/>
                <a:gd name="T45" fmla="*/ 728 h 1113"/>
                <a:gd name="T46" fmla="*/ 878 w 1255"/>
                <a:gd name="T47" fmla="*/ 803 h 1113"/>
                <a:gd name="T48" fmla="*/ 661 w 1255"/>
                <a:gd name="T49" fmla="*/ 627 h 1113"/>
                <a:gd name="T50" fmla="*/ 694 w 1255"/>
                <a:gd name="T51" fmla="*/ 585 h 1113"/>
                <a:gd name="T52" fmla="*/ 878 w 1255"/>
                <a:gd name="T53" fmla="*/ 669 h 1113"/>
                <a:gd name="T54" fmla="*/ 1045 w 1255"/>
                <a:gd name="T55" fmla="*/ 544 h 1113"/>
                <a:gd name="T56" fmla="*/ 1087 w 1255"/>
                <a:gd name="T57" fmla="*/ 585 h 1113"/>
                <a:gd name="T58" fmla="*/ 1146 w 1255"/>
                <a:gd name="T59" fmla="*/ 736 h 1113"/>
                <a:gd name="T60" fmla="*/ 1221 w 1255"/>
                <a:gd name="T61" fmla="*/ 736 h 1113"/>
                <a:gd name="T62" fmla="*/ 1179 w 1255"/>
                <a:gd name="T63" fmla="*/ 769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55" h="1113">
                  <a:moveTo>
                    <a:pt x="1029" y="402"/>
                  </a:moveTo>
                  <a:cubicBezTo>
                    <a:pt x="1029" y="75"/>
                    <a:pt x="1029" y="75"/>
                    <a:pt x="1029" y="75"/>
                  </a:cubicBezTo>
                  <a:cubicBezTo>
                    <a:pt x="1029" y="34"/>
                    <a:pt x="995" y="0"/>
                    <a:pt x="95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34" y="0"/>
                    <a:pt x="0" y="34"/>
                    <a:pt x="0" y="75"/>
                  </a:cubicBezTo>
                  <a:cubicBezTo>
                    <a:pt x="0" y="953"/>
                    <a:pt x="0" y="953"/>
                    <a:pt x="0" y="953"/>
                  </a:cubicBezTo>
                  <a:cubicBezTo>
                    <a:pt x="0" y="995"/>
                    <a:pt x="34" y="1029"/>
                    <a:pt x="75" y="1029"/>
                  </a:cubicBezTo>
                  <a:cubicBezTo>
                    <a:pt x="644" y="1029"/>
                    <a:pt x="644" y="1029"/>
                    <a:pt x="644" y="1029"/>
                  </a:cubicBezTo>
                  <a:cubicBezTo>
                    <a:pt x="711" y="1079"/>
                    <a:pt x="795" y="1112"/>
                    <a:pt x="878" y="1112"/>
                  </a:cubicBezTo>
                  <a:cubicBezTo>
                    <a:pt x="1087" y="1112"/>
                    <a:pt x="1254" y="945"/>
                    <a:pt x="1254" y="736"/>
                  </a:cubicBezTo>
                  <a:cubicBezTo>
                    <a:pt x="1254" y="585"/>
                    <a:pt x="1162" y="460"/>
                    <a:pt x="1029" y="402"/>
                  </a:cubicBezTo>
                  <a:close/>
                  <a:moveTo>
                    <a:pt x="335" y="75"/>
                  </a:moveTo>
                  <a:cubicBezTo>
                    <a:pt x="694" y="75"/>
                    <a:pt x="694" y="75"/>
                    <a:pt x="694" y="75"/>
                  </a:cubicBezTo>
                  <a:cubicBezTo>
                    <a:pt x="694" y="167"/>
                    <a:pt x="694" y="167"/>
                    <a:pt x="694" y="167"/>
                  </a:cubicBezTo>
                  <a:cubicBezTo>
                    <a:pt x="335" y="167"/>
                    <a:pt x="335" y="167"/>
                    <a:pt x="335" y="167"/>
                  </a:cubicBezTo>
                  <a:lnTo>
                    <a:pt x="335" y="75"/>
                  </a:lnTo>
                  <a:close/>
                  <a:moveTo>
                    <a:pt x="92" y="251"/>
                  </a:moveTo>
                  <a:cubicBezTo>
                    <a:pt x="937" y="251"/>
                    <a:pt x="937" y="251"/>
                    <a:pt x="937" y="251"/>
                  </a:cubicBezTo>
                  <a:cubicBezTo>
                    <a:pt x="937" y="368"/>
                    <a:pt x="937" y="368"/>
                    <a:pt x="937" y="368"/>
                  </a:cubicBezTo>
                  <a:cubicBezTo>
                    <a:pt x="920" y="368"/>
                    <a:pt x="895" y="368"/>
                    <a:pt x="878" y="368"/>
                  </a:cubicBezTo>
                  <a:cubicBezTo>
                    <a:pt x="795" y="368"/>
                    <a:pt x="719" y="393"/>
                    <a:pt x="661" y="435"/>
                  </a:cubicBezTo>
                  <a:cubicBezTo>
                    <a:pt x="661" y="385"/>
                    <a:pt x="661" y="385"/>
                    <a:pt x="661" y="385"/>
                  </a:cubicBezTo>
                  <a:cubicBezTo>
                    <a:pt x="552" y="385"/>
                    <a:pt x="552" y="385"/>
                    <a:pt x="552" y="385"/>
                  </a:cubicBezTo>
                  <a:cubicBezTo>
                    <a:pt x="552" y="494"/>
                    <a:pt x="552" y="494"/>
                    <a:pt x="552" y="494"/>
                  </a:cubicBezTo>
                  <a:cubicBezTo>
                    <a:pt x="602" y="494"/>
                    <a:pt x="602" y="494"/>
                    <a:pt x="602" y="494"/>
                  </a:cubicBezTo>
                  <a:cubicBezTo>
                    <a:pt x="544" y="560"/>
                    <a:pt x="510" y="644"/>
                    <a:pt x="510" y="736"/>
                  </a:cubicBezTo>
                  <a:cubicBezTo>
                    <a:pt x="510" y="803"/>
                    <a:pt x="527" y="870"/>
                    <a:pt x="560" y="920"/>
                  </a:cubicBezTo>
                  <a:cubicBezTo>
                    <a:pt x="92" y="920"/>
                    <a:pt x="92" y="920"/>
                    <a:pt x="92" y="920"/>
                  </a:cubicBezTo>
                  <a:lnTo>
                    <a:pt x="92" y="251"/>
                  </a:lnTo>
                  <a:close/>
                  <a:moveTo>
                    <a:pt x="845" y="435"/>
                  </a:moveTo>
                  <a:cubicBezTo>
                    <a:pt x="845" y="418"/>
                    <a:pt x="861" y="402"/>
                    <a:pt x="878" y="402"/>
                  </a:cubicBezTo>
                  <a:cubicBezTo>
                    <a:pt x="895" y="402"/>
                    <a:pt x="911" y="418"/>
                    <a:pt x="911" y="435"/>
                  </a:cubicBezTo>
                  <a:cubicBezTo>
                    <a:pt x="911" y="452"/>
                    <a:pt x="895" y="468"/>
                    <a:pt x="878" y="468"/>
                  </a:cubicBezTo>
                  <a:cubicBezTo>
                    <a:pt x="861" y="468"/>
                    <a:pt x="845" y="452"/>
                    <a:pt x="845" y="435"/>
                  </a:cubicBezTo>
                  <a:close/>
                  <a:moveTo>
                    <a:pt x="610" y="736"/>
                  </a:moveTo>
                  <a:cubicBezTo>
                    <a:pt x="610" y="761"/>
                    <a:pt x="594" y="769"/>
                    <a:pt x="577" y="769"/>
                  </a:cubicBezTo>
                  <a:cubicBezTo>
                    <a:pt x="560" y="769"/>
                    <a:pt x="544" y="761"/>
                    <a:pt x="544" y="736"/>
                  </a:cubicBezTo>
                  <a:cubicBezTo>
                    <a:pt x="544" y="719"/>
                    <a:pt x="560" y="703"/>
                    <a:pt x="577" y="703"/>
                  </a:cubicBezTo>
                  <a:cubicBezTo>
                    <a:pt x="594" y="703"/>
                    <a:pt x="610" y="719"/>
                    <a:pt x="610" y="736"/>
                  </a:cubicBezTo>
                  <a:close/>
                  <a:moveTo>
                    <a:pt x="878" y="1079"/>
                  </a:moveTo>
                  <a:cubicBezTo>
                    <a:pt x="861" y="1079"/>
                    <a:pt x="845" y="1062"/>
                    <a:pt x="845" y="1045"/>
                  </a:cubicBezTo>
                  <a:cubicBezTo>
                    <a:pt x="845" y="1020"/>
                    <a:pt x="861" y="1004"/>
                    <a:pt x="878" y="1004"/>
                  </a:cubicBezTo>
                  <a:cubicBezTo>
                    <a:pt x="895" y="1004"/>
                    <a:pt x="911" y="1020"/>
                    <a:pt x="911" y="1045"/>
                  </a:cubicBezTo>
                  <a:cubicBezTo>
                    <a:pt x="911" y="1062"/>
                    <a:pt x="895" y="1079"/>
                    <a:pt x="878" y="1079"/>
                  </a:cubicBezTo>
                  <a:close/>
                  <a:moveTo>
                    <a:pt x="1087" y="585"/>
                  </a:moveTo>
                  <a:cubicBezTo>
                    <a:pt x="945" y="728"/>
                    <a:pt x="945" y="728"/>
                    <a:pt x="945" y="728"/>
                  </a:cubicBezTo>
                  <a:lnTo>
                    <a:pt x="945" y="736"/>
                  </a:lnTo>
                  <a:cubicBezTo>
                    <a:pt x="945" y="778"/>
                    <a:pt x="920" y="803"/>
                    <a:pt x="878" y="803"/>
                  </a:cubicBezTo>
                  <a:cubicBezTo>
                    <a:pt x="845" y="803"/>
                    <a:pt x="811" y="778"/>
                    <a:pt x="811" y="744"/>
                  </a:cubicBezTo>
                  <a:cubicBezTo>
                    <a:pt x="661" y="627"/>
                    <a:pt x="661" y="627"/>
                    <a:pt x="661" y="627"/>
                  </a:cubicBezTo>
                  <a:cubicBezTo>
                    <a:pt x="652" y="619"/>
                    <a:pt x="644" y="594"/>
                    <a:pt x="652" y="585"/>
                  </a:cubicBezTo>
                  <a:cubicBezTo>
                    <a:pt x="661" y="577"/>
                    <a:pt x="686" y="569"/>
                    <a:pt x="694" y="585"/>
                  </a:cubicBezTo>
                  <a:cubicBezTo>
                    <a:pt x="836" y="686"/>
                    <a:pt x="836" y="686"/>
                    <a:pt x="836" y="686"/>
                  </a:cubicBezTo>
                  <a:cubicBezTo>
                    <a:pt x="845" y="677"/>
                    <a:pt x="861" y="669"/>
                    <a:pt x="878" y="669"/>
                  </a:cubicBezTo>
                  <a:cubicBezTo>
                    <a:pt x="895" y="669"/>
                    <a:pt x="903" y="677"/>
                    <a:pt x="911" y="677"/>
                  </a:cubicBezTo>
                  <a:cubicBezTo>
                    <a:pt x="1045" y="544"/>
                    <a:pt x="1045" y="544"/>
                    <a:pt x="1045" y="544"/>
                  </a:cubicBezTo>
                  <a:cubicBezTo>
                    <a:pt x="1062" y="535"/>
                    <a:pt x="1079" y="535"/>
                    <a:pt x="1087" y="544"/>
                  </a:cubicBezTo>
                  <a:cubicBezTo>
                    <a:pt x="1104" y="552"/>
                    <a:pt x="1096" y="569"/>
                    <a:pt x="1087" y="585"/>
                  </a:cubicBezTo>
                  <a:close/>
                  <a:moveTo>
                    <a:pt x="1179" y="769"/>
                  </a:moveTo>
                  <a:cubicBezTo>
                    <a:pt x="1162" y="769"/>
                    <a:pt x="1146" y="761"/>
                    <a:pt x="1146" y="736"/>
                  </a:cubicBezTo>
                  <a:cubicBezTo>
                    <a:pt x="1146" y="719"/>
                    <a:pt x="1162" y="703"/>
                    <a:pt x="1179" y="703"/>
                  </a:cubicBezTo>
                  <a:cubicBezTo>
                    <a:pt x="1204" y="703"/>
                    <a:pt x="1221" y="719"/>
                    <a:pt x="1221" y="736"/>
                  </a:cubicBezTo>
                  <a:cubicBezTo>
                    <a:pt x="1221" y="761"/>
                    <a:pt x="1204" y="769"/>
                    <a:pt x="1179" y="769"/>
                  </a:cubicBezTo>
                  <a:close/>
                  <a:moveTo>
                    <a:pt x="1179" y="769"/>
                  </a:moveTo>
                  <a:lnTo>
                    <a:pt x="1179" y="7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 Light"/>
                <a:ea typeface="SimSun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495042" y="8597277"/>
            <a:ext cx="4479372" cy="1049178"/>
            <a:chOff x="8198838" y="3829029"/>
            <a:chExt cx="2240269" cy="524589"/>
          </a:xfrm>
        </p:grpSpPr>
        <p:sp>
          <p:nvSpPr>
            <p:cNvPr id="64" name="TextBox 63"/>
            <p:cNvSpPr txBox="1"/>
            <p:nvPr/>
          </p:nvSpPr>
          <p:spPr>
            <a:xfrm>
              <a:off x="8198838" y="3829029"/>
              <a:ext cx="222703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 smtClean="0">
                  <a:latin typeface="PF DinDisplay Pro" panose="02000506030000020004" pitchFamily="2" charset="0"/>
                </a:rPr>
                <a:t>Παραμετροποίηση </a:t>
              </a:r>
              <a:r>
                <a:rPr lang="en-US" sz="2800" dirty="0" smtClean="0">
                  <a:latin typeface="PF DinDisplay Pro" panose="02000506030000020004" pitchFamily="2" charset="0"/>
                </a:rPr>
                <a:t>Cluster, software </a:t>
              </a:r>
              <a:r>
                <a:rPr lang="el-GR" sz="2800" dirty="0" smtClean="0">
                  <a:latin typeface="PF DinDisplay Pro" panose="02000506030000020004" pitchFamily="2" charset="0"/>
                </a:rPr>
                <a:t>&amp; </a:t>
              </a:r>
              <a:r>
                <a:rPr lang="en-US" sz="2800" dirty="0" smtClean="0">
                  <a:latin typeface="PF DinDisplay Pro" panose="02000506030000020004" pitchFamily="2" charset="0"/>
                </a:rPr>
                <a:t>Licensing</a:t>
              </a:r>
              <a:endParaRPr lang="en-US" sz="2800" dirty="0">
                <a:latin typeface="PF DinDisplay Pro" panose="02000506030000020004" pitchFamily="2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8198838" y="4138174"/>
              <a:ext cx="22402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200" b="1" dirty="0">
                <a:latin typeface="Calibri Light"/>
                <a:cs typeface="Calibri Light"/>
              </a:endParaRPr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2383445" y="10524787"/>
            <a:ext cx="4847002" cy="1138774"/>
            <a:chOff x="8198838" y="3961203"/>
            <a:chExt cx="2672671" cy="569387"/>
          </a:xfrm>
        </p:grpSpPr>
        <p:sp>
          <p:nvSpPr>
            <p:cNvPr id="82" name="TextBox 81"/>
            <p:cNvSpPr txBox="1"/>
            <p:nvPr/>
          </p:nvSpPr>
          <p:spPr>
            <a:xfrm>
              <a:off x="8246695" y="3961203"/>
              <a:ext cx="2624814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>
                  <a:latin typeface="PF DinDisplay Pro" panose="02000506030000020004" pitchFamily="2" charset="0"/>
                  <a:cs typeface="Lato Regular"/>
                </a:rPr>
                <a:t>Τεχνική Υποστήριξη </a:t>
              </a:r>
              <a:r>
                <a:rPr lang="id-ID" sz="2800" dirty="0">
                  <a:latin typeface="PF DinDisplay Pro" panose="02000506030000020004" pitchFamily="2" charset="0"/>
                  <a:cs typeface="Lato Regular"/>
                </a:rPr>
                <a:t>on demand </a:t>
              </a:r>
            </a:p>
            <a:p>
              <a:endParaRPr lang="id-ID" sz="4000" b="1" dirty="0">
                <a:latin typeface="Lato Regular"/>
                <a:cs typeface="Lato Regular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198838" y="4138174"/>
              <a:ext cx="22402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200" b="1" dirty="0">
                <a:latin typeface="Calibri Light"/>
                <a:cs typeface="Calibri Light"/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1739573" y="488028"/>
            <a:ext cx="20937538" cy="2108291"/>
            <a:chOff x="1739573" y="511491"/>
            <a:chExt cx="20937538" cy="2108291"/>
          </a:xfrm>
        </p:grpSpPr>
        <p:sp>
          <p:nvSpPr>
            <p:cNvPr id="104" name="TextBox 103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8800" dirty="0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 </a:t>
              </a:r>
              <a:r>
                <a:rPr lang="en-US" sz="8800" dirty="0" smtClean="0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C</a:t>
              </a:r>
              <a:r>
                <a:rPr lang="id-ID" sz="8800" dirty="0" smtClean="0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ase </a:t>
              </a:r>
              <a:r>
                <a:rPr lang="en-US" sz="8800" dirty="0" smtClean="0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S</a:t>
              </a:r>
              <a:r>
                <a:rPr lang="id-ID" sz="8800" dirty="0" smtClean="0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tudies</a:t>
              </a:r>
              <a:endParaRPr lang="id-ID" sz="8800" dirty="0">
                <a:solidFill>
                  <a:schemeClr val="tx2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  <p:grpSp>
          <p:nvGrpSpPr>
            <p:cNvPr id="106" name="Group 105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108" name="Rectangle 107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110" name="Rectangle 109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111" name="Rectangle 110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116" name="Rectangle 115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117" name="Rectangle 116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</p:grpSp>
        <p:sp>
          <p:nvSpPr>
            <p:cNvPr id="107" name="TextBox 106"/>
            <p:cNvSpPr txBox="1"/>
            <p:nvPr/>
          </p:nvSpPr>
          <p:spPr>
            <a:xfrm>
              <a:off x="1739573" y="2035007"/>
              <a:ext cx="20937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200" dirty="0">
                  <a:solidFill>
                    <a:schemeClr val="bg1">
                      <a:lumMod val="75000"/>
                    </a:schemeClr>
                  </a:solidFill>
                  <a:latin typeface="PF DinDisplay Pro" panose="02000506030000020004" pitchFamily="2" charset="0"/>
                  <a:cs typeface="Calibri Light"/>
                </a:rPr>
                <a:t> Εθνικό Ίδρυμα Ερευνών</a:t>
              </a:r>
              <a:endParaRPr lang="id-ID" sz="3200" dirty="0">
                <a:solidFill>
                  <a:schemeClr val="accent1"/>
                </a:solidFill>
                <a:latin typeface="PF DinDisplay Pro" panose="02000506030000020004" pitchFamily="2" charset="0"/>
                <a:cs typeface="Calibri Light"/>
              </a:endParaRPr>
            </a:p>
          </p:txBody>
        </p:sp>
      </p:grpSp>
      <p:sp>
        <p:nvSpPr>
          <p:cNvPr id="118" name="TextBox 117"/>
          <p:cNvSpPr txBox="1"/>
          <p:nvPr/>
        </p:nvSpPr>
        <p:spPr>
          <a:xfrm>
            <a:off x="15598872" y="3612434"/>
            <a:ext cx="37834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000" dirty="0" smtClean="0">
                <a:latin typeface="PF DinDisplay Pro" panose="02000506030000020004" pitchFamily="2" charset="0"/>
              </a:rPr>
              <a:t>Υλοποίηση Έργου</a:t>
            </a:r>
            <a:endParaRPr lang="el-GR" sz="4000" dirty="0">
              <a:latin typeface="PF DinDisplay Pro" panose="02000506030000020004" pitchFamily="2" charset="0"/>
            </a:endParaRPr>
          </a:p>
        </p:txBody>
      </p:sp>
      <p:pic>
        <p:nvPicPr>
          <p:cNvPr id="16" name="Εικόνα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67" y="975719"/>
            <a:ext cx="1524000" cy="1514475"/>
          </a:xfrm>
          <a:prstGeom prst="rect">
            <a:avLst/>
          </a:prstGeom>
        </p:spPr>
      </p:pic>
      <p:sp>
        <p:nvSpPr>
          <p:cNvPr id="128" name="Freeform 123"/>
          <p:cNvSpPr>
            <a:spLocks noEditPoints="1"/>
          </p:cNvSpPr>
          <p:nvPr/>
        </p:nvSpPr>
        <p:spPr bwMode="auto">
          <a:xfrm>
            <a:off x="18954288" y="5458476"/>
            <a:ext cx="447890" cy="521616"/>
          </a:xfrm>
          <a:custGeom>
            <a:avLst/>
            <a:gdLst>
              <a:gd name="T0" fmla="*/ 0 w 439"/>
              <a:gd name="T1" fmla="*/ 439 h 512"/>
              <a:gd name="T2" fmla="*/ 0 w 439"/>
              <a:gd name="T3" fmla="*/ 390 h 512"/>
              <a:gd name="T4" fmla="*/ 93 w 439"/>
              <a:gd name="T5" fmla="*/ 427 h 512"/>
              <a:gd name="T6" fmla="*/ 219 w 439"/>
              <a:gd name="T7" fmla="*/ 439 h 512"/>
              <a:gd name="T8" fmla="*/ 346 w 439"/>
              <a:gd name="T9" fmla="*/ 427 h 512"/>
              <a:gd name="T10" fmla="*/ 439 w 439"/>
              <a:gd name="T11" fmla="*/ 390 h 512"/>
              <a:gd name="T12" fmla="*/ 439 w 439"/>
              <a:gd name="T13" fmla="*/ 439 h 512"/>
              <a:gd name="T14" fmla="*/ 409 w 439"/>
              <a:gd name="T15" fmla="*/ 475 h 512"/>
              <a:gd name="T16" fmla="*/ 329 w 439"/>
              <a:gd name="T17" fmla="*/ 502 h 512"/>
              <a:gd name="T18" fmla="*/ 219 w 439"/>
              <a:gd name="T19" fmla="*/ 512 h 512"/>
              <a:gd name="T20" fmla="*/ 109 w 439"/>
              <a:gd name="T21" fmla="*/ 502 h 512"/>
              <a:gd name="T22" fmla="*/ 29 w 439"/>
              <a:gd name="T23" fmla="*/ 475 h 512"/>
              <a:gd name="T24" fmla="*/ 0 w 439"/>
              <a:gd name="T25" fmla="*/ 439 h 512"/>
              <a:gd name="T26" fmla="*/ 0 w 439"/>
              <a:gd name="T27" fmla="*/ 329 h 512"/>
              <a:gd name="T28" fmla="*/ 0 w 439"/>
              <a:gd name="T29" fmla="*/ 281 h 512"/>
              <a:gd name="T30" fmla="*/ 93 w 439"/>
              <a:gd name="T31" fmla="*/ 317 h 512"/>
              <a:gd name="T32" fmla="*/ 219 w 439"/>
              <a:gd name="T33" fmla="*/ 329 h 512"/>
              <a:gd name="T34" fmla="*/ 346 w 439"/>
              <a:gd name="T35" fmla="*/ 317 h 512"/>
              <a:gd name="T36" fmla="*/ 439 w 439"/>
              <a:gd name="T37" fmla="*/ 281 h 512"/>
              <a:gd name="T38" fmla="*/ 439 w 439"/>
              <a:gd name="T39" fmla="*/ 329 h 512"/>
              <a:gd name="T40" fmla="*/ 409 w 439"/>
              <a:gd name="T41" fmla="*/ 366 h 512"/>
              <a:gd name="T42" fmla="*/ 329 w 439"/>
              <a:gd name="T43" fmla="*/ 392 h 512"/>
              <a:gd name="T44" fmla="*/ 219 w 439"/>
              <a:gd name="T45" fmla="*/ 402 h 512"/>
              <a:gd name="T46" fmla="*/ 109 w 439"/>
              <a:gd name="T47" fmla="*/ 392 h 512"/>
              <a:gd name="T48" fmla="*/ 29 w 439"/>
              <a:gd name="T49" fmla="*/ 366 h 512"/>
              <a:gd name="T50" fmla="*/ 0 w 439"/>
              <a:gd name="T51" fmla="*/ 329 h 512"/>
              <a:gd name="T52" fmla="*/ 0 w 439"/>
              <a:gd name="T53" fmla="*/ 219 h 512"/>
              <a:gd name="T54" fmla="*/ 0 w 439"/>
              <a:gd name="T55" fmla="*/ 171 h 512"/>
              <a:gd name="T56" fmla="*/ 93 w 439"/>
              <a:gd name="T57" fmla="*/ 207 h 512"/>
              <a:gd name="T58" fmla="*/ 219 w 439"/>
              <a:gd name="T59" fmla="*/ 219 h 512"/>
              <a:gd name="T60" fmla="*/ 346 w 439"/>
              <a:gd name="T61" fmla="*/ 207 h 512"/>
              <a:gd name="T62" fmla="*/ 439 w 439"/>
              <a:gd name="T63" fmla="*/ 171 h 512"/>
              <a:gd name="T64" fmla="*/ 439 w 439"/>
              <a:gd name="T65" fmla="*/ 219 h 512"/>
              <a:gd name="T66" fmla="*/ 409 w 439"/>
              <a:gd name="T67" fmla="*/ 256 h 512"/>
              <a:gd name="T68" fmla="*/ 329 w 439"/>
              <a:gd name="T69" fmla="*/ 283 h 512"/>
              <a:gd name="T70" fmla="*/ 219 w 439"/>
              <a:gd name="T71" fmla="*/ 293 h 512"/>
              <a:gd name="T72" fmla="*/ 109 w 439"/>
              <a:gd name="T73" fmla="*/ 283 h 512"/>
              <a:gd name="T74" fmla="*/ 29 w 439"/>
              <a:gd name="T75" fmla="*/ 256 h 512"/>
              <a:gd name="T76" fmla="*/ 0 w 439"/>
              <a:gd name="T77" fmla="*/ 219 h 512"/>
              <a:gd name="T78" fmla="*/ 0 w 439"/>
              <a:gd name="T79" fmla="*/ 110 h 512"/>
              <a:gd name="T80" fmla="*/ 0 w 439"/>
              <a:gd name="T81" fmla="*/ 73 h 512"/>
              <a:gd name="T82" fmla="*/ 29 w 439"/>
              <a:gd name="T83" fmla="*/ 37 h 512"/>
              <a:gd name="T84" fmla="*/ 109 w 439"/>
              <a:gd name="T85" fmla="*/ 10 h 512"/>
              <a:gd name="T86" fmla="*/ 219 w 439"/>
              <a:gd name="T87" fmla="*/ 0 h 512"/>
              <a:gd name="T88" fmla="*/ 329 w 439"/>
              <a:gd name="T89" fmla="*/ 10 h 512"/>
              <a:gd name="T90" fmla="*/ 409 w 439"/>
              <a:gd name="T91" fmla="*/ 37 h 512"/>
              <a:gd name="T92" fmla="*/ 439 w 439"/>
              <a:gd name="T93" fmla="*/ 73 h 512"/>
              <a:gd name="T94" fmla="*/ 439 w 439"/>
              <a:gd name="T95" fmla="*/ 110 h 512"/>
              <a:gd name="T96" fmla="*/ 409 w 439"/>
              <a:gd name="T97" fmla="*/ 146 h 512"/>
              <a:gd name="T98" fmla="*/ 329 w 439"/>
              <a:gd name="T99" fmla="*/ 173 h 512"/>
              <a:gd name="T100" fmla="*/ 219 w 439"/>
              <a:gd name="T101" fmla="*/ 183 h 512"/>
              <a:gd name="T102" fmla="*/ 109 w 439"/>
              <a:gd name="T103" fmla="*/ 173 h 512"/>
              <a:gd name="T104" fmla="*/ 29 w 439"/>
              <a:gd name="T105" fmla="*/ 146 h 512"/>
              <a:gd name="T106" fmla="*/ 0 w 439"/>
              <a:gd name="T107" fmla="*/ 11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39" h="512">
                <a:moveTo>
                  <a:pt x="0" y="439"/>
                </a:moveTo>
                <a:cubicBezTo>
                  <a:pt x="0" y="390"/>
                  <a:pt x="0" y="390"/>
                  <a:pt x="0" y="390"/>
                </a:cubicBezTo>
                <a:cubicBezTo>
                  <a:pt x="23" y="406"/>
                  <a:pt x="54" y="418"/>
                  <a:pt x="93" y="427"/>
                </a:cubicBezTo>
                <a:cubicBezTo>
                  <a:pt x="132" y="435"/>
                  <a:pt x="174" y="439"/>
                  <a:pt x="219" y="439"/>
                </a:cubicBezTo>
                <a:cubicBezTo>
                  <a:pt x="265" y="439"/>
                  <a:pt x="307" y="435"/>
                  <a:pt x="346" y="427"/>
                </a:cubicBezTo>
                <a:cubicBezTo>
                  <a:pt x="385" y="418"/>
                  <a:pt x="416" y="406"/>
                  <a:pt x="439" y="390"/>
                </a:cubicBezTo>
                <a:cubicBezTo>
                  <a:pt x="439" y="439"/>
                  <a:pt x="439" y="439"/>
                  <a:pt x="439" y="439"/>
                </a:cubicBezTo>
                <a:cubicBezTo>
                  <a:pt x="439" y="452"/>
                  <a:pt x="429" y="464"/>
                  <a:pt x="409" y="475"/>
                </a:cubicBezTo>
                <a:cubicBezTo>
                  <a:pt x="390" y="487"/>
                  <a:pt x="363" y="496"/>
                  <a:pt x="329" y="502"/>
                </a:cubicBezTo>
                <a:cubicBezTo>
                  <a:pt x="296" y="509"/>
                  <a:pt x="259" y="512"/>
                  <a:pt x="219" y="512"/>
                </a:cubicBezTo>
                <a:cubicBezTo>
                  <a:pt x="180" y="512"/>
                  <a:pt x="143" y="509"/>
                  <a:pt x="109" y="502"/>
                </a:cubicBezTo>
                <a:cubicBezTo>
                  <a:pt x="76" y="496"/>
                  <a:pt x="49" y="487"/>
                  <a:pt x="29" y="475"/>
                </a:cubicBezTo>
                <a:cubicBezTo>
                  <a:pt x="10" y="464"/>
                  <a:pt x="0" y="452"/>
                  <a:pt x="0" y="439"/>
                </a:cubicBezTo>
                <a:close/>
                <a:moveTo>
                  <a:pt x="0" y="329"/>
                </a:moveTo>
                <a:cubicBezTo>
                  <a:pt x="0" y="281"/>
                  <a:pt x="0" y="281"/>
                  <a:pt x="0" y="281"/>
                </a:cubicBezTo>
                <a:cubicBezTo>
                  <a:pt x="23" y="297"/>
                  <a:pt x="54" y="309"/>
                  <a:pt x="93" y="317"/>
                </a:cubicBezTo>
                <a:cubicBezTo>
                  <a:pt x="132" y="325"/>
                  <a:pt x="174" y="329"/>
                  <a:pt x="219" y="329"/>
                </a:cubicBezTo>
                <a:cubicBezTo>
                  <a:pt x="265" y="329"/>
                  <a:pt x="307" y="325"/>
                  <a:pt x="346" y="317"/>
                </a:cubicBezTo>
                <a:cubicBezTo>
                  <a:pt x="385" y="309"/>
                  <a:pt x="416" y="297"/>
                  <a:pt x="439" y="281"/>
                </a:cubicBezTo>
                <a:cubicBezTo>
                  <a:pt x="439" y="329"/>
                  <a:pt x="439" y="329"/>
                  <a:pt x="439" y="329"/>
                </a:cubicBezTo>
                <a:cubicBezTo>
                  <a:pt x="439" y="342"/>
                  <a:pt x="429" y="354"/>
                  <a:pt x="409" y="366"/>
                </a:cubicBezTo>
                <a:cubicBezTo>
                  <a:pt x="390" y="377"/>
                  <a:pt x="363" y="386"/>
                  <a:pt x="329" y="392"/>
                </a:cubicBezTo>
                <a:cubicBezTo>
                  <a:pt x="296" y="399"/>
                  <a:pt x="259" y="402"/>
                  <a:pt x="219" y="402"/>
                </a:cubicBezTo>
                <a:cubicBezTo>
                  <a:pt x="180" y="402"/>
                  <a:pt x="143" y="399"/>
                  <a:pt x="109" y="392"/>
                </a:cubicBezTo>
                <a:cubicBezTo>
                  <a:pt x="76" y="386"/>
                  <a:pt x="49" y="377"/>
                  <a:pt x="29" y="366"/>
                </a:cubicBezTo>
                <a:cubicBezTo>
                  <a:pt x="10" y="354"/>
                  <a:pt x="0" y="342"/>
                  <a:pt x="0" y="329"/>
                </a:cubicBezTo>
                <a:close/>
                <a:moveTo>
                  <a:pt x="0" y="219"/>
                </a:moveTo>
                <a:cubicBezTo>
                  <a:pt x="0" y="171"/>
                  <a:pt x="0" y="171"/>
                  <a:pt x="0" y="171"/>
                </a:cubicBezTo>
                <a:cubicBezTo>
                  <a:pt x="23" y="187"/>
                  <a:pt x="54" y="199"/>
                  <a:pt x="93" y="207"/>
                </a:cubicBezTo>
                <a:cubicBezTo>
                  <a:pt x="132" y="215"/>
                  <a:pt x="174" y="219"/>
                  <a:pt x="219" y="219"/>
                </a:cubicBezTo>
                <a:cubicBezTo>
                  <a:pt x="265" y="219"/>
                  <a:pt x="307" y="215"/>
                  <a:pt x="346" y="207"/>
                </a:cubicBezTo>
                <a:cubicBezTo>
                  <a:pt x="385" y="199"/>
                  <a:pt x="416" y="187"/>
                  <a:pt x="439" y="171"/>
                </a:cubicBezTo>
                <a:cubicBezTo>
                  <a:pt x="439" y="219"/>
                  <a:pt x="439" y="219"/>
                  <a:pt x="439" y="219"/>
                </a:cubicBezTo>
                <a:cubicBezTo>
                  <a:pt x="439" y="233"/>
                  <a:pt x="429" y="245"/>
                  <a:pt x="409" y="256"/>
                </a:cubicBezTo>
                <a:cubicBezTo>
                  <a:pt x="390" y="267"/>
                  <a:pt x="363" y="276"/>
                  <a:pt x="329" y="283"/>
                </a:cubicBezTo>
                <a:cubicBezTo>
                  <a:pt x="296" y="289"/>
                  <a:pt x="259" y="293"/>
                  <a:pt x="219" y="293"/>
                </a:cubicBezTo>
                <a:cubicBezTo>
                  <a:pt x="180" y="293"/>
                  <a:pt x="143" y="289"/>
                  <a:pt x="109" y="283"/>
                </a:cubicBezTo>
                <a:cubicBezTo>
                  <a:pt x="76" y="276"/>
                  <a:pt x="49" y="267"/>
                  <a:pt x="29" y="256"/>
                </a:cubicBezTo>
                <a:cubicBezTo>
                  <a:pt x="10" y="245"/>
                  <a:pt x="0" y="233"/>
                  <a:pt x="0" y="219"/>
                </a:cubicBezTo>
                <a:close/>
                <a:moveTo>
                  <a:pt x="0" y="110"/>
                </a:moveTo>
                <a:cubicBezTo>
                  <a:pt x="0" y="73"/>
                  <a:pt x="0" y="73"/>
                  <a:pt x="0" y="73"/>
                </a:cubicBezTo>
                <a:cubicBezTo>
                  <a:pt x="0" y="60"/>
                  <a:pt x="10" y="48"/>
                  <a:pt x="29" y="37"/>
                </a:cubicBezTo>
                <a:cubicBezTo>
                  <a:pt x="49" y="25"/>
                  <a:pt x="76" y="16"/>
                  <a:pt x="109" y="10"/>
                </a:cubicBezTo>
                <a:cubicBezTo>
                  <a:pt x="143" y="3"/>
                  <a:pt x="180" y="0"/>
                  <a:pt x="219" y="0"/>
                </a:cubicBezTo>
                <a:cubicBezTo>
                  <a:pt x="259" y="0"/>
                  <a:pt x="296" y="3"/>
                  <a:pt x="329" y="10"/>
                </a:cubicBezTo>
                <a:cubicBezTo>
                  <a:pt x="363" y="16"/>
                  <a:pt x="390" y="25"/>
                  <a:pt x="409" y="37"/>
                </a:cubicBezTo>
                <a:cubicBezTo>
                  <a:pt x="429" y="48"/>
                  <a:pt x="439" y="60"/>
                  <a:pt x="439" y="73"/>
                </a:cubicBezTo>
                <a:cubicBezTo>
                  <a:pt x="439" y="110"/>
                  <a:pt x="439" y="110"/>
                  <a:pt x="439" y="110"/>
                </a:cubicBezTo>
                <a:cubicBezTo>
                  <a:pt x="439" y="123"/>
                  <a:pt x="429" y="135"/>
                  <a:pt x="409" y="146"/>
                </a:cubicBezTo>
                <a:cubicBezTo>
                  <a:pt x="390" y="158"/>
                  <a:pt x="363" y="166"/>
                  <a:pt x="329" y="173"/>
                </a:cubicBezTo>
                <a:cubicBezTo>
                  <a:pt x="296" y="180"/>
                  <a:pt x="259" y="183"/>
                  <a:pt x="219" y="183"/>
                </a:cubicBezTo>
                <a:cubicBezTo>
                  <a:pt x="180" y="183"/>
                  <a:pt x="143" y="180"/>
                  <a:pt x="109" y="173"/>
                </a:cubicBezTo>
                <a:cubicBezTo>
                  <a:pt x="76" y="166"/>
                  <a:pt x="49" y="158"/>
                  <a:pt x="29" y="146"/>
                </a:cubicBezTo>
                <a:cubicBezTo>
                  <a:pt x="10" y="135"/>
                  <a:pt x="0" y="123"/>
                  <a:pt x="0" y="1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FFFF"/>
              </a:solidFill>
              <a:latin typeface="Calibri Light"/>
            </a:endParaRPr>
          </a:p>
        </p:txBody>
      </p:sp>
      <p:sp>
        <p:nvSpPr>
          <p:cNvPr id="141" name="AutoShape 61"/>
          <p:cNvSpPr>
            <a:spLocks/>
          </p:cNvSpPr>
          <p:nvPr/>
        </p:nvSpPr>
        <p:spPr bwMode="auto">
          <a:xfrm>
            <a:off x="15740066" y="5359877"/>
            <a:ext cx="521629" cy="5217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5"/>
                  <a:pt x="21335" y="314"/>
                </a:cubicBezTo>
                <a:cubicBezTo>
                  <a:pt x="21511" y="528"/>
                  <a:pt x="21599" y="781"/>
                  <a:pt x="21599" y="1069"/>
                </a:cubicBezTo>
                <a:lnTo>
                  <a:pt x="21599" y="4117"/>
                </a:lnTo>
                <a:cubicBezTo>
                  <a:pt x="21599" y="4411"/>
                  <a:pt x="21511" y="4661"/>
                  <a:pt x="21335" y="4872"/>
                </a:cubicBezTo>
                <a:cubicBezTo>
                  <a:pt x="21161" y="5084"/>
                  <a:pt x="20943" y="5189"/>
                  <a:pt x="20684" y="5189"/>
                </a:cubicBezTo>
                <a:lnTo>
                  <a:pt x="891" y="5189"/>
                </a:lnTo>
                <a:cubicBezTo>
                  <a:pt x="646" y="5189"/>
                  <a:pt x="438" y="5084"/>
                  <a:pt x="261" y="4872"/>
                </a:cubicBezTo>
                <a:cubicBezTo>
                  <a:pt x="88" y="4661"/>
                  <a:pt x="0" y="4411"/>
                  <a:pt x="0" y="4117"/>
                </a:cubicBezTo>
                <a:lnTo>
                  <a:pt x="0" y="1069"/>
                </a:lnTo>
                <a:cubicBezTo>
                  <a:pt x="0" y="781"/>
                  <a:pt x="88" y="528"/>
                  <a:pt x="261" y="314"/>
                </a:cubicBezTo>
                <a:cubicBezTo>
                  <a:pt x="438" y="105"/>
                  <a:pt x="646" y="0"/>
                  <a:pt x="891" y="0"/>
                </a:cubicBezTo>
                <a:lnTo>
                  <a:pt x="20684" y="0"/>
                </a:lnTo>
                <a:close/>
                <a:moveTo>
                  <a:pt x="20684" y="8212"/>
                </a:moveTo>
                <a:cubicBezTo>
                  <a:pt x="20941" y="8212"/>
                  <a:pt x="21159" y="8318"/>
                  <a:pt x="21335" y="8526"/>
                </a:cubicBezTo>
                <a:cubicBezTo>
                  <a:pt x="21511" y="8741"/>
                  <a:pt x="21599" y="8987"/>
                  <a:pt x="21599" y="9266"/>
                </a:cubicBezTo>
                <a:lnTo>
                  <a:pt x="21599" y="12292"/>
                </a:lnTo>
                <a:cubicBezTo>
                  <a:pt x="21599" y="12597"/>
                  <a:pt x="21511" y="12858"/>
                  <a:pt x="21335" y="13070"/>
                </a:cubicBezTo>
                <a:cubicBezTo>
                  <a:pt x="21161" y="13281"/>
                  <a:pt x="20943" y="13387"/>
                  <a:pt x="20684" y="13387"/>
                </a:cubicBezTo>
                <a:lnTo>
                  <a:pt x="891" y="13387"/>
                </a:lnTo>
                <a:cubicBezTo>
                  <a:pt x="646" y="13387"/>
                  <a:pt x="438" y="13281"/>
                  <a:pt x="261" y="13070"/>
                </a:cubicBezTo>
                <a:cubicBezTo>
                  <a:pt x="88" y="12859"/>
                  <a:pt x="0" y="12597"/>
                  <a:pt x="0" y="12292"/>
                </a:cubicBezTo>
                <a:lnTo>
                  <a:pt x="0" y="9266"/>
                </a:lnTo>
                <a:cubicBezTo>
                  <a:pt x="0" y="8976"/>
                  <a:pt x="88" y="8729"/>
                  <a:pt x="261" y="8520"/>
                </a:cubicBezTo>
                <a:cubicBezTo>
                  <a:pt x="438" y="8315"/>
                  <a:pt x="646" y="8212"/>
                  <a:pt x="891" y="8212"/>
                </a:cubicBezTo>
                <a:lnTo>
                  <a:pt x="20684" y="8212"/>
                </a:lnTo>
                <a:close/>
                <a:moveTo>
                  <a:pt x="20684" y="16410"/>
                </a:moveTo>
                <a:cubicBezTo>
                  <a:pt x="20941" y="16410"/>
                  <a:pt x="21159" y="16515"/>
                  <a:pt x="21335" y="16724"/>
                </a:cubicBezTo>
                <a:cubicBezTo>
                  <a:pt x="21511" y="16938"/>
                  <a:pt x="21599" y="17188"/>
                  <a:pt x="21599" y="17479"/>
                </a:cubicBezTo>
                <a:lnTo>
                  <a:pt x="21599" y="20527"/>
                </a:lnTo>
                <a:cubicBezTo>
                  <a:pt x="21599" y="20821"/>
                  <a:pt x="21511" y="21071"/>
                  <a:pt x="21335" y="21282"/>
                </a:cubicBezTo>
                <a:cubicBezTo>
                  <a:pt x="21161" y="21491"/>
                  <a:pt x="20943" y="21599"/>
                  <a:pt x="20684" y="21599"/>
                </a:cubicBezTo>
                <a:lnTo>
                  <a:pt x="891" y="21599"/>
                </a:lnTo>
                <a:cubicBezTo>
                  <a:pt x="646" y="21599"/>
                  <a:pt x="438" y="21491"/>
                  <a:pt x="261" y="21282"/>
                </a:cubicBezTo>
                <a:cubicBezTo>
                  <a:pt x="88" y="21071"/>
                  <a:pt x="0" y="20821"/>
                  <a:pt x="0" y="20527"/>
                </a:cubicBezTo>
                <a:lnTo>
                  <a:pt x="0" y="17479"/>
                </a:lnTo>
                <a:cubicBezTo>
                  <a:pt x="0" y="17188"/>
                  <a:pt x="88" y="16938"/>
                  <a:pt x="261" y="16724"/>
                </a:cubicBezTo>
                <a:cubicBezTo>
                  <a:pt x="438" y="16515"/>
                  <a:pt x="646" y="16410"/>
                  <a:pt x="891" y="16410"/>
                </a:cubicBezTo>
                <a:lnTo>
                  <a:pt x="20684" y="16410"/>
                </a:lnTo>
                <a:close/>
                <a:moveTo>
                  <a:pt x="20520" y="9704"/>
                </a:moveTo>
                <a:lnTo>
                  <a:pt x="8810" y="9704"/>
                </a:lnTo>
                <a:lnTo>
                  <a:pt x="8810" y="11869"/>
                </a:lnTo>
                <a:lnTo>
                  <a:pt x="20520" y="11869"/>
                </a:lnTo>
                <a:lnTo>
                  <a:pt x="20520" y="9704"/>
                </a:lnTo>
                <a:close/>
                <a:moveTo>
                  <a:pt x="20520" y="17916"/>
                </a:moveTo>
                <a:lnTo>
                  <a:pt x="12409" y="17916"/>
                </a:lnTo>
                <a:lnTo>
                  <a:pt x="12409" y="20066"/>
                </a:lnTo>
                <a:lnTo>
                  <a:pt x="20520" y="20066"/>
                </a:lnTo>
                <a:lnTo>
                  <a:pt x="20520" y="17916"/>
                </a:lnTo>
                <a:close/>
                <a:moveTo>
                  <a:pt x="20520" y="1533"/>
                </a:moveTo>
                <a:lnTo>
                  <a:pt x="16003" y="1533"/>
                </a:lnTo>
                <a:lnTo>
                  <a:pt x="16003" y="3683"/>
                </a:lnTo>
                <a:lnTo>
                  <a:pt x="20520" y="3683"/>
                </a:lnTo>
                <a:lnTo>
                  <a:pt x="20520" y="1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ato"/>
              <a:cs typeface="Lato"/>
              <a:sym typeface="Gill Sans" charset="0"/>
            </a:endParaRPr>
          </a:p>
        </p:txBody>
      </p:sp>
      <p:sp>
        <p:nvSpPr>
          <p:cNvPr id="143" name="Freeform 65"/>
          <p:cNvSpPr>
            <a:spLocks noChangeArrowheads="1"/>
          </p:cNvSpPr>
          <p:nvPr/>
        </p:nvSpPr>
        <p:spPr bwMode="auto">
          <a:xfrm>
            <a:off x="13464661" y="7486386"/>
            <a:ext cx="682940" cy="683207"/>
          </a:xfrm>
          <a:custGeom>
            <a:avLst/>
            <a:gdLst>
              <a:gd name="T0" fmla="*/ 381 w 417"/>
              <a:gd name="T1" fmla="*/ 203 h 417"/>
              <a:gd name="T2" fmla="*/ 381 w 417"/>
              <a:gd name="T3" fmla="*/ 203 h 417"/>
              <a:gd name="T4" fmla="*/ 416 w 417"/>
              <a:gd name="T5" fmla="*/ 141 h 417"/>
              <a:gd name="T6" fmla="*/ 408 w 417"/>
              <a:gd name="T7" fmla="*/ 106 h 417"/>
              <a:gd name="T8" fmla="*/ 337 w 417"/>
              <a:gd name="T9" fmla="*/ 79 h 417"/>
              <a:gd name="T10" fmla="*/ 319 w 417"/>
              <a:gd name="T11" fmla="*/ 17 h 417"/>
              <a:gd name="T12" fmla="*/ 275 w 417"/>
              <a:gd name="T13" fmla="*/ 0 h 417"/>
              <a:gd name="T14" fmla="*/ 213 w 417"/>
              <a:gd name="T15" fmla="*/ 35 h 417"/>
              <a:gd name="T16" fmla="*/ 151 w 417"/>
              <a:gd name="T17" fmla="*/ 0 h 417"/>
              <a:gd name="T18" fmla="*/ 107 w 417"/>
              <a:gd name="T19" fmla="*/ 17 h 417"/>
              <a:gd name="T20" fmla="*/ 89 w 417"/>
              <a:gd name="T21" fmla="*/ 79 h 417"/>
              <a:gd name="T22" fmla="*/ 18 w 417"/>
              <a:gd name="T23" fmla="*/ 106 h 417"/>
              <a:gd name="T24" fmla="*/ 0 w 417"/>
              <a:gd name="T25" fmla="*/ 141 h 417"/>
              <a:gd name="T26" fmla="*/ 44 w 417"/>
              <a:gd name="T27" fmla="*/ 203 h 417"/>
              <a:gd name="T28" fmla="*/ 0 w 417"/>
              <a:gd name="T29" fmla="*/ 275 h 417"/>
              <a:gd name="T30" fmla="*/ 18 w 417"/>
              <a:gd name="T31" fmla="*/ 310 h 417"/>
              <a:gd name="T32" fmla="*/ 89 w 417"/>
              <a:gd name="T33" fmla="*/ 328 h 417"/>
              <a:gd name="T34" fmla="*/ 107 w 417"/>
              <a:gd name="T35" fmla="*/ 398 h 417"/>
              <a:gd name="T36" fmla="*/ 151 w 417"/>
              <a:gd name="T37" fmla="*/ 416 h 417"/>
              <a:gd name="T38" fmla="*/ 213 w 417"/>
              <a:gd name="T39" fmla="*/ 372 h 417"/>
              <a:gd name="T40" fmla="*/ 275 w 417"/>
              <a:gd name="T41" fmla="*/ 416 h 417"/>
              <a:gd name="T42" fmla="*/ 319 w 417"/>
              <a:gd name="T43" fmla="*/ 398 h 417"/>
              <a:gd name="T44" fmla="*/ 337 w 417"/>
              <a:gd name="T45" fmla="*/ 328 h 417"/>
              <a:gd name="T46" fmla="*/ 408 w 417"/>
              <a:gd name="T47" fmla="*/ 310 h 417"/>
              <a:gd name="T48" fmla="*/ 416 w 417"/>
              <a:gd name="T49" fmla="*/ 265 h 417"/>
              <a:gd name="T50" fmla="*/ 381 w 417"/>
              <a:gd name="T51" fmla="*/ 203 h 417"/>
              <a:gd name="T52" fmla="*/ 213 w 417"/>
              <a:gd name="T53" fmla="*/ 292 h 417"/>
              <a:gd name="T54" fmla="*/ 213 w 417"/>
              <a:gd name="T55" fmla="*/ 292 h 417"/>
              <a:gd name="T56" fmla="*/ 125 w 417"/>
              <a:gd name="T57" fmla="*/ 203 h 417"/>
              <a:gd name="T58" fmla="*/ 213 w 417"/>
              <a:gd name="T59" fmla="*/ 115 h 417"/>
              <a:gd name="T60" fmla="*/ 301 w 417"/>
              <a:gd name="T61" fmla="*/ 203 h 417"/>
              <a:gd name="T62" fmla="*/ 213 w 417"/>
              <a:gd name="T63" fmla="*/ 292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44" name="Freeform 36"/>
          <p:cNvSpPr>
            <a:spLocks noChangeArrowheads="1"/>
          </p:cNvSpPr>
          <p:nvPr/>
        </p:nvSpPr>
        <p:spPr bwMode="auto">
          <a:xfrm>
            <a:off x="6716697" y="8703214"/>
            <a:ext cx="579261" cy="753825"/>
          </a:xfrm>
          <a:custGeom>
            <a:avLst/>
            <a:gdLst>
              <a:gd name="T0" fmla="*/ 115 w 320"/>
              <a:gd name="T1" fmla="*/ 62 h 417"/>
              <a:gd name="T2" fmla="*/ 115 w 320"/>
              <a:gd name="T3" fmla="*/ 62 h 417"/>
              <a:gd name="T4" fmla="*/ 62 w 320"/>
              <a:gd name="T5" fmla="*/ 0 h 417"/>
              <a:gd name="T6" fmla="*/ 0 w 320"/>
              <a:gd name="T7" fmla="*/ 62 h 417"/>
              <a:gd name="T8" fmla="*/ 36 w 320"/>
              <a:gd name="T9" fmla="*/ 115 h 417"/>
              <a:gd name="T10" fmla="*/ 36 w 320"/>
              <a:gd name="T11" fmla="*/ 301 h 417"/>
              <a:gd name="T12" fmla="*/ 0 w 320"/>
              <a:gd name="T13" fmla="*/ 354 h 417"/>
              <a:gd name="T14" fmla="*/ 62 w 320"/>
              <a:gd name="T15" fmla="*/ 416 h 417"/>
              <a:gd name="T16" fmla="*/ 115 w 320"/>
              <a:gd name="T17" fmla="*/ 354 h 417"/>
              <a:gd name="T18" fmla="*/ 80 w 320"/>
              <a:gd name="T19" fmla="*/ 301 h 417"/>
              <a:gd name="T20" fmla="*/ 80 w 320"/>
              <a:gd name="T21" fmla="*/ 115 h 417"/>
              <a:gd name="T22" fmla="*/ 115 w 320"/>
              <a:gd name="T23" fmla="*/ 62 h 417"/>
              <a:gd name="T24" fmla="*/ 98 w 320"/>
              <a:gd name="T25" fmla="*/ 354 h 417"/>
              <a:gd name="T26" fmla="*/ 98 w 320"/>
              <a:gd name="T27" fmla="*/ 354 h 417"/>
              <a:gd name="T28" fmla="*/ 62 w 320"/>
              <a:gd name="T29" fmla="*/ 390 h 417"/>
              <a:gd name="T30" fmla="*/ 27 w 320"/>
              <a:gd name="T31" fmla="*/ 354 h 417"/>
              <a:gd name="T32" fmla="*/ 62 w 320"/>
              <a:gd name="T33" fmla="*/ 319 h 417"/>
              <a:gd name="T34" fmla="*/ 98 w 320"/>
              <a:gd name="T35" fmla="*/ 354 h 417"/>
              <a:gd name="T36" fmla="*/ 62 w 320"/>
              <a:gd name="T37" fmla="*/ 88 h 417"/>
              <a:gd name="T38" fmla="*/ 62 w 320"/>
              <a:gd name="T39" fmla="*/ 88 h 417"/>
              <a:gd name="T40" fmla="*/ 27 w 320"/>
              <a:gd name="T41" fmla="*/ 62 h 417"/>
              <a:gd name="T42" fmla="*/ 62 w 320"/>
              <a:gd name="T43" fmla="*/ 27 h 417"/>
              <a:gd name="T44" fmla="*/ 98 w 320"/>
              <a:gd name="T45" fmla="*/ 62 h 417"/>
              <a:gd name="T46" fmla="*/ 62 w 320"/>
              <a:gd name="T47" fmla="*/ 88 h 417"/>
              <a:gd name="T48" fmla="*/ 284 w 320"/>
              <a:gd name="T49" fmla="*/ 301 h 417"/>
              <a:gd name="T50" fmla="*/ 284 w 320"/>
              <a:gd name="T51" fmla="*/ 301 h 417"/>
              <a:gd name="T52" fmla="*/ 284 w 320"/>
              <a:gd name="T53" fmla="*/ 115 h 417"/>
              <a:gd name="T54" fmla="*/ 319 w 320"/>
              <a:gd name="T55" fmla="*/ 62 h 417"/>
              <a:gd name="T56" fmla="*/ 257 w 320"/>
              <a:gd name="T57" fmla="*/ 0 h 417"/>
              <a:gd name="T58" fmla="*/ 195 w 320"/>
              <a:gd name="T59" fmla="*/ 62 h 417"/>
              <a:gd name="T60" fmla="*/ 239 w 320"/>
              <a:gd name="T61" fmla="*/ 115 h 417"/>
              <a:gd name="T62" fmla="*/ 239 w 320"/>
              <a:gd name="T63" fmla="*/ 301 h 417"/>
              <a:gd name="T64" fmla="*/ 195 w 320"/>
              <a:gd name="T65" fmla="*/ 354 h 417"/>
              <a:gd name="T66" fmla="*/ 257 w 320"/>
              <a:gd name="T67" fmla="*/ 416 h 417"/>
              <a:gd name="T68" fmla="*/ 319 w 320"/>
              <a:gd name="T69" fmla="*/ 354 h 417"/>
              <a:gd name="T70" fmla="*/ 284 w 320"/>
              <a:gd name="T71" fmla="*/ 301 h 417"/>
              <a:gd name="T72" fmla="*/ 221 w 320"/>
              <a:gd name="T73" fmla="*/ 62 h 417"/>
              <a:gd name="T74" fmla="*/ 221 w 320"/>
              <a:gd name="T75" fmla="*/ 62 h 417"/>
              <a:gd name="T76" fmla="*/ 257 w 320"/>
              <a:gd name="T77" fmla="*/ 27 h 417"/>
              <a:gd name="T78" fmla="*/ 292 w 320"/>
              <a:gd name="T79" fmla="*/ 62 h 417"/>
              <a:gd name="T80" fmla="*/ 257 w 320"/>
              <a:gd name="T81" fmla="*/ 88 h 417"/>
              <a:gd name="T82" fmla="*/ 221 w 320"/>
              <a:gd name="T83" fmla="*/ 62 h 417"/>
              <a:gd name="T84" fmla="*/ 257 w 320"/>
              <a:gd name="T85" fmla="*/ 390 h 417"/>
              <a:gd name="T86" fmla="*/ 257 w 320"/>
              <a:gd name="T87" fmla="*/ 390 h 417"/>
              <a:gd name="T88" fmla="*/ 221 w 320"/>
              <a:gd name="T89" fmla="*/ 354 h 417"/>
              <a:gd name="T90" fmla="*/ 257 w 320"/>
              <a:gd name="T91" fmla="*/ 319 h 417"/>
              <a:gd name="T92" fmla="*/ 292 w 320"/>
              <a:gd name="T93" fmla="*/ 354 h 417"/>
              <a:gd name="T94" fmla="*/ 257 w 320"/>
              <a:gd name="T95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0" h="417">
                <a:moveTo>
                  <a:pt x="115" y="62"/>
                </a:moveTo>
                <a:lnTo>
                  <a:pt x="115" y="62"/>
                </a:lnTo>
                <a:cubicBezTo>
                  <a:pt x="115" y="27"/>
                  <a:pt x="89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89" y="416"/>
                  <a:pt x="115" y="390"/>
                  <a:pt x="115" y="354"/>
                </a:cubicBezTo>
                <a:cubicBezTo>
                  <a:pt x="115" y="328"/>
                  <a:pt x="106" y="310"/>
                  <a:pt x="80" y="301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106" y="106"/>
                  <a:pt x="115" y="80"/>
                  <a:pt x="115" y="62"/>
                </a:cubicBezTo>
                <a:close/>
                <a:moveTo>
                  <a:pt x="98" y="354"/>
                </a:moveTo>
                <a:lnTo>
                  <a:pt x="98" y="354"/>
                </a:lnTo>
                <a:cubicBezTo>
                  <a:pt x="98" y="372"/>
                  <a:pt x="80" y="390"/>
                  <a:pt x="62" y="390"/>
                </a:cubicBez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8" y="337"/>
                  <a:pt x="98" y="354"/>
                </a:cubicBezTo>
                <a:close/>
                <a:moveTo>
                  <a:pt x="62" y="88"/>
                </a:moveTo>
                <a:lnTo>
                  <a:pt x="62" y="88"/>
                </a:lnTo>
                <a:cubicBezTo>
                  <a:pt x="44" y="88"/>
                  <a:pt x="27" y="80"/>
                  <a:pt x="27" y="62"/>
                </a:cubicBez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8" y="35"/>
                  <a:pt x="98" y="62"/>
                </a:cubicBezTo>
                <a:cubicBezTo>
                  <a:pt x="98" y="80"/>
                  <a:pt x="80" y="88"/>
                  <a:pt x="62" y="88"/>
                </a:cubicBezTo>
                <a:close/>
                <a:moveTo>
                  <a:pt x="284" y="301"/>
                </a:moveTo>
                <a:lnTo>
                  <a:pt x="284" y="301"/>
                </a:lnTo>
                <a:cubicBezTo>
                  <a:pt x="284" y="115"/>
                  <a:pt x="284" y="115"/>
                  <a:pt x="284" y="115"/>
                </a:cubicBezTo>
                <a:cubicBezTo>
                  <a:pt x="302" y="106"/>
                  <a:pt x="319" y="80"/>
                  <a:pt x="319" y="62"/>
                </a:cubicBez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5" y="27"/>
                  <a:pt x="195" y="62"/>
                </a:cubicBezTo>
                <a:cubicBezTo>
                  <a:pt x="195" y="80"/>
                  <a:pt x="212" y="106"/>
                  <a:pt x="239" y="115"/>
                </a:cubicBezTo>
                <a:cubicBezTo>
                  <a:pt x="239" y="301"/>
                  <a:pt x="239" y="301"/>
                  <a:pt x="239" y="301"/>
                </a:cubicBezTo>
                <a:cubicBezTo>
                  <a:pt x="212" y="310"/>
                  <a:pt x="195" y="328"/>
                  <a:pt x="195" y="354"/>
                </a:cubicBezTo>
                <a:cubicBezTo>
                  <a:pt x="195" y="390"/>
                  <a:pt x="221" y="416"/>
                  <a:pt x="257" y="416"/>
                </a:cubicBezTo>
                <a:cubicBezTo>
                  <a:pt x="292" y="416"/>
                  <a:pt x="319" y="390"/>
                  <a:pt x="319" y="354"/>
                </a:cubicBezTo>
                <a:cubicBezTo>
                  <a:pt x="319" y="328"/>
                  <a:pt x="302" y="310"/>
                  <a:pt x="284" y="301"/>
                </a:cubicBezTo>
                <a:close/>
                <a:moveTo>
                  <a:pt x="221" y="62"/>
                </a:moveTo>
                <a:lnTo>
                  <a:pt x="221" y="62"/>
                </a:ln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ubicBezTo>
                  <a:pt x="239" y="88"/>
                  <a:pt x="221" y="80"/>
                  <a:pt x="221" y="62"/>
                </a:cubicBezTo>
                <a:close/>
                <a:moveTo>
                  <a:pt x="257" y="390"/>
                </a:moveTo>
                <a:lnTo>
                  <a:pt x="257" y="390"/>
                </a:lnTo>
                <a:cubicBezTo>
                  <a:pt x="239" y="390"/>
                  <a:pt x="221" y="372"/>
                  <a:pt x="221" y="354"/>
                </a:cubicBezTo>
                <a:cubicBezTo>
                  <a:pt x="221" y="337"/>
                  <a:pt x="239" y="319"/>
                  <a:pt x="257" y="319"/>
                </a:cubicBezTo>
                <a:cubicBezTo>
                  <a:pt x="275" y="319"/>
                  <a:pt x="292" y="337"/>
                  <a:pt x="292" y="354"/>
                </a:cubicBezTo>
                <a:cubicBezTo>
                  <a:pt x="292" y="372"/>
                  <a:pt x="275" y="390"/>
                  <a:pt x="257" y="3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45" name="Freeform 22"/>
          <p:cNvSpPr>
            <a:spLocks noChangeArrowheads="1"/>
          </p:cNvSpPr>
          <p:nvPr/>
        </p:nvSpPr>
        <p:spPr bwMode="auto">
          <a:xfrm>
            <a:off x="1604847" y="10354017"/>
            <a:ext cx="762185" cy="762190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4143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Ορθογώνιο 244"/>
          <p:cNvSpPr/>
          <p:nvPr/>
        </p:nvSpPr>
        <p:spPr>
          <a:xfrm>
            <a:off x="292339" y="3051533"/>
            <a:ext cx="8006270" cy="87403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1115722" y="5097138"/>
            <a:ext cx="2597431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el-GR" dirty="0">
                <a:latin typeface="PF DinDisplay Pro" panose="02000506030000020004" pitchFamily="2" charset="0"/>
                <a:cs typeface="Lato Regular"/>
              </a:rPr>
              <a:t>Σχεδιασμός </a:t>
            </a:r>
            <a:endParaRPr lang="id-ID" sz="40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49210" y="5866965"/>
            <a:ext cx="3750687" cy="1268003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l-GR" sz="2000" dirty="0">
                <a:latin typeface="PF DinDisplay Pro" panose="02000506030000020004" pitchFamily="2" charset="0"/>
                <a:cs typeface="Calibri Light"/>
              </a:rPr>
              <a:t>Σχεδιασμός &amp; Ανάπτυξη Νέων Φαρμακευτικών προϊόντων – Επανατοποθέτηση Υπαρχόντων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4903703" y="5097137"/>
            <a:ext cx="2910193" cy="738627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/>
            <a:r>
              <a:rPr lang="el-GR" dirty="0" smtClean="0">
                <a:latin typeface="PF DinDisplay Pro" panose="02000506030000020004" pitchFamily="2" charset="0"/>
                <a:cs typeface="Lato Regular"/>
              </a:rPr>
              <a:t>Βιβλιοθήκη </a:t>
            </a:r>
            <a:r>
              <a:rPr lang="en-US" dirty="0" smtClean="0">
                <a:latin typeface="PF DinDisplay Pro" panose="02000506030000020004" pitchFamily="2" charset="0"/>
                <a:cs typeface="Lato Regular"/>
              </a:rPr>
              <a:t> </a:t>
            </a:r>
            <a:endParaRPr lang="el-GR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483457" y="5950422"/>
            <a:ext cx="3750687" cy="91303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l-GR" sz="2000" dirty="0">
                <a:latin typeface="PF DinDisplay Pro" panose="02000506030000020004" pitchFamily="2" charset="0"/>
                <a:cs typeface="Calibri Light"/>
              </a:rPr>
              <a:t>Δημιουργία Βιβλιοθήκης </a:t>
            </a:r>
            <a:r>
              <a:rPr lang="el-GR" sz="2000" dirty="0" err="1">
                <a:latin typeface="PF DinDisplay Pro" panose="02000506030000020004" pitchFamily="2" charset="0"/>
                <a:cs typeface="Calibri Light"/>
              </a:rPr>
              <a:t>βιοδραστικών</a:t>
            </a:r>
            <a:r>
              <a:rPr lang="el-GR" sz="2000" dirty="0">
                <a:latin typeface="PF DinDisplay Pro" panose="02000506030000020004" pitchFamily="2" charset="0"/>
                <a:cs typeface="Calibri Light"/>
              </a:rPr>
              <a:t> ενώσεων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73185" y="8384116"/>
            <a:ext cx="3317616" cy="78550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n-US" dirty="0" smtClean="0">
                <a:latin typeface="PF DinDisplay Pro" panose="02000506030000020004" pitchFamily="2" charset="0"/>
                <a:cs typeface="Calibri Light"/>
              </a:rPr>
              <a:t>Cloud </a:t>
            </a:r>
            <a:r>
              <a:rPr lang="en-US" dirty="0">
                <a:latin typeface="PF DinDisplay Pro" panose="02000506030000020004" pitchFamily="2" charset="0"/>
                <a:cs typeface="Calibri Light"/>
              </a:rPr>
              <a:t>Platform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56649" y="9295943"/>
            <a:ext cx="3750687" cy="91303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n-US" sz="2000" dirty="0">
                <a:latin typeface="PF DinDisplay Pro" panose="02000506030000020004" pitchFamily="2" charset="0"/>
                <a:cs typeface="Calibri Light"/>
              </a:rPr>
              <a:t> </a:t>
            </a:r>
            <a:r>
              <a:rPr lang="en-US" sz="2000" dirty="0" err="1">
                <a:latin typeface="PF DinDisplay Pro" panose="02000506030000020004" pitchFamily="2" charset="0"/>
                <a:cs typeface="Calibri Light"/>
              </a:rPr>
              <a:t>Δημιουργί</a:t>
            </a:r>
            <a:r>
              <a:rPr lang="en-US" sz="2000" dirty="0">
                <a:latin typeface="PF DinDisplay Pro" panose="02000506030000020004" pitchFamily="2" charset="0"/>
                <a:cs typeface="Calibri Light"/>
              </a:rPr>
              <a:t>α Online Dynamic Cloud Platform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767815" y="8387961"/>
            <a:ext cx="1193201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en-US" dirty="0" smtClean="0">
                <a:latin typeface="PF DinDisplay Pro" panose="02000506030000020004" pitchFamily="2" charset="0"/>
                <a:cs typeface="Lato Regular"/>
              </a:rPr>
              <a:t>HPC</a:t>
            </a:r>
            <a:endParaRPr lang="id-ID" sz="40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483072" y="9304509"/>
            <a:ext cx="3750687" cy="913034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n-US" sz="2000" dirty="0">
                <a:latin typeface="PF DinDisplay Pro" panose="02000506030000020004" pitchFamily="2" charset="0"/>
                <a:cs typeface="Calibri Light"/>
              </a:rPr>
              <a:t> Elastic High Performance Computing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739573" y="488028"/>
            <a:ext cx="20937538" cy="2200624"/>
            <a:chOff x="1739573" y="511491"/>
            <a:chExt cx="20937538" cy="2200624"/>
          </a:xfrm>
        </p:grpSpPr>
        <p:sp>
          <p:nvSpPr>
            <p:cNvPr id="37" name="TextBox 36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dirty="0" smtClean="0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Case Studies</a:t>
              </a:r>
              <a:endParaRPr lang="id-ID" sz="8800" dirty="0">
                <a:solidFill>
                  <a:schemeClr val="tx2"/>
                </a:solidFill>
                <a:latin typeface="PF DinDisplay Pro" panose="02000506030000020004" pitchFamily="2" charset="0"/>
                <a:cs typeface="Lato Regular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40" name="Rectangle 39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63" name="Rectangle 62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64" name="Rectangle 63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65" name="Rectangle 64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739573" y="2035007"/>
              <a:ext cx="20937538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id-ID" sz="3800" dirty="0">
                <a:solidFill>
                  <a:schemeClr val="accent1"/>
                </a:solidFill>
                <a:latin typeface="Calibri Light"/>
                <a:cs typeface="Calibri Light"/>
              </a:endParaRPr>
            </a:p>
          </p:txBody>
        </p:sp>
      </p:grpSp>
      <p:sp>
        <p:nvSpPr>
          <p:cNvPr id="60" name="Freeform 78"/>
          <p:cNvSpPr>
            <a:spLocks noEditPoints="1"/>
          </p:cNvSpPr>
          <p:nvPr/>
        </p:nvSpPr>
        <p:spPr bwMode="auto">
          <a:xfrm>
            <a:off x="2157568" y="4200633"/>
            <a:ext cx="613100" cy="703178"/>
          </a:xfrm>
          <a:custGeom>
            <a:avLst/>
            <a:gdLst>
              <a:gd name="T0" fmla="*/ 172 w 241"/>
              <a:gd name="T1" fmla="*/ 0 h 234"/>
              <a:gd name="T2" fmla="*/ 102 w 241"/>
              <a:gd name="T3" fmla="*/ 50 h 234"/>
              <a:gd name="T4" fmla="*/ 102 w 241"/>
              <a:gd name="T5" fmla="*/ 50 h 234"/>
              <a:gd name="T6" fmla="*/ 26 w 241"/>
              <a:gd name="T7" fmla="*/ 126 h 234"/>
              <a:gd name="T8" fmla="*/ 2 w 241"/>
              <a:gd name="T9" fmla="*/ 201 h 234"/>
              <a:gd name="T10" fmla="*/ 26 w 241"/>
              <a:gd name="T11" fmla="*/ 234 h 234"/>
              <a:gd name="T12" fmla="*/ 96 w 241"/>
              <a:gd name="T13" fmla="*/ 216 h 234"/>
              <a:gd name="T14" fmla="*/ 220 w 241"/>
              <a:gd name="T15" fmla="*/ 97 h 234"/>
              <a:gd name="T16" fmla="*/ 117 w 241"/>
              <a:gd name="T17" fmla="*/ 174 h 234"/>
              <a:gd name="T18" fmla="*/ 181 w 241"/>
              <a:gd name="T19" fmla="*/ 86 h 234"/>
              <a:gd name="T20" fmla="*/ 174 w 241"/>
              <a:gd name="T21" fmla="*/ 123 h 234"/>
              <a:gd name="T22" fmla="*/ 117 w 241"/>
              <a:gd name="T23" fmla="*/ 180 h 234"/>
              <a:gd name="T24" fmla="*/ 108 w 241"/>
              <a:gd name="T25" fmla="*/ 148 h 234"/>
              <a:gd name="T26" fmla="*/ 84 w 241"/>
              <a:gd name="T27" fmla="*/ 125 h 234"/>
              <a:gd name="T28" fmla="*/ 169 w 241"/>
              <a:gd name="T29" fmla="*/ 66 h 234"/>
              <a:gd name="T30" fmla="*/ 108 w 241"/>
              <a:gd name="T31" fmla="*/ 148 h 234"/>
              <a:gd name="T32" fmla="*/ 56 w 241"/>
              <a:gd name="T33" fmla="*/ 117 h 234"/>
              <a:gd name="T34" fmla="*/ 146 w 241"/>
              <a:gd name="T35" fmla="*/ 53 h 234"/>
              <a:gd name="T36" fmla="*/ 31 w 241"/>
              <a:gd name="T37" fmla="*/ 219 h 234"/>
              <a:gd name="T38" fmla="*/ 15 w 241"/>
              <a:gd name="T39" fmla="*/ 209 h 234"/>
              <a:gd name="T40" fmla="*/ 23 w 241"/>
              <a:gd name="T41" fmla="*/ 177 h 234"/>
              <a:gd name="T42" fmla="*/ 58 w 241"/>
              <a:gd name="T43" fmla="*/ 211 h 234"/>
              <a:gd name="T44" fmla="*/ 65 w 241"/>
              <a:gd name="T45" fmla="*/ 210 h 234"/>
              <a:gd name="T46" fmla="*/ 26 w 241"/>
              <a:gd name="T47" fmla="*/ 169 h 234"/>
              <a:gd name="T48" fmla="*/ 36 w 241"/>
              <a:gd name="T49" fmla="*/ 138 h 234"/>
              <a:gd name="T50" fmla="*/ 95 w 241"/>
              <a:gd name="T51" fmla="*/ 201 h 234"/>
              <a:gd name="T52" fmla="*/ 65 w 241"/>
              <a:gd name="T53" fmla="*/ 210 h 234"/>
              <a:gd name="T54" fmla="*/ 198 w 241"/>
              <a:gd name="T55" fmla="*/ 99 h 234"/>
              <a:gd name="T56" fmla="*/ 179 w 241"/>
              <a:gd name="T57" fmla="*/ 55 h 234"/>
              <a:gd name="T58" fmla="*/ 148 w 241"/>
              <a:gd name="T59" fmla="*/ 24 h 234"/>
              <a:gd name="T60" fmla="*/ 205 w 241"/>
              <a:gd name="T61" fmla="*/ 30 h 234"/>
              <a:gd name="T62" fmla="*/ 210 w 241"/>
              <a:gd name="T63" fmla="*/ 86 h 2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241" h="234">
                <a:moveTo>
                  <a:pt x="215" y="19"/>
                </a:moveTo>
                <a:cubicBezTo>
                  <a:pt x="203" y="7"/>
                  <a:pt x="187" y="0"/>
                  <a:pt x="172" y="0"/>
                </a:cubicBezTo>
                <a:cubicBezTo>
                  <a:pt x="159" y="0"/>
                  <a:pt x="146" y="5"/>
                  <a:pt x="138" y="14"/>
                </a:cubicBezTo>
                <a:cubicBezTo>
                  <a:pt x="102" y="50"/>
                  <a:pt x="102" y="50"/>
                  <a:pt x="102" y="50"/>
                </a:cubicBezTo>
                <a:cubicBezTo>
                  <a:pt x="102" y="50"/>
                  <a:pt x="102" y="50"/>
                  <a:pt x="102" y="50"/>
                </a:cubicBezTo>
                <a:cubicBezTo>
                  <a:pt x="102" y="50"/>
                  <a:pt x="102" y="50"/>
                  <a:pt x="102" y="50"/>
                </a:cubicBezTo>
                <a:cubicBezTo>
                  <a:pt x="102" y="50"/>
                  <a:pt x="102" y="50"/>
                  <a:pt x="102" y="50"/>
                </a:cubicBezTo>
                <a:cubicBezTo>
                  <a:pt x="26" y="126"/>
                  <a:pt x="26" y="126"/>
                  <a:pt x="26" y="126"/>
                </a:cubicBezTo>
                <a:cubicBezTo>
                  <a:pt x="23" y="130"/>
                  <a:pt x="20" y="134"/>
                  <a:pt x="19" y="139"/>
                </a:cubicBezTo>
                <a:cubicBezTo>
                  <a:pt x="2" y="201"/>
                  <a:pt x="2" y="201"/>
                  <a:pt x="2" y="201"/>
                </a:cubicBezTo>
                <a:cubicBezTo>
                  <a:pt x="2" y="201"/>
                  <a:pt x="0" y="206"/>
                  <a:pt x="0" y="209"/>
                </a:cubicBezTo>
                <a:cubicBezTo>
                  <a:pt x="0" y="223"/>
                  <a:pt x="12" y="234"/>
                  <a:pt x="26" y="234"/>
                </a:cubicBezTo>
                <a:cubicBezTo>
                  <a:pt x="29" y="234"/>
                  <a:pt x="34" y="233"/>
                  <a:pt x="34" y="233"/>
                </a:cubicBezTo>
                <a:cubicBezTo>
                  <a:pt x="96" y="216"/>
                  <a:pt x="96" y="216"/>
                  <a:pt x="96" y="216"/>
                </a:cubicBezTo>
                <a:cubicBezTo>
                  <a:pt x="101" y="215"/>
                  <a:pt x="105" y="213"/>
                  <a:pt x="109" y="209"/>
                </a:cubicBezTo>
                <a:cubicBezTo>
                  <a:pt x="220" y="97"/>
                  <a:pt x="220" y="97"/>
                  <a:pt x="220" y="97"/>
                </a:cubicBezTo>
                <a:cubicBezTo>
                  <a:pt x="241" y="76"/>
                  <a:pt x="238" y="42"/>
                  <a:pt x="215" y="19"/>
                </a:cubicBezTo>
                <a:close/>
                <a:moveTo>
                  <a:pt x="117" y="174"/>
                </a:moveTo>
                <a:cubicBezTo>
                  <a:pt x="117" y="168"/>
                  <a:pt x="115" y="161"/>
                  <a:pt x="112" y="155"/>
                </a:cubicBezTo>
                <a:cubicBezTo>
                  <a:pt x="181" y="86"/>
                  <a:pt x="181" y="86"/>
                  <a:pt x="181" y="86"/>
                </a:cubicBezTo>
                <a:cubicBezTo>
                  <a:pt x="185" y="99"/>
                  <a:pt x="183" y="113"/>
                  <a:pt x="174" y="123"/>
                </a:cubicBezTo>
                <a:cubicBezTo>
                  <a:pt x="174" y="123"/>
                  <a:pt x="174" y="123"/>
                  <a:pt x="174" y="123"/>
                </a:cubicBezTo>
                <a:cubicBezTo>
                  <a:pt x="174" y="123"/>
                  <a:pt x="174" y="123"/>
                  <a:pt x="174" y="123"/>
                </a:cubicBezTo>
                <a:cubicBezTo>
                  <a:pt x="117" y="180"/>
                  <a:pt x="117" y="180"/>
                  <a:pt x="117" y="180"/>
                </a:cubicBezTo>
                <a:cubicBezTo>
                  <a:pt x="117" y="178"/>
                  <a:pt x="118" y="176"/>
                  <a:pt x="117" y="174"/>
                </a:cubicBezTo>
                <a:close/>
                <a:moveTo>
                  <a:pt x="108" y="148"/>
                </a:moveTo>
                <a:cubicBezTo>
                  <a:pt x="106" y="144"/>
                  <a:pt x="103" y="140"/>
                  <a:pt x="99" y="136"/>
                </a:cubicBezTo>
                <a:cubicBezTo>
                  <a:pt x="94" y="131"/>
                  <a:pt x="89" y="128"/>
                  <a:pt x="84" y="125"/>
                </a:cubicBezTo>
                <a:cubicBezTo>
                  <a:pt x="154" y="55"/>
                  <a:pt x="154" y="55"/>
                  <a:pt x="154" y="55"/>
                </a:cubicBezTo>
                <a:cubicBezTo>
                  <a:pt x="159" y="58"/>
                  <a:pt x="164" y="61"/>
                  <a:pt x="169" y="66"/>
                </a:cubicBezTo>
                <a:cubicBezTo>
                  <a:pt x="173" y="70"/>
                  <a:pt x="176" y="74"/>
                  <a:pt x="178" y="79"/>
                </a:cubicBezTo>
                <a:lnTo>
                  <a:pt x="108" y="148"/>
                </a:lnTo>
                <a:close/>
                <a:moveTo>
                  <a:pt x="77" y="121"/>
                </a:moveTo>
                <a:cubicBezTo>
                  <a:pt x="70" y="119"/>
                  <a:pt x="63" y="117"/>
                  <a:pt x="56" y="117"/>
                </a:cubicBezTo>
                <a:cubicBezTo>
                  <a:pt x="112" y="60"/>
                  <a:pt x="112" y="60"/>
                  <a:pt x="112" y="60"/>
                </a:cubicBezTo>
                <a:cubicBezTo>
                  <a:pt x="121" y="52"/>
                  <a:pt x="133" y="50"/>
                  <a:pt x="146" y="53"/>
                </a:cubicBezTo>
                <a:lnTo>
                  <a:pt x="77" y="121"/>
                </a:lnTo>
                <a:close/>
                <a:moveTo>
                  <a:pt x="31" y="219"/>
                </a:moveTo>
                <a:cubicBezTo>
                  <a:pt x="30" y="219"/>
                  <a:pt x="28" y="219"/>
                  <a:pt x="26" y="220"/>
                </a:cubicBezTo>
                <a:cubicBezTo>
                  <a:pt x="20" y="219"/>
                  <a:pt x="15" y="215"/>
                  <a:pt x="15" y="209"/>
                </a:cubicBezTo>
                <a:cubicBezTo>
                  <a:pt x="15" y="207"/>
                  <a:pt x="16" y="205"/>
                  <a:pt x="16" y="204"/>
                </a:cubicBezTo>
                <a:cubicBezTo>
                  <a:pt x="23" y="177"/>
                  <a:pt x="23" y="177"/>
                  <a:pt x="23" y="177"/>
                </a:cubicBezTo>
                <a:cubicBezTo>
                  <a:pt x="32" y="176"/>
                  <a:pt x="41" y="180"/>
                  <a:pt x="48" y="187"/>
                </a:cubicBezTo>
                <a:cubicBezTo>
                  <a:pt x="55" y="194"/>
                  <a:pt x="58" y="203"/>
                  <a:pt x="58" y="211"/>
                </a:cubicBezTo>
                <a:lnTo>
                  <a:pt x="31" y="219"/>
                </a:lnTo>
                <a:close/>
                <a:moveTo>
                  <a:pt x="65" y="210"/>
                </a:moveTo>
                <a:cubicBezTo>
                  <a:pt x="65" y="200"/>
                  <a:pt x="61" y="190"/>
                  <a:pt x="53" y="182"/>
                </a:cubicBezTo>
                <a:cubicBezTo>
                  <a:pt x="45" y="174"/>
                  <a:pt x="35" y="170"/>
                  <a:pt x="26" y="169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3" y="141"/>
                  <a:pt x="34" y="139"/>
                  <a:pt x="36" y="138"/>
                </a:cubicBezTo>
                <a:cubicBezTo>
                  <a:pt x="50" y="127"/>
                  <a:pt x="73" y="130"/>
                  <a:pt x="88" y="146"/>
                </a:cubicBezTo>
                <a:cubicBezTo>
                  <a:pt x="105" y="163"/>
                  <a:pt x="108" y="187"/>
                  <a:pt x="95" y="201"/>
                </a:cubicBezTo>
                <a:cubicBezTo>
                  <a:pt x="94" y="202"/>
                  <a:pt x="93" y="202"/>
                  <a:pt x="92" y="202"/>
                </a:cubicBezTo>
                <a:lnTo>
                  <a:pt x="65" y="210"/>
                </a:lnTo>
                <a:close/>
                <a:moveTo>
                  <a:pt x="210" y="86"/>
                </a:moveTo>
                <a:cubicBezTo>
                  <a:pt x="198" y="99"/>
                  <a:pt x="198" y="99"/>
                  <a:pt x="198" y="99"/>
                </a:cubicBezTo>
                <a:cubicBezTo>
                  <a:pt x="198" y="97"/>
                  <a:pt x="198" y="96"/>
                  <a:pt x="198" y="94"/>
                </a:cubicBezTo>
                <a:cubicBezTo>
                  <a:pt x="196" y="80"/>
                  <a:pt x="190" y="66"/>
                  <a:pt x="179" y="55"/>
                </a:cubicBezTo>
                <a:cubicBezTo>
                  <a:pt x="167" y="44"/>
                  <a:pt x="151" y="37"/>
                  <a:pt x="136" y="37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54" y="18"/>
                  <a:pt x="162" y="15"/>
                  <a:pt x="172" y="15"/>
                </a:cubicBezTo>
                <a:cubicBezTo>
                  <a:pt x="183" y="15"/>
                  <a:pt x="196" y="20"/>
                  <a:pt x="205" y="30"/>
                </a:cubicBezTo>
                <a:cubicBezTo>
                  <a:pt x="214" y="38"/>
                  <a:pt x="219" y="49"/>
                  <a:pt x="219" y="60"/>
                </a:cubicBezTo>
                <a:cubicBezTo>
                  <a:pt x="220" y="70"/>
                  <a:pt x="217" y="80"/>
                  <a:pt x="210" y="8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82843" tIns="91422" rIns="182843" bIns="91422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Calibri Light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21" y="594498"/>
            <a:ext cx="5414413" cy="1546975"/>
          </a:xfrm>
          <a:prstGeom prst="rect">
            <a:avLst/>
          </a:prstGeom>
        </p:spPr>
      </p:pic>
      <p:sp>
        <p:nvSpPr>
          <p:cNvPr id="4" name="Ορθογώνιο 3"/>
          <p:cNvSpPr/>
          <p:nvPr/>
        </p:nvSpPr>
        <p:spPr>
          <a:xfrm>
            <a:off x="3232453" y="3230279"/>
            <a:ext cx="194976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b="1" dirty="0">
                <a:latin typeface="PF DinDisplay Pro" panose="02000506030000020004" pitchFamily="2" charset="0"/>
              </a:rPr>
              <a:t>Ανάγκες </a:t>
            </a:r>
            <a:endParaRPr lang="en-US" dirty="0"/>
          </a:p>
        </p:txBody>
      </p:sp>
      <p:sp>
        <p:nvSpPr>
          <p:cNvPr id="111" name="그림 개체 틀 8"/>
          <p:cNvSpPr txBox="1">
            <a:spLocks/>
          </p:cNvSpPr>
          <p:nvPr/>
        </p:nvSpPr>
        <p:spPr>
          <a:xfrm>
            <a:off x="17540953" y="6219143"/>
            <a:ext cx="1815821" cy="1816271"/>
          </a:xfrm>
          <a:prstGeom prst="ellipse">
            <a:avLst/>
          </a:prstGeom>
          <a:solidFill>
            <a:schemeClr val="accent2">
              <a:lumMod val="75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112" name="그림 개체 틀 8"/>
          <p:cNvSpPr txBox="1">
            <a:spLocks/>
          </p:cNvSpPr>
          <p:nvPr/>
        </p:nvSpPr>
        <p:spPr>
          <a:xfrm>
            <a:off x="18889365" y="9115051"/>
            <a:ext cx="1444205" cy="1444562"/>
          </a:xfrm>
          <a:prstGeom prst="ellipse">
            <a:avLst/>
          </a:prstGeom>
          <a:solidFill>
            <a:schemeClr val="accent2">
              <a:lumMod val="75000"/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113" name="그림 개체 틀 8"/>
          <p:cNvSpPr txBox="1">
            <a:spLocks/>
          </p:cNvSpPr>
          <p:nvPr/>
        </p:nvSpPr>
        <p:spPr>
          <a:xfrm>
            <a:off x="18951315" y="6561771"/>
            <a:ext cx="1123747" cy="1124024"/>
          </a:xfrm>
          <a:prstGeom prst="ellipse">
            <a:avLst/>
          </a:prstGeom>
          <a:solidFill>
            <a:schemeClr val="accent2">
              <a:lumMod val="50000"/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114" name="그림 개체 틀 8"/>
          <p:cNvSpPr txBox="1">
            <a:spLocks/>
          </p:cNvSpPr>
          <p:nvPr/>
        </p:nvSpPr>
        <p:spPr>
          <a:xfrm>
            <a:off x="16795395" y="6874855"/>
            <a:ext cx="733657" cy="733838"/>
          </a:xfrm>
          <a:prstGeom prst="ellipse">
            <a:avLst/>
          </a:prstGeom>
          <a:solidFill>
            <a:schemeClr val="accent2">
              <a:lumMod val="50000"/>
              <a:alpha val="67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115" name="그림 개체 틀 8"/>
          <p:cNvSpPr txBox="1">
            <a:spLocks/>
          </p:cNvSpPr>
          <p:nvPr/>
        </p:nvSpPr>
        <p:spPr>
          <a:xfrm>
            <a:off x="17092460" y="7885947"/>
            <a:ext cx="2217965" cy="2218512"/>
          </a:xfrm>
          <a:prstGeom prst="ellipse">
            <a:avLst/>
          </a:prstGeom>
          <a:solidFill>
            <a:schemeClr val="accent2"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116" name="그림 개체 틀 8"/>
          <p:cNvSpPr txBox="1">
            <a:spLocks/>
          </p:cNvSpPr>
          <p:nvPr/>
        </p:nvSpPr>
        <p:spPr>
          <a:xfrm>
            <a:off x="19513189" y="7182612"/>
            <a:ext cx="1444205" cy="1444562"/>
          </a:xfrm>
          <a:prstGeom prst="ellipse">
            <a:avLst/>
          </a:prstGeom>
          <a:solidFill>
            <a:schemeClr val="tx2"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117" name="그림 개체 틀 8"/>
          <p:cNvSpPr txBox="1">
            <a:spLocks/>
          </p:cNvSpPr>
          <p:nvPr/>
        </p:nvSpPr>
        <p:spPr>
          <a:xfrm>
            <a:off x="15906206" y="7163197"/>
            <a:ext cx="1444205" cy="1444562"/>
          </a:xfrm>
          <a:prstGeom prst="ellipse">
            <a:avLst/>
          </a:prstGeom>
          <a:solidFill>
            <a:schemeClr val="accent2">
              <a:lumMod val="75000"/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118" name="그림 개체 틀 8"/>
          <p:cNvSpPr txBox="1">
            <a:spLocks/>
          </p:cNvSpPr>
          <p:nvPr/>
        </p:nvSpPr>
        <p:spPr>
          <a:xfrm>
            <a:off x="20652400" y="7198542"/>
            <a:ext cx="1009152" cy="1009401"/>
          </a:xfrm>
          <a:prstGeom prst="ellipse">
            <a:avLst/>
          </a:prstGeom>
          <a:solidFill>
            <a:schemeClr val="accent2">
              <a:lumMod val="75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119" name="그림 개체 틀 8"/>
          <p:cNvSpPr txBox="1">
            <a:spLocks/>
          </p:cNvSpPr>
          <p:nvPr/>
        </p:nvSpPr>
        <p:spPr>
          <a:xfrm>
            <a:off x="16786230" y="8391439"/>
            <a:ext cx="504574" cy="504700"/>
          </a:xfrm>
          <a:prstGeom prst="ellipse">
            <a:avLst/>
          </a:prstGeom>
          <a:solidFill>
            <a:schemeClr val="tx2">
              <a:alpha val="49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120" name="그림 개체 틀 8"/>
          <p:cNvSpPr txBox="1">
            <a:spLocks/>
          </p:cNvSpPr>
          <p:nvPr/>
        </p:nvSpPr>
        <p:spPr>
          <a:xfrm>
            <a:off x="18793642" y="5707770"/>
            <a:ext cx="1009152" cy="1009401"/>
          </a:xfrm>
          <a:prstGeom prst="ellipse">
            <a:avLst/>
          </a:prstGeom>
          <a:solidFill>
            <a:schemeClr val="accent2">
              <a:lumMod val="40000"/>
              <a:lumOff val="60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sp>
        <p:nvSpPr>
          <p:cNvPr id="121" name="그림 개체 틀 8"/>
          <p:cNvSpPr txBox="1">
            <a:spLocks/>
          </p:cNvSpPr>
          <p:nvPr/>
        </p:nvSpPr>
        <p:spPr>
          <a:xfrm>
            <a:off x="15543899" y="5490190"/>
            <a:ext cx="1444205" cy="1444562"/>
          </a:xfrm>
          <a:prstGeom prst="ellipse">
            <a:avLst/>
          </a:prstGeom>
          <a:solidFill>
            <a:schemeClr val="accent2">
              <a:lumMod val="75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grpSp>
        <p:nvGrpSpPr>
          <p:cNvPr id="122" name="Group 6"/>
          <p:cNvGrpSpPr/>
          <p:nvPr/>
        </p:nvGrpSpPr>
        <p:grpSpPr>
          <a:xfrm>
            <a:off x="16611940" y="6754856"/>
            <a:ext cx="4903500" cy="4994896"/>
            <a:chOff x="15161153" y="7240275"/>
            <a:chExt cx="4903500" cy="4994896"/>
          </a:xfrm>
          <a:solidFill>
            <a:schemeClr val="accent1"/>
          </a:solidFill>
        </p:grpSpPr>
        <p:sp>
          <p:nvSpPr>
            <p:cNvPr id="123" name="도넛 9"/>
            <p:cNvSpPr/>
            <p:nvPr/>
          </p:nvSpPr>
          <p:spPr>
            <a:xfrm rot="5400000" flipH="1" flipV="1">
              <a:off x="18553410" y="7807315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 Light"/>
              </a:endParaRPr>
            </a:p>
          </p:txBody>
        </p:sp>
        <p:sp>
          <p:nvSpPr>
            <p:cNvPr id="124" name="직사각형 217"/>
            <p:cNvSpPr/>
            <p:nvPr/>
          </p:nvSpPr>
          <p:spPr>
            <a:xfrm rot="16200000" flipH="1" flipV="1">
              <a:off x="17926769" y="8815353"/>
              <a:ext cx="1445470" cy="19209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25" name="도넛 9"/>
            <p:cNvSpPr/>
            <p:nvPr/>
          </p:nvSpPr>
          <p:spPr>
            <a:xfrm rot="5400000">
              <a:off x="18364073" y="9634185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 Light"/>
              </a:endParaRPr>
            </a:p>
          </p:txBody>
        </p:sp>
        <p:sp>
          <p:nvSpPr>
            <p:cNvPr id="126" name="직사각형 220"/>
            <p:cNvSpPr/>
            <p:nvPr/>
          </p:nvSpPr>
          <p:spPr>
            <a:xfrm rot="10800000" flipH="1" flipV="1">
              <a:off x="17994135" y="9826250"/>
              <a:ext cx="369997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27" name="도넛 9"/>
            <p:cNvSpPr/>
            <p:nvPr/>
          </p:nvSpPr>
          <p:spPr>
            <a:xfrm rot="16200000" flipV="1">
              <a:off x="16282571" y="7727245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Calibri Light"/>
              </a:endParaRPr>
            </a:p>
          </p:txBody>
        </p:sp>
        <p:sp>
          <p:nvSpPr>
            <p:cNvPr id="128" name="직사각형 223"/>
            <p:cNvSpPr/>
            <p:nvPr/>
          </p:nvSpPr>
          <p:spPr>
            <a:xfrm rot="5400000" flipV="1">
              <a:off x="16012008" y="8574184"/>
              <a:ext cx="1117502" cy="19209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29" name="도넛 9"/>
            <p:cNvSpPr/>
            <p:nvPr/>
          </p:nvSpPr>
          <p:spPr>
            <a:xfrm rot="16200000" flipH="1">
              <a:off x="15899574" y="7535269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Calibri Light"/>
              </a:endParaRPr>
            </a:p>
          </p:txBody>
        </p:sp>
        <p:sp>
          <p:nvSpPr>
            <p:cNvPr id="130" name="직사각형 226"/>
            <p:cNvSpPr/>
            <p:nvPr/>
          </p:nvSpPr>
          <p:spPr>
            <a:xfrm rot="5400000" flipV="1">
              <a:off x="15848193" y="7291702"/>
              <a:ext cx="294946" cy="19209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31" name="도넛 9"/>
            <p:cNvSpPr/>
            <p:nvPr/>
          </p:nvSpPr>
          <p:spPr>
            <a:xfrm rot="16200000" flipH="1">
              <a:off x="16471910" y="9229032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Calibri Light"/>
              </a:endParaRPr>
            </a:p>
          </p:txBody>
        </p:sp>
        <p:sp>
          <p:nvSpPr>
            <p:cNvPr id="132" name="직사각형 228"/>
            <p:cNvSpPr/>
            <p:nvPr/>
          </p:nvSpPr>
          <p:spPr>
            <a:xfrm rot="10800000" flipV="1">
              <a:off x="16856141" y="9421124"/>
              <a:ext cx="144069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33" name="직사각형 202"/>
            <p:cNvSpPr/>
            <p:nvPr/>
          </p:nvSpPr>
          <p:spPr>
            <a:xfrm flipV="1">
              <a:off x="15161153" y="8179223"/>
              <a:ext cx="647635" cy="19214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smtClean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34" name="도넛 9"/>
            <p:cNvSpPr/>
            <p:nvPr/>
          </p:nvSpPr>
          <p:spPr>
            <a:xfrm rot="16200000" flipV="1">
              <a:off x="15808742" y="8179279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Calibri Light"/>
              </a:endParaRPr>
            </a:p>
          </p:txBody>
        </p:sp>
        <p:sp>
          <p:nvSpPr>
            <p:cNvPr id="135" name="한쪽 모서리가 둥근 사각형 194"/>
            <p:cNvSpPr/>
            <p:nvPr/>
          </p:nvSpPr>
          <p:spPr>
            <a:xfrm>
              <a:off x="17000219" y="9421116"/>
              <a:ext cx="993901" cy="2814055"/>
            </a:xfrm>
            <a:prstGeom prst="round1Rect">
              <a:avLst>
                <a:gd name="adj" fmla="val 27451"/>
              </a:avLst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 Light"/>
              </a:endParaRPr>
            </a:p>
          </p:txBody>
        </p:sp>
        <p:sp>
          <p:nvSpPr>
            <p:cNvPr id="136" name="직사각형 217"/>
            <p:cNvSpPr/>
            <p:nvPr/>
          </p:nvSpPr>
          <p:spPr>
            <a:xfrm rot="16200000" flipH="1" flipV="1">
              <a:off x="18382831" y="9755899"/>
              <a:ext cx="1445470" cy="19209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37" name="도넛 9"/>
            <p:cNvSpPr/>
            <p:nvPr/>
          </p:nvSpPr>
          <p:spPr>
            <a:xfrm rot="5400000">
              <a:off x="18820135" y="10574731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 Light"/>
              </a:endParaRPr>
            </a:p>
          </p:txBody>
        </p:sp>
        <p:sp>
          <p:nvSpPr>
            <p:cNvPr id="138" name="직사각형 220"/>
            <p:cNvSpPr/>
            <p:nvPr/>
          </p:nvSpPr>
          <p:spPr>
            <a:xfrm rot="10800000" flipH="1" flipV="1">
              <a:off x="17994133" y="10766795"/>
              <a:ext cx="826050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39" name="도넛 9"/>
            <p:cNvSpPr/>
            <p:nvPr/>
          </p:nvSpPr>
          <p:spPr>
            <a:xfrm rot="16200000" flipH="1">
              <a:off x="16000831" y="10006625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 Light"/>
              </a:endParaRPr>
            </a:p>
          </p:txBody>
        </p:sp>
        <p:sp>
          <p:nvSpPr>
            <p:cNvPr id="140" name="직사각형 220"/>
            <p:cNvSpPr/>
            <p:nvPr/>
          </p:nvSpPr>
          <p:spPr>
            <a:xfrm rot="10800000" flipV="1">
              <a:off x="16387813" y="10198689"/>
              <a:ext cx="612404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41" name="직사각형 217"/>
            <p:cNvSpPr/>
            <p:nvPr/>
          </p:nvSpPr>
          <p:spPr>
            <a:xfrm rot="16200000" flipH="1" flipV="1">
              <a:off x="15374193" y="9190204"/>
              <a:ext cx="1445470" cy="192093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42" name="도넛 9"/>
            <p:cNvSpPr/>
            <p:nvPr/>
          </p:nvSpPr>
          <p:spPr>
            <a:xfrm rot="5400000" flipH="1" flipV="1">
              <a:off x="19009470" y="8744974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 Light"/>
              </a:endParaRPr>
            </a:p>
          </p:txBody>
        </p:sp>
        <p:sp>
          <p:nvSpPr>
            <p:cNvPr id="143" name="직사각형 215"/>
            <p:cNvSpPr/>
            <p:nvPr/>
          </p:nvSpPr>
          <p:spPr>
            <a:xfrm flipH="1" flipV="1">
              <a:off x="19393705" y="8744924"/>
              <a:ext cx="670948" cy="192141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latin typeface="Calibri Light"/>
                </a:rPr>
                <a:t> </a:t>
              </a:r>
              <a:endParaRPr lang="ko-KR" altLang="en-US" dirty="0">
                <a:latin typeface="Calibri Light"/>
              </a:endParaRPr>
            </a:p>
          </p:txBody>
        </p:sp>
        <p:sp>
          <p:nvSpPr>
            <p:cNvPr id="144" name="도넛 9"/>
            <p:cNvSpPr/>
            <p:nvPr/>
          </p:nvSpPr>
          <p:spPr>
            <a:xfrm rot="5400000">
              <a:off x="18929747" y="7611757"/>
              <a:ext cx="384285" cy="384185"/>
            </a:xfrm>
            <a:custGeom>
              <a:avLst/>
              <a:gdLst/>
              <a:ahLst/>
              <a:cxnLst/>
              <a:rect l="l" t="t" r="r" b="b"/>
              <a:pathLst>
                <a:path w="900000" h="900000">
                  <a:moveTo>
                    <a:pt x="0" y="0"/>
                  </a:moveTo>
                  <a:cubicBezTo>
                    <a:pt x="497056" y="0"/>
                    <a:pt x="900000" y="402944"/>
                    <a:pt x="900000" y="900000"/>
                  </a:cubicBezTo>
                  <a:lnTo>
                    <a:pt x="450000" y="900000"/>
                  </a:lnTo>
                  <a:cubicBezTo>
                    <a:pt x="450000" y="651472"/>
                    <a:pt x="248528" y="450000"/>
                    <a:pt x="0" y="450000"/>
                  </a:cubicBezTo>
                  <a:close/>
                </a:path>
              </a:pathLst>
            </a:custGeom>
            <a:grpFill/>
            <a:ln w="25400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Calibri Light"/>
              </a:endParaRPr>
            </a:p>
          </p:txBody>
        </p:sp>
      </p:grpSp>
      <p:sp>
        <p:nvSpPr>
          <p:cNvPr id="145" name="그림 개체 틀 8"/>
          <p:cNvSpPr txBox="1">
            <a:spLocks/>
          </p:cNvSpPr>
          <p:nvPr/>
        </p:nvSpPr>
        <p:spPr>
          <a:xfrm>
            <a:off x="19072592" y="8019017"/>
            <a:ext cx="744655" cy="744841"/>
          </a:xfrm>
          <a:prstGeom prst="ellipse">
            <a:avLst/>
          </a:prstGeom>
          <a:solidFill>
            <a:schemeClr val="accent2">
              <a:lumMod val="75000"/>
              <a:alpha val="52000"/>
            </a:schemeClr>
          </a:solidFill>
          <a:ln w="12700" cap="flat" cmpd="sng" algn="ctr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lang="ko-KR" altLang="en-US" sz="100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Calibri Light"/>
            </a:endParaRPr>
          </a:p>
        </p:txBody>
      </p:sp>
      <p:grpSp>
        <p:nvGrpSpPr>
          <p:cNvPr id="146" name="Group 3"/>
          <p:cNvGrpSpPr/>
          <p:nvPr/>
        </p:nvGrpSpPr>
        <p:grpSpPr>
          <a:xfrm>
            <a:off x="13927992" y="6443233"/>
            <a:ext cx="2683948" cy="3075782"/>
            <a:chOff x="12477205" y="6928652"/>
            <a:chExt cx="2683948" cy="3075782"/>
          </a:xfrm>
        </p:grpSpPr>
        <p:sp>
          <p:nvSpPr>
            <p:cNvPr id="147" name="그림 개체 틀 8"/>
            <p:cNvSpPr txBox="1">
              <a:spLocks/>
            </p:cNvSpPr>
            <p:nvPr/>
          </p:nvSpPr>
          <p:spPr>
            <a:xfrm>
              <a:off x="12477205" y="6928652"/>
              <a:ext cx="2683948" cy="268461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 Light"/>
              </a:endParaRPr>
            </a:p>
          </p:txBody>
        </p:sp>
        <p:sp>
          <p:nvSpPr>
            <p:cNvPr id="148" name="Content Placeholder 2"/>
            <p:cNvSpPr txBox="1">
              <a:spLocks/>
            </p:cNvSpPr>
            <p:nvPr/>
          </p:nvSpPr>
          <p:spPr bwMode="auto">
            <a:xfrm>
              <a:off x="12713617" y="8078929"/>
              <a:ext cx="2206512" cy="192550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sz="2000" dirty="0">
                  <a:latin typeface="PF DinDisplay Pro" panose="02000506030000020004" pitchFamily="2" charset="0"/>
                </a:rPr>
                <a:t>24 </a:t>
              </a:r>
              <a:r>
                <a:rPr lang="en-US" sz="2000" dirty="0" err="1">
                  <a:latin typeface="PF DinDisplay Pro" panose="02000506030000020004" pitchFamily="2" charset="0"/>
                </a:rPr>
                <a:t>έως</a:t>
              </a:r>
              <a:r>
                <a:rPr lang="en-US" sz="2000" dirty="0">
                  <a:latin typeface="PF DinDisplay Pro" panose="02000506030000020004" pitchFamily="2" charset="0"/>
                </a:rPr>
                <a:t> 128 dedicated cores </a:t>
              </a:r>
              <a:r>
                <a:rPr lang="en-US" sz="2000" dirty="0" err="1">
                  <a:latin typeface="PF DinDisplay Pro" panose="02000506030000020004" pitchFamily="2" charset="0"/>
                </a:rPr>
                <a:t>στ</a:t>
              </a:r>
              <a:r>
                <a:rPr lang="en-US" sz="2000" dirty="0">
                  <a:latin typeface="PF DinDisplay Pro" panose="02000506030000020004" pitchFamily="2" charset="0"/>
                </a:rPr>
                <a:t>α 2,8 GHz</a:t>
              </a:r>
            </a:p>
          </p:txBody>
        </p:sp>
      </p:grpSp>
      <p:grpSp>
        <p:nvGrpSpPr>
          <p:cNvPr id="156" name="Group 4"/>
          <p:cNvGrpSpPr/>
          <p:nvPr/>
        </p:nvGrpSpPr>
        <p:grpSpPr>
          <a:xfrm>
            <a:off x="16033242" y="4070236"/>
            <a:ext cx="2828462" cy="3370988"/>
            <a:chOff x="14582455" y="4555655"/>
            <a:chExt cx="2828462" cy="3370988"/>
          </a:xfrm>
        </p:grpSpPr>
        <p:sp>
          <p:nvSpPr>
            <p:cNvPr id="157" name="그림 개체 틀 8"/>
            <p:cNvSpPr txBox="1">
              <a:spLocks/>
            </p:cNvSpPr>
            <p:nvPr/>
          </p:nvSpPr>
          <p:spPr>
            <a:xfrm>
              <a:off x="14658906" y="4555655"/>
              <a:ext cx="2683948" cy="2684614"/>
            </a:xfrm>
            <a:prstGeom prst="ellipse">
              <a:avLst/>
            </a:prstGeom>
            <a:solidFill>
              <a:schemeClr val="accent2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 Light"/>
              </a:endParaRPr>
            </a:p>
          </p:txBody>
        </p:sp>
        <p:sp>
          <p:nvSpPr>
            <p:cNvPr id="159" name="Content Placeholder 2"/>
            <p:cNvSpPr txBox="1">
              <a:spLocks/>
            </p:cNvSpPr>
            <p:nvPr/>
          </p:nvSpPr>
          <p:spPr bwMode="auto">
            <a:xfrm>
              <a:off x="14582455" y="6001138"/>
              <a:ext cx="2828462" cy="192550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l-GR" sz="2000" dirty="0">
                  <a:solidFill>
                    <a:schemeClr val="bg1"/>
                  </a:solidFill>
                  <a:latin typeface="PF DinDisplay Pro" panose="02000506030000020004" pitchFamily="2" charset="0"/>
                  <a:cs typeface="Lato Regular"/>
                </a:rPr>
                <a:t>64 έως 512 GB RAM</a:t>
              </a:r>
            </a:p>
          </p:txBody>
        </p:sp>
      </p:grpSp>
      <p:grpSp>
        <p:nvGrpSpPr>
          <p:cNvPr id="160" name="Group 5"/>
          <p:cNvGrpSpPr/>
          <p:nvPr/>
        </p:nvGrpSpPr>
        <p:grpSpPr>
          <a:xfrm>
            <a:off x="19310425" y="4439167"/>
            <a:ext cx="2683948" cy="2784271"/>
            <a:chOff x="17859638" y="4924586"/>
            <a:chExt cx="2683948" cy="2784271"/>
          </a:xfrm>
        </p:grpSpPr>
        <p:sp>
          <p:nvSpPr>
            <p:cNvPr id="161" name="그림 개체 틀 8"/>
            <p:cNvSpPr txBox="1">
              <a:spLocks/>
            </p:cNvSpPr>
            <p:nvPr/>
          </p:nvSpPr>
          <p:spPr>
            <a:xfrm>
              <a:off x="17859638" y="4924586"/>
              <a:ext cx="2683948" cy="2684614"/>
            </a:xfrm>
            <a:prstGeom prst="ellipse">
              <a:avLst/>
            </a:prstGeom>
            <a:solidFill>
              <a:schemeClr val="accent1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 Light"/>
              </a:endParaRPr>
            </a:p>
          </p:txBody>
        </p:sp>
        <p:sp>
          <p:nvSpPr>
            <p:cNvPr id="163" name="Content Placeholder 2"/>
            <p:cNvSpPr txBox="1">
              <a:spLocks/>
            </p:cNvSpPr>
            <p:nvPr/>
          </p:nvSpPr>
          <p:spPr bwMode="auto">
            <a:xfrm>
              <a:off x="18002406" y="5994396"/>
              <a:ext cx="2470135" cy="171446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sv-SE" sz="1800" dirty="0">
                  <a:solidFill>
                    <a:schemeClr val="bg1"/>
                  </a:solidFill>
                  <a:latin typeface="PF DinDisplay Pro" panose="02000506030000020004" pitchFamily="2" charset="0"/>
                  <a:cs typeface="Lato Regular"/>
                </a:rPr>
                <a:t>0.5 έως 10 TB SAS Storage</a:t>
              </a:r>
            </a:p>
            <a:p>
              <a:pPr algn="ctr">
                <a:spcBef>
                  <a:spcPct val="20000"/>
                </a:spcBef>
              </a:pPr>
              <a:r>
                <a:rPr lang="el-GR" sz="1800" dirty="0">
                  <a:solidFill>
                    <a:schemeClr val="bg1"/>
                  </a:solidFill>
                  <a:latin typeface="PF DinDisplay Pro" panose="02000506030000020004" pitchFamily="2" charset="0"/>
                  <a:cs typeface="Lato Regular"/>
                </a:rPr>
                <a:t>30 έως 1024 </a:t>
              </a:r>
              <a:r>
                <a:rPr lang="en-US" sz="1800" dirty="0">
                  <a:solidFill>
                    <a:schemeClr val="bg1"/>
                  </a:solidFill>
                  <a:latin typeface="PF DinDisplay Pro" panose="02000506030000020004" pitchFamily="2" charset="0"/>
                  <a:cs typeface="Lato Regular"/>
                </a:rPr>
                <a:t>GB Enterprise SSD Storage</a:t>
              </a:r>
            </a:p>
          </p:txBody>
        </p:sp>
      </p:grpSp>
      <p:grpSp>
        <p:nvGrpSpPr>
          <p:cNvPr id="164" name="Group 7"/>
          <p:cNvGrpSpPr/>
          <p:nvPr/>
        </p:nvGrpSpPr>
        <p:grpSpPr>
          <a:xfrm>
            <a:off x="21503657" y="7022489"/>
            <a:ext cx="2828462" cy="3101851"/>
            <a:chOff x="20052870" y="7507908"/>
            <a:chExt cx="2828462" cy="3101851"/>
          </a:xfrm>
        </p:grpSpPr>
        <p:sp>
          <p:nvSpPr>
            <p:cNvPr id="165" name="그림 개체 틀 8"/>
            <p:cNvSpPr txBox="1">
              <a:spLocks/>
            </p:cNvSpPr>
            <p:nvPr/>
          </p:nvSpPr>
          <p:spPr>
            <a:xfrm>
              <a:off x="20064653" y="7507908"/>
              <a:ext cx="2683948" cy="2684614"/>
            </a:xfrm>
            <a:prstGeom prst="ellipse">
              <a:avLst/>
            </a:prstGeom>
            <a:solidFill>
              <a:schemeClr val="accent4"/>
            </a:solidFill>
            <a:ln w="12700" cap="flat" cmpd="sng" algn="ctr">
              <a:noFill/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lang="ko-KR" altLang="en-US" sz="1000" kern="1200" dirty="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dirty="0">
                <a:latin typeface="Calibri Light"/>
              </a:endParaRPr>
            </a:p>
          </p:txBody>
        </p:sp>
        <p:sp>
          <p:nvSpPr>
            <p:cNvPr id="166" name="AutoShape 41"/>
            <p:cNvSpPr>
              <a:spLocks/>
            </p:cNvSpPr>
            <p:nvPr/>
          </p:nvSpPr>
          <p:spPr bwMode="auto">
            <a:xfrm>
              <a:off x="21075368" y="7929933"/>
              <a:ext cx="717127" cy="714448"/>
            </a:xfrm>
            <a:custGeom>
              <a:avLst/>
              <a:gdLst>
                <a:gd name="T0" fmla="*/ 10800 w 21600"/>
                <a:gd name="T1" fmla="*/ 10800 h 21600"/>
                <a:gd name="T2" fmla="*/ 10800 w 21600"/>
                <a:gd name="T3" fmla="*/ 10800 h 21600"/>
                <a:gd name="T4" fmla="*/ 10800 w 21600"/>
                <a:gd name="T5" fmla="*/ 10800 h 21600"/>
                <a:gd name="T6" fmla="*/ 10800 w 21600"/>
                <a:gd name="T7" fmla="*/ 108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600" h="21600">
                  <a:moveTo>
                    <a:pt x="10807" y="0"/>
                  </a:moveTo>
                  <a:cubicBezTo>
                    <a:pt x="12301" y="0"/>
                    <a:pt x="13705" y="282"/>
                    <a:pt x="15011" y="847"/>
                  </a:cubicBezTo>
                  <a:cubicBezTo>
                    <a:pt x="16319" y="1408"/>
                    <a:pt x="17463" y="2176"/>
                    <a:pt x="18449" y="3156"/>
                  </a:cubicBezTo>
                  <a:cubicBezTo>
                    <a:pt x="19432" y="4133"/>
                    <a:pt x="20201" y="5277"/>
                    <a:pt x="20760" y="6590"/>
                  </a:cubicBezTo>
                  <a:cubicBezTo>
                    <a:pt x="21317" y="7900"/>
                    <a:pt x="21599" y="9306"/>
                    <a:pt x="21599" y="10800"/>
                  </a:cubicBezTo>
                  <a:cubicBezTo>
                    <a:pt x="21599" y="12293"/>
                    <a:pt x="21317" y="13699"/>
                    <a:pt x="20760" y="15009"/>
                  </a:cubicBezTo>
                  <a:cubicBezTo>
                    <a:pt x="20201" y="16320"/>
                    <a:pt x="19430" y="17466"/>
                    <a:pt x="18449" y="18443"/>
                  </a:cubicBezTo>
                  <a:cubicBezTo>
                    <a:pt x="17463" y="19423"/>
                    <a:pt x="16319" y="20191"/>
                    <a:pt x="15011" y="20752"/>
                  </a:cubicBezTo>
                  <a:cubicBezTo>
                    <a:pt x="13705" y="21317"/>
                    <a:pt x="12301" y="21599"/>
                    <a:pt x="10807" y="21599"/>
                  </a:cubicBezTo>
                  <a:cubicBezTo>
                    <a:pt x="9309" y="21599"/>
                    <a:pt x="7905" y="21317"/>
                    <a:pt x="6594" y="20752"/>
                  </a:cubicBezTo>
                  <a:cubicBezTo>
                    <a:pt x="5280" y="20191"/>
                    <a:pt x="4136" y="19423"/>
                    <a:pt x="3158" y="18443"/>
                  </a:cubicBezTo>
                  <a:cubicBezTo>
                    <a:pt x="2178" y="17466"/>
                    <a:pt x="1409" y="16320"/>
                    <a:pt x="847" y="15009"/>
                  </a:cubicBezTo>
                  <a:cubicBezTo>
                    <a:pt x="282" y="13699"/>
                    <a:pt x="0" y="12293"/>
                    <a:pt x="0" y="10800"/>
                  </a:cubicBezTo>
                  <a:cubicBezTo>
                    <a:pt x="0" y="9306"/>
                    <a:pt x="282" y="7900"/>
                    <a:pt x="847" y="6590"/>
                  </a:cubicBezTo>
                  <a:cubicBezTo>
                    <a:pt x="1409" y="5277"/>
                    <a:pt x="2181" y="4133"/>
                    <a:pt x="3158" y="3156"/>
                  </a:cubicBezTo>
                  <a:cubicBezTo>
                    <a:pt x="4136" y="2176"/>
                    <a:pt x="5280" y="1408"/>
                    <a:pt x="6594" y="847"/>
                  </a:cubicBezTo>
                  <a:cubicBezTo>
                    <a:pt x="7902" y="282"/>
                    <a:pt x="9306" y="0"/>
                    <a:pt x="10807" y="0"/>
                  </a:cubicBezTo>
                  <a:moveTo>
                    <a:pt x="18164" y="8812"/>
                  </a:moveTo>
                  <a:cubicBezTo>
                    <a:pt x="18288" y="8688"/>
                    <a:pt x="18353" y="8532"/>
                    <a:pt x="18359" y="8354"/>
                  </a:cubicBezTo>
                  <a:cubicBezTo>
                    <a:pt x="18362" y="8171"/>
                    <a:pt x="18299" y="8021"/>
                    <a:pt x="18164" y="7894"/>
                  </a:cubicBezTo>
                  <a:lnTo>
                    <a:pt x="16757" y="6448"/>
                  </a:lnTo>
                  <a:cubicBezTo>
                    <a:pt x="16613" y="6321"/>
                    <a:pt x="16454" y="6259"/>
                    <a:pt x="16276" y="6259"/>
                  </a:cubicBezTo>
                  <a:cubicBezTo>
                    <a:pt x="16099" y="6259"/>
                    <a:pt x="15946" y="6321"/>
                    <a:pt x="15810" y="6448"/>
                  </a:cubicBezTo>
                  <a:lnTo>
                    <a:pt x="9696" y="12570"/>
                  </a:lnTo>
                  <a:cubicBezTo>
                    <a:pt x="9569" y="12697"/>
                    <a:pt x="9416" y="12759"/>
                    <a:pt x="9244" y="12759"/>
                  </a:cubicBezTo>
                  <a:cubicBezTo>
                    <a:pt x="9069" y="12759"/>
                    <a:pt x="8914" y="12697"/>
                    <a:pt x="8778" y="12570"/>
                  </a:cubicBezTo>
                  <a:lnTo>
                    <a:pt x="5786" y="9583"/>
                  </a:lnTo>
                  <a:cubicBezTo>
                    <a:pt x="5659" y="9458"/>
                    <a:pt x="5506" y="9393"/>
                    <a:pt x="5334" y="9393"/>
                  </a:cubicBezTo>
                  <a:cubicBezTo>
                    <a:pt x="5156" y="9393"/>
                    <a:pt x="4995" y="9458"/>
                    <a:pt x="4839" y="9583"/>
                  </a:cubicBezTo>
                  <a:lnTo>
                    <a:pt x="3432" y="11014"/>
                  </a:lnTo>
                  <a:cubicBezTo>
                    <a:pt x="3305" y="11141"/>
                    <a:pt x="3246" y="11297"/>
                    <a:pt x="3246" y="11474"/>
                  </a:cubicBezTo>
                  <a:cubicBezTo>
                    <a:pt x="3246" y="11655"/>
                    <a:pt x="3305" y="11810"/>
                    <a:pt x="3432" y="11935"/>
                  </a:cubicBezTo>
                  <a:lnTo>
                    <a:pt x="7747" y="16249"/>
                  </a:lnTo>
                  <a:cubicBezTo>
                    <a:pt x="7874" y="16373"/>
                    <a:pt x="8043" y="16483"/>
                    <a:pt x="8261" y="16579"/>
                  </a:cubicBezTo>
                  <a:cubicBezTo>
                    <a:pt x="8478" y="16673"/>
                    <a:pt x="8676" y="16720"/>
                    <a:pt x="8857" y="16720"/>
                  </a:cubicBezTo>
                  <a:lnTo>
                    <a:pt x="9617" y="16720"/>
                  </a:lnTo>
                  <a:cubicBezTo>
                    <a:pt x="9795" y="16720"/>
                    <a:pt x="9993" y="16675"/>
                    <a:pt x="10205" y="16585"/>
                  </a:cubicBezTo>
                  <a:cubicBezTo>
                    <a:pt x="10417" y="16495"/>
                    <a:pt x="10592" y="16382"/>
                    <a:pt x="10727" y="16249"/>
                  </a:cubicBezTo>
                  <a:lnTo>
                    <a:pt x="18164" y="881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/>
          </p:spPr>
          <p:txBody>
            <a:bodyPr lIns="101578" tIns="101578" rIns="101578" bIns="101578" anchor="ctr"/>
            <a:lstStyle/>
            <a:p>
              <a:pPr defTabSz="914195">
                <a:defRPr/>
              </a:pPr>
              <a:endParaRPr lang="es-ES" sz="5800" dirty="0">
                <a:solidFill>
                  <a:srgbClr val="44CEB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Lato"/>
                <a:cs typeface="Lato"/>
                <a:sym typeface="Gill Sans" charset="0"/>
              </a:endParaRPr>
            </a:p>
          </p:txBody>
        </p:sp>
        <p:sp>
          <p:nvSpPr>
            <p:cNvPr id="167" name="Content Placeholder 2"/>
            <p:cNvSpPr txBox="1">
              <a:spLocks/>
            </p:cNvSpPr>
            <p:nvPr/>
          </p:nvSpPr>
          <p:spPr bwMode="auto">
            <a:xfrm>
              <a:off x="20052870" y="8684254"/>
              <a:ext cx="2828462" cy="1925505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243785" tIns="121892" rIns="243785" bIns="121892"/>
            <a:lstStyle>
              <a:lvl1pPr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>
                <a:spcBef>
                  <a:spcPct val="20000"/>
                </a:spcBef>
              </a:pPr>
              <a:r>
                <a:rPr lang="en-US" sz="2200" dirty="0">
                  <a:solidFill>
                    <a:schemeClr val="bg1"/>
                  </a:solidFill>
                  <a:latin typeface="PF DinDisplay Pro" panose="02000506030000020004" pitchFamily="2" charset="0"/>
                  <a:cs typeface="Lato Regular"/>
                </a:rPr>
                <a:t>Extra Resources on demand</a:t>
              </a:r>
            </a:p>
          </p:txBody>
        </p:sp>
      </p:grpSp>
      <p:sp>
        <p:nvSpPr>
          <p:cNvPr id="168" name="TextBox 167"/>
          <p:cNvSpPr txBox="1"/>
          <p:nvPr/>
        </p:nvSpPr>
        <p:spPr>
          <a:xfrm>
            <a:off x="17366784" y="3160723"/>
            <a:ext cx="34204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PF DinDisplay Pro" panose="02000506030000020004" pitchFamily="2" charset="0"/>
              </a:rPr>
              <a:t>Υλοποίηση Έργου</a:t>
            </a:r>
            <a:endParaRPr lang="el-GR" dirty="0">
              <a:latin typeface="PF DinDisplay Pro" panose="02000506030000020004" pitchFamily="2" charset="0"/>
            </a:endParaRPr>
          </a:p>
        </p:txBody>
      </p:sp>
      <p:grpSp>
        <p:nvGrpSpPr>
          <p:cNvPr id="230" name="Group 8"/>
          <p:cNvGrpSpPr/>
          <p:nvPr/>
        </p:nvGrpSpPr>
        <p:grpSpPr>
          <a:xfrm>
            <a:off x="8886029" y="7174525"/>
            <a:ext cx="5370416" cy="881425"/>
            <a:chOff x="2317209" y="8125889"/>
            <a:chExt cx="5370416" cy="881425"/>
          </a:xfrm>
        </p:grpSpPr>
        <p:grpSp>
          <p:nvGrpSpPr>
            <p:cNvPr id="231" name="Group 46"/>
            <p:cNvGrpSpPr/>
            <p:nvPr/>
          </p:nvGrpSpPr>
          <p:grpSpPr>
            <a:xfrm>
              <a:off x="3208254" y="8223492"/>
              <a:ext cx="4479371" cy="783822"/>
              <a:chOff x="8198838" y="3977096"/>
              <a:chExt cx="2240269" cy="391911"/>
            </a:xfrm>
          </p:grpSpPr>
          <p:sp>
            <p:nvSpPr>
              <p:cNvPr id="233" name="TextBox 232"/>
              <p:cNvSpPr txBox="1"/>
              <p:nvPr/>
            </p:nvSpPr>
            <p:spPr>
              <a:xfrm>
                <a:off x="8214211" y="3977096"/>
                <a:ext cx="163404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PF DinDisplay Pro" panose="02000506030000020004" pitchFamily="2" charset="0"/>
                  </a:rPr>
                  <a:t>24/7/365  Operations</a:t>
                </a:r>
              </a:p>
            </p:txBody>
          </p:sp>
          <p:sp>
            <p:nvSpPr>
              <p:cNvPr id="234" name="TextBox 233"/>
              <p:cNvSpPr txBox="1"/>
              <p:nvPr/>
            </p:nvSpPr>
            <p:spPr>
              <a:xfrm>
                <a:off x="8198838" y="4138174"/>
                <a:ext cx="2240269" cy="230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</p:txBody>
          </p:sp>
        </p:grpSp>
        <p:sp>
          <p:nvSpPr>
            <p:cNvPr id="232" name="Freeform 538"/>
            <p:cNvSpPr>
              <a:spLocks noChangeArrowheads="1"/>
            </p:cNvSpPr>
            <p:nvPr/>
          </p:nvSpPr>
          <p:spPr bwMode="auto">
            <a:xfrm>
              <a:off x="2317209" y="8125889"/>
              <a:ext cx="779645" cy="689549"/>
            </a:xfrm>
            <a:custGeom>
              <a:avLst/>
              <a:gdLst>
                <a:gd name="T0" fmla="*/ 1029 w 1255"/>
                <a:gd name="T1" fmla="*/ 75 h 1113"/>
                <a:gd name="T2" fmla="*/ 75 w 1255"/>
                <a:gd name="T3" fmla="*/ 0 h 1113"/>
                <a:gd name="T4" fmla="*/ 0 w 1255"/>
                <a:gd name="T5" fmla="*/ 953 h 1113"/>
                <a:gd name="T6" fmla="*/ 644 w 1255"/>
                <a:gd name="T7" fmla="*/ 1029 h 1113"/>
                <a:gd name="T8" fmla="*/ 1254 w 1255"/>
                <a:gd name="T9" fmla="*/ 736 h 1113"/>
                <a:gd name="T10" fmla="*/ 335 w 1255"/>
                <a:gd name="T11" fmla="*/ 75 h 1113"/>
                <a:gd name="T12" fmla="*/ 694 w 1255"/>
                <a:gd name="T13" fmla="*/ 167 h 1113"/>
                <a:gd name="T14" fmla="*/ 335 w 1255"/>
                <a:gd name="T15" fmla="*/ 75 h 1113"/>
                <a:gd name="T16" fmla="*/ 937 w 1255"/>
                <a:gd name="T17" fmla="*/ 251 h 1113"/>
                <a:gd name="T18" fmla="*/ 878 w 1255"/>
                <a:gd name="T19" fmla="*/ 368 h 1113"/>
                <a:gd name="T20" fmla="*/ 661 w 1255"/>
                <a:gd name="T21" fmla="*/ 385 h 1113"/>
                <a:gd name="T22" fmla="*/ 552 w 1255"/>
                <a:gd name="T23" fmla="*/ 494 h 1113"/>
                <a:gd name="T24" fmla="*/ 510 w 1255"/>
                <a:gd name="T25" fmla="*/ 736 h 1113"/>
                <a:gd name="T26" fmla="*/ 92 w 1255"/>
                <a:gd name="T27" fmla="*/ 920 h 1113"/>
                <a:gd name="T28" fmla="*/ 845 w 1255"/>
                <a:gd name="T29" fmla="*/ 435 h 1113"/>
                <a:gd name="T30" fmla="*/ 911 w 1255"/>
                <a:gd name="T31" fmla="*/ 435 h 1113"/>
                <a:gd name="T32" fmla="*/ 845 w 1255"/>
                <a:gd name="T33" fmla="*/ 435 h 1113"/>
                <a:gd name="T34" fmla="*/ 577 w 1255"/>
                <a:gd name="T35" fmla="*/ 769 h 1113"/>
                <a:gd name="T36" fmla="*/ 577 w 1255"/>
                <a:gd name="T37" fmla="*/ 703 h 1113"/>
                <a:gd name="T38" fmla="*/ 878 w 1255"/>
                <a:gd name="T39" fmla="*/ 1079 h 1113"/>
                <a:gd name="T40" fmla="*/ 878 w 1255"/>
                <a:gd name="T41" fmla="*/ 1004 h 1113"/>
                <a:gd name="T42" fmla="*/ 878 w 1255"/>
                <a:gd name="T43" fmla="*/ 1079 h 1113"/>
                <a:gd name="T44" fmla="*/ 945 w 1255"/>
                <a:gd name="T45" fmla="*/ 728 h 1113"/>
                <a:gd name="T46" fmla="*/ 878 w 1255"/>
                <a:gd name="T47" fmla="*/ 803 h 1113"/>
                <a:gd name="T48" fmla="*/ 661 w 1255"/>
                <a:gd name="T49" fmla="*/ 627 h 1113"/>
                <a:gd name="T50" fmla="*/ 694 w 1255"/>
                <a:gd name="T51" fmla="*/ 585 h 1113"/>
                <a:gd name="T52" fmla="*/ 878 w 1255"/>
                <a:gd name="T53" fmla="*/ 669 h 1113"/>
                <a:gd name="T54" fmla="*/ 1045 w 1255"/>
                <a:gd name="T55" fmla="*/ 544 h 1113"/>
                <a:gd name="T56" fmla="*/ 1087 w 1255"/>
                <a:gd name="T57" fmla="*/ 585 h 1113"/>
                <a:gd name="T58" fmla="*/ 1146 w 1255"/>
                <a:gd name="T59" fmla="*/ 736 h 1113"/>
                <a:gd name="T60" fmla="*/ 1221 w 1255"/>
                <a:gd name="T61" fmla="*/ 736 h 1113"/>
                <a:gd name="T62" fmla="*/ 1179 w 1255"/>
                <a:gd name="T63" fmla="*/ 769 h 1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255" h="1113">
                  <a:moveTo>
                    <a:pt x="1029" y="402"/>
                  </a:moveTo>
                  <a:cubicBezTo>
                    <a:pt x="1029" y="75"/>
                    <a:pt x="1029" y="75"/>
                    <a:pt x="1029" y="75"/>
                  </a:cubicBezTo>
                  <a:cubicBezTo>
                    <a:pt x="1029" y="34"/>
                    <a:pt x="995" y="0"/>
                    <a:pt x="953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34" y="0"/>
                    <a:pt x="0" y="34"/>
                    <a:pt x="0" y="75"/>
                  </a:cubicBezTo>
                  <a:cubicBezTo>
                    <a:pt x="0" y="953"/>
                    <a:pt x="0" y="953"/>
                    <a:pt x="0" y="953"/>
                  </a:cubicBezTo>
                  <a:cubicBezTo>
                    <a:pt x="0" y="995"/>
                    <a:pt x="34" y="1029"/>
                    <a:pt x="75" y="1029"/>
                  </a:cubicBezTo>
                  <a:cubicBezTo>
                    <a:pt x="644" y="1029"/>
                    <a:pt x="644" y="1029"/>
                    <a:pt x="644" y="1029"/>
                  </a:cubicBezTo>
                  <a:cubicBezTo>
                    <a:pt x="711" y="1079"/>
                    <a:pt x="795" y="1112"/>
                    <a:pt x="878" y="1112"/>
                  </a:cubicBezTo>
                  <a:cubicBezTo>
                    <a:pt x="1087" y="1112"/>
                    <a:pt x="1254" y="945"/>
                    <a:pt x="1254" y="736"/>
                  </a:cubicBezTo>
                  <a:cubicBezTo>
                    <a:pt x="1254" y="585"/>
                    <a:pt x="1162" y="460"/>
                    <a:pt x="1029" y="402"/>
                  </a:cubicBezTo>
                  <a:close/>
                  <a:moveTo>
                    <a:pt x="335" y="75"/>
                  </a:moveTo>
                  <a:cubicBezTo>
                    <a:pt x="694" y="75"/>
                    <a:pt x="694" y="75"/>
                    <a:pt x="694" y="75"/>
                  </a:cubicBezTo>
                  <a:cubicBezTo>
                    <a:pt x="694" y="167"/>
                    <a:pt x="694" y="167"/>
                    <a:pt x="694" y="167"/>
                  </a:cubicBezTo>
                  <a:cubicBezTo>
                    <a:pt x="335" y="167"/>
                    <a:pt x="335" y="167"/>
                    <a:pt x="335" y="167"/>
                  </a:cubicBezTo>
                  <a:lnTo>
                    <a:pt x="335" y="75"/>
                  </a:lnTo>
                  <a:close/>
                  <a:moveTo>
                    <a:pt x="92" y="251"/>
                  </a:moveTo>
                  <a:cubicBezTo>
                    <a:pt x="937" y="251"/>
                    <a:pt x="937" y="251"/>
                    <a:pt x="937" y="251"/>
                  </a:cubicBezTo>
                  <a:cubicBezTo>
                    <a:pt x="937" y="368"/>
                    <a:pt x="937" y="368"/>
                    <a:pt x="937" y="368"/>
                  </a:cubicBezTo>
                  <a:cubicBezTo>
                    <a:pt x="920" y="368"/>
                    <a:pt x="895" y="368"/>
                    <a:pt x="878" y="368"/>
                  </a:cubicBezTo>
                  <a:cubicBezTo>
                    <a:pt x="795" y="368"/>
                    <a:pt x="719" y="393"/>
                    <a:pt x="661" y="435"/>
                  </a:cubicBezTo>
                  <a:cubicBezTo>
                    <a:pt x="661" y="385"/>
                    <a:pt x="661" y="385"/>
                    <a:pt x="661" y="385"/>
                  </a:cubicBezTo>
                  <a:cubicBezTo>
                    <a:pt x="552" y="385"/>
                    <a:pt x="552" y="385"/>
                    <a:pt x="552" y="385"/>
                  </a:cubicBezTo>
                  <a:cubicBezTo>
                    <a:pt x="552" y="494"/>
                    <a:pt x="552" y="494"/>
                    <a:pt x="552" y="494"/>
                  </a:cubicBezTo>
                  <a:cubicBezTo>
                    <a:pt x="602" y="494"/>
                    <a:pt x="602" y="494"/>
                    <a:pt x="602" y="494"/>
                  </a:cubicBezTo>
                  <a:cubicBezTo>
                    <a:pt x="544" y="560"/>
                    <a:pt x="510" y="644"/>
                    <a:pt x="510" y="736"/>
                  </a:cubicBezTo>
                  <a:cubicBezTo>
                    <a:pt x="510" y="803"/>
                    <a:pt x="527" y="870"/>
                    <a:pt x="560" y="920"/>
                  </a:cubicBezTo>
                  <a:cubicBezTo>
                    <a:pt x="92" y="920"/>
                    <a:pt x="92" y="920"/>
                    <a:pt x="92" y="920"/>
                  </a:cubicBezTo>
                  <a:lnTo>
                    <a:pt x="92" y="251"/>
                  </a:lnTo>
                  <a:close/>
                  <a:moveTo>
                    <a:pt x="845" y="435"/>
                  </a:moveTo>
                  <a:cubicBezTo>
                    <a:pt x="845" y="418"/>
                    <a:pt x="861" y="402"/>
                    <a:pt x="878" y="402"/>
                  </a:cubicBezTo>
                  <a:cubicBezTo>
                    <a:pt x="895" y="402"/>
                    <a:pt x="911" y="418"/>
                    <a:pt x="911" y="435"/>
                  </a:cubicBezTo>
                  <a:cubicBezTo>
                    <a:pt x="911" y="452"/>
                    <a:pt x="895" y="468"/>
                    <a:pt x="878" y="468"/>
                  </a:cubicBezTo>
                  <a:cubicBezTo>
                    <a:pt x="861" y="468"/>
                    <a:pt x="845" y="452"/>
                    <a:pt x="845" y="435"/>
                  </a:cubicBezTo>
                  <a:close/>
                  <a:moveTo>
                    <a:pt x="610" y="736"/>
                  </a:moveTo>
                  <a:cubicBezTo>
                    <a:pt x="610" y="761"/>
                    <a:pt x="594" y="769"/>
                    <a:pt x="577" y="769"/>
                  </a:cubicBezTo>
                  <a:cubicBezTo>
                    <a:pt x="560" y="769"/>
                    <a:pt x="544" y="761"/>
                    <a:pt x="544" y="736"/>
                  </a:cubicBezTo>
                  <a:cubicBezTo>
                    <a:pt x="544" y="719"/>
                    <a:pt x="560" y="703"/>
                    <a:pt x="577" y="703"/>
                  </a:cubicBezTo>
                  <a:cubicBezTo>
                    <a:pt x="594" y="703"/>
                    <a:pt x="610" y="719"/>
                    <a:pt x="610" y="736"/>
                  </a:cubicBezTo>
                  <a:close/>
                  <a:moveTo>
                    <a:pt x="878" y="1079"/>
                  </a:moveTo>
                  <a:cubicBezTo>
                    <a:pt x="861" y="1079"/>
                    <a:pt x="845" y="1062"/>
                    <a:pt x="845" y="1045"/>
                  </a:cubicBezTo>
                  <a:cubicBezTo>
                    <a:pt x="845" y="1020"/>
                    <a:pt x="861" y="1004"/>
                    <a:pt x="878" y="1004"/>
                  </a:cubicBezTo>
                  <a:cubicBezTo>
                    <a:pt x="895" y="1004"/>
                    <a:pt x="911" y="1020"/>
                    <a:pt x="911" y="1045"/>
                  </a:cubicBezTo>
                  <a:cubicBezTo>
                    <a:pt x="911" y="1062"/>
                    <a:pt x="895" y="1079"/>
                    <a:pt x="878" y="1079"/>
                  </a:cubicBezTo>
                  <a:close/>
                  <a:moveTo>
                    <a:pt x="1087" y="585"/>
                  </a:moveTo>
                  <a:cubicBezTo>
                    <a:pt x="945" y="728"/>
                    <a:pt x="945" y="728"/>
                    <a:pt x="945" y="728"/>
                  </a:cubicBezTo>
                  <a:lnTo>
                    <a:pt x="945" y="736"/>
                  </a:lnTo>
                  <a:cubicBezTo>
                    <a:pt x="945" y="778"/>
                    <a:pt x="920" y="803"/>
                    <a:pt x="878" y="803"/>
                  </a:cubicBezTo>
                  <a:cubicBezTo>
                    <a:pt x="845" y="803"/>
                    <a:pt x="811" y="778"/>
                    <a:pt x="811" y="744"/>
                  </a:cubicBezTo>
                  <a:cubicBezTo>
                    <a:pt x="661" y="627"/>
                    <a:pt x="661" y="627"/>
                    <a:pt x="661" y="627"/>
                  </a:cubicBezTo>
                  <a:cubicBezTo>
                    <a:pt x="652" y="619"/>
                    <a:pt x="644" y="594"/>
                    <a:pt x="652" y="585"/>
                  </a:cubicBezTo>
                  <a:cubicBezTo>
                    <a:pt x="661" y="577"/>
                    <a:pt x="686" y="569"/>
                    <a:pt x="694" y="585"/>
                  </a:cubicBezTo>
                  <a:cubicBezTo>
                    <a:pt x="836" y="686"/>
                    <a:pt x="836" y="686"/>
                    <a:pt x="836" y="686"/>
                  </a:cubicBezTo>
                  <a:cubicBezTo>
                    <a:pt x="845" y="677"/>
                    <a:pt x="861" y="669"/>
                    <a:pt x="878" y="669"/>
                  </a:cubicBezTo>
                  <a:cubicBezTo>
                    <a:pt x="895" y="669"/>
                    <a:pt x="903" y="677"/>
                    <a:pt x="911" y="677"/>
                  </a:cubicBezTo>
                  <a:cubicBezTo>
                    <a:pt x="1045" y="544"/>
                    <a:pt x="1045" y="544"/>
                    <a:pt x="1045" y="544"/>
                  </a:cubicBezTo>
                  <a:cubicBezTo>
                    <a:pt x="1062" y="535"/>
                    <a:pt x="1079" y="535"/>
                    <a:pt x="1087" y="544"/>
                  </a:cubicBezTo>
                  <a:cubicBezTo>
                    <a:pt x="1104" y="552"/>
                    <a:pt x="1096" y="569"/>
                    <a:pt x="1087" y="585"/>
                  </a:cubicBezTo>
                  <a:close/>
                  <a:moveTo>
                    <a:pt x="1179" y="769"/>
                  </a:moveTo>
                  <a:cubicBezTo>
                    <a:pt x="1162" y="769"/>
                    <a:pt x="1146" y="761"/>
                    <a:pt x="1146" y="736"/>
                  </a:cubicBezTo>
                  <a:cubicBezTo>
                    <a:pt x="1146" y="719"/>
                    <a:pt x="1162" y="703"/>
                    <a:pt x="1179" y="703"/>
                  </a:cubicBezTo>
                  <a:cubicBezTo>
                    <a:pt x="1204" y="703"/>
                    <a:pt x="1221" y="719"/>
                    <a:pt x="1221" y="736"/>
                  </a:cubicBezTo>
                  <a:cubicBezTo>
                    <a:pt x="1221" y="761"/>
                    <a:pt x="1204" y="769"/>
                    <a:pt x="1179" y="769"/>
                  </a:cubicBezTo>
                  <a:close/>
                  <a:moveTo>
                    <a:pt x="1179" y="769"/>
                  </a:moveTo>
                  <a:lnTo>
                    <a:pt x="1179" y="76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latin typeface="Calibri Light"/>
                <a:ea typeface="SimSun" charset="0"/>
              </a:endParaRPr>
            </a:p>
          </p:txBody>
        </p:sp>
      </p:grpSp>
      <p:grpSp>
        <p:nvGrpSpPr>
          <p:cNvPr id="236" name="Group 62"/>
          <p:cNvGrpSpPr/>
          <p:nvPr/>
        </p:nvGrpSpPr>
        <p:grpSpPr>
          <a:xfrm>
            <a:off x="9795851" y="10025496"/>
            <a:ext cx="4479372" cy="1049178"/>
            <a:chOff x="8198838" y="3829029"/>
            <a:chExt cx="2240269" cy="524589"/>
          </a:xfrm>
        </p:grpSpPr>
        <p:sp>
          <p:nvSpPr>
            <p:cNvPr id="238" name="TextBox 237"/>
            <p:cNvSpPr txBox="1"/>
            <p:nvPr/>
          </p:nvSpPr>
          <p:spPr>
            <a:xfrm>
              <a:off x="8198838" y="3829029"/>
              <a:ext cx="2227038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2800" dirty="0" smtClean="0">
                  <a:latin typeface="PF DinDisplay Pro" panose="02000506030000020004" pitchFamily="2" charset="0"/>
                </a:rPr>
                <a:t>Παραμετροποίηση </a:t>
              </a:r>
              <a:r>
                <a:rPr lang="en-US" sz="2800" dirty="0" smtClean="0">
                  <a:latin typeface="PF DinDisplay Pro" panose="02000506030000020004" pitchFamily="2" charset="0"/>
                </a:rPr>
                <a:t>Cluster, software </a:t>
              </a:r>
              <a:r>
                <a:rPr lang="el-GR" sz="2800" dirty="0" smtClean="0">
                  <a:latin typeface="PF DinDisplay Pro" panose="02000506030000020004" pitchFamily="2" charset="0"/>
                </a:rPr>
                <a:t>&amp; </a:t>
              </a:r>
              <a:r>
                <a:rPr lang="en-US" sz="2800" dirty="0" smtClean="0">
                  <a:latin typeface="PF DinDisplay Pro" panose="02000506030000020004" pitchFamily="2" charset="0"/>
                </a:rPr>
                <a:t>Licensing</a:t>
              </a:r>
              <a:endParaRPr lang="en-US" sz="2800" dirty="0">
                <a:latin typeface="PF DinDisplay Pro" panose="02000506030000020004" pitchFamily="2" charset="0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8198838" y="4138174"/>
              <a:ext cx="22402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200" b="1" dirty="0">
                <a:latin typeface="Calibri Light"/>
                <a:cs typeface="Calibri Light"/>
              </a:endParaRPr>
            </a:p>
          </p:txBody>
        </p:sp>
      </p:grpSp>
      <p:grpSp>
        <p:nvGrpSpPr>
          <p:cNvPr id="241" name="Group 80"/>
          <p:cNvGrpSpPr/>
          <p:nvPr/>
        </p:nvGrpSpPr>
        <p:grpSpPr>
          <a:xfrm>
            <a:off x="9617812" y="4631844"/>
            <a:ext cx="4760213" cy="1138774"/>
            <a:chOff x="8183671" y="3961203"/>
            <a:chExt cx="2624814" cy="569387"/>
          </a:xfrm>
        </p:grpSpPr>
        <p:sp>
          <p:nvSpPr>
            <p:cNvPr id="243" name="TextBox 242"/>
            <p:cNvSpPr txBox="1"/>
            <p:nvPr/>
          </p:nvSpPr>
          <p:spPr>
            <a:xfrm>
              <a:off x="8183671" y="3961203"/>
              <a:ext cx="2624814" cy="56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800" dirty="0">
                  <a:latin typeface="PF DinDisplay Pro" panose="02000506030000020004" pitchFamily="2" charset="0"/>
                  <a:cs typeface="Lato Regular"/>
                </a:rPr>
                <a:t>Τεχνική Υποστήριξη </a:t>
              </a:r>
              <a:r>
                <a:rPr lang="id-ID" sz="2800" dirty="0">
                  <a:latin typeface="PF DinDisplay Pro" panose="02000506030000020004" pitchFamily="2" charset="0"/>
                  <a:cs typeface="Lato Regular"/>
                </a:rPr>
                <a:t>on demand </a:t>
              </a:r>
            </a:p>
            <a:p>
              <a:endParaRPr lang="id-ID" sz="4000" dirty="0">
                <a:latin typeface="Lato Regular"/>
                <a:cs typeface="Lato Regular"/>
              </a:endParaRPr>
            </a:p>
          </p:txBody>
        </p:sp>
        <p:sp>
          <p:nvSpPr>
            <p:cNvPr id="244" name="TextBox 243"/>
            <p:cNvSpPr txBox="1"/>
            <p:nvPr/>
          </p:nvSpPr>
          <p:spPr>
            <a:xfrm>
              <a:off x="8198838" y="4138174"/>
              <a:ext cx="22402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200" b="1" dirty="0">
                <a:latin typeface="Calibri Light"/>
                <a:cs typeface="Calibri Light"/>
              </a:endParaRPr>
            </a:p>
          </p:txBody>
        </p:sp>
      </p:grpSp>
      <p:sp>
        <p:nvSpPr>
          <p:cNvPr id="246" name="TextBox 245"/>
          <p:cNvSpPr txBox="1"/>
          <p:nvPr/>
        </p:nvSpPr>
        <p:spPr>
          <a:xfrm>
            <a:off x="1520025" y="2070439"/>
            <a:ext cx="209375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>
                    <a:lumMod val="75000"/>
                  </a:schemeClr>
                </a:solidFill>
                <a:latin typeface="PF DinDisplay Pro" panose="02000506030000020004" pitchFamily="2" charset="0"/>
                <a:cs typeface="Calibri Light"/>
              </a:rPr>
              <a:t>Cloudpharm</a:t>
            </a:r>
            <a:endParaRPr lang="id-ID" sz="3200" dirty="0">
              <a:solidFill>
                <a:schemeClr val="accent1"/>
              </a:solidFill>
              <a:latin typeface="PF DinDisplay Pro" panose="02000506030000020004" pitchFamily="2" charset="0"/>
              <a:cs typeface="Calibri Light"/>
            </a:endParaRPr>
          </a:p>
        </p:txBody>
      </p:sp>
      <p:grpSp>
        <p:nvGrpSpPr>
          <p:cNvPr id="172" name="Group 105"/>
          <p:cNvGrpSpPr/>
          <p:nvPr/>
        </p:nvGrpSpPr>
        <p:grpSpPr>
          <a:xfrm>
            <a:off x="6198223" y="4230365"/>
            <a:ext cx="574972" cy="765051"/>
            <a:chOff x="7913688" y="-280988"/>
            <a:chExt cx="1733550" cy="2306638"/>
          </a:xfrm>
          <a:solidFill>
            <a:schemeClr val="bg1"/>
          </a:solidFill>
        </p:grpSpPr>
        <p:sp>
          <p:nvSpPr>
            <p:cNvPr id="173" name="Freeform 29"/>
            <p:cNvSpPr>
              <a:spLocks/>
            </p:cNvSpPr>
            <p:nvPr/>
          </p:nvSpPr>
          <p:spPr bwMode="auto">
            <a:xfrm>
              <a:off x="8215313" y="1317625"/>
              <a:ext cx="1155700" cy="71438"/>
            </a:xfrm>
            <a:custGeom>
              <a:avLst/>
              <a:gdLst>
                <a:gd name="T0" fmla="*/ 9 w 306"/>
                <a:gd name="T1" fmla="*/ 0 h 19"/>
                <a:gd name="T2" fmla="*/ 0 w 306"/>
                <a:gd name="T3" fmla="*/ 10 h 19"/>
                <a:gd name="T4" fmla="*/ 9 w 306"/>
                <a:gd name="T5" fmla="*/ 19 h 19"/>
                <a:gd name="T6" fmla="*/ 297 w 306"/>
                <a:gd name="T7" fmla="*/ 19 h 19"/>
                <a:gd name="T8" fmla="*/ 306 w 306"/>
                <a:gd name="T9" fmla="*/ 10 h 19"/>
                <a:gd name="T10" fmla="*/ 297 w 306"/>
                <a:gd name="T11" fmla="*/ 0 h 19"/>
                <a:gd name="T12" fmla="*/ 9 w 306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19">
                  <a:moveTo>
                    <a:pt x="9" y="0"/>
                  </a:moveTo>
                  <a:cubicBezTo>
                    <a:pt x="4" y="0"/>
                    <a:pt x="0" y="5"/>
                    <a:pt x="0" y="10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302" y="19"/>
                    <a:pt x="306" y="15"/>
                    <a:pt x="306" y="10"/>
                  </a:cubicBezTo>
                  <a:cubicBezTo>
                    <a:pt x="306" y="5"/>
                    <a:pt x="302" y="0"/>
                    <a:pt x="297" y="0"/>
                  </a:cubicBezTo>
                  <a:lnTo>
                    <a:pt x="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74" name="Freeform 30"/>
            <p:cNvSpPr>
              <a:spLocks/>
            </p:cNvSpPr>
            <p:nvPr/>
          </p:nvSpPr>
          <p:spPr bwMode="auto">
            <a:xfrm>
              <a:off x="8215313" y="1535112"/>
              <a:ext cx="1155700" cy="71438"/>
            </a:xfrm>
            <a:custGeom>
              <a:avLst/>
              <a:gdLst>
                <a:gd name="T0" fmla="*/ 297 w 306"/>
                <a:gd name="T1" fmla="*/ 0 h 19"/>
                <a:gd name="T2" fmla="*/ 9 w 306"/>
                <a:gd name="T3" fmla="*/ 0 h 19"/>
                <a:gd name="T4" fmla="*/ 0 w 306"/>
                <a:gd name="T5" fmla="*/ 9 h 19"/>
                <a:gd name="T6" fmla="*/ 9 w 306"/>
                <a:gd name="T7" fmla="*/ 19 h 19"/>
                <a:gd name="T8" fmla="*/ 297 w 306"/>
                <a:gd name="T9" fmla="*/ 19 h 19"/>
                <a:gd name="T10" fmla="*/ 306 w 306"/>
                <a:gd name="T11" fmla="*/ 9 h 19"/>
                <a:gd name="T12" fmla="*/ 297 w 306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6" h="19">
                  <a:moveTo>
                    <a:pt x="297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9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302" y="19"/>
                    <a:pt x="306" y="15"/>
                    <a:pt x="306" y="9"/>
                  </a:cubicBezTo>
                  <a:cubicBezTo>
                    <a:pt x="306" y="4"/>
                    <a:pt x="302" y="0"/>
                    <a:pt x="29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75" name="Freeform 31"/>
            <p:cNvSpPr>
              <a:spLocks noEditPoints="1"/>
            </p:cNvSpPr>
            <p:nvPr/>
          </p:nvSpPr>
          <p:spPr bwMode="auto">
            <a:xfrm>
              <a:off x="7913688" y="-280988"/>
              <a:ext cx="1733550" cy="2306638"/>
            </a:xfrm>
            <a:custGeom>
              <a:avLst/>
              <a:gdLst>
                <a:gd name="T0" fmla="*/ 353 w 459"/>
                <a:gd name="T1" fmla="*/ 12 h 612"/>
                <a:gd name="T2" fmla="*/ 325 w 459"/>
                <a:gd name="T3" fmla="*/ 0 h 612"/>
                <a:gd name="T4" fmla="*/ 57 w 459"/>
                <a:gd name="T5" fmla="*/ 0 h 612"/>
                <a:gd name="T6" fmla="*/ 0 w 459"/>
                <a:gd name="T7" fmla="*/ 57 h 612"/>
                <a:gd name="T8" fmla="*/ 0 w 459"/>
                <a:gd name="T9" fmla="*/ 555 h 612"/>
                <a:gd name="T10" fmla="*/ 57 w 459"/>
                <a:gd name="T11" fmla="*/ 612 h 612"/>
                <a:gd name="T12" fmla="*/ 402 w 459"/>
                <a:gd name="T13" fmla="*/ 612 h 612"/>
                <a:gd name="T14" fmla="*/ 459 w 459"/>
                <a:gd name="T15" fmla="*/ 555 h 612"/>
                <a:gd name="T16" fmla="*/ 459 w 459"/>
                <a:gd name="T17" fmla="*/ 153 h 612"/>
                <a:gd name="T18" fmla="*/ 353 w 459"/>
                <a:gd name="T19" fmla="*/ 12 h 612"/>
                <a:gd name="T20" fmla="*/ 344 w 459"/>
                <a:gd name="T21" fmla="*/ 59 h 612"/>
                <a:gd name="T22" fmla="*/ 409 w 459"/>
                <a:gd name="T23" fmla="*/ 134 h 612"/>
                <a:gd name="T24" fmla="*/ 344 w 459"/>
                <a:gd name="T25" fmla="*/ 134 h 612"/>
                <a:gd name="T26" fmla="*/ 344 w 459"/>
                <a:gd name="T27" fmla="*/ 59 h 612"/>
                <a:gd name="T28" fmla="*/ 421 w 459"/>
                <a:gd name="T29" fmla="*/ 555 h 612"/>
                <a:gd name="T30" fmla="*/ 402 w 459"/>
                <a:gd name="T31" fmla="*/ 574 h 612"/>
                <a:gd name="T32" fmla="*/ 57 w 459"/>
                <a:gd name="T33" fmla="*/ 574 h 612"/>
                <a:gd name="T34" fmla="*/ 38 w 459"/>
                <a:gd name="T35" fmla="*/ 555 h 612"/>
                <a:gd name="T36" fmla="*/ 38 w 459"/>
                <a:gd name="T37" fmla="*/ 57 h 612"/>
                <a:gd name="T38" fmla="*/ 57 w 459"/>
                <a:gd name="T39" fmla="*/ 38 h 612"/>
                <a:gd name="T40" fmla="*/ 306 w 459"/>
                <a:gd name="T41" fmla="*/ 38 h 612"/>
                <a:gd name="T42" fmla="*/ 306 w 459"/>
                <a:gd name="T43" fmla="*/ 172 h 612"/>
                <a:gd name="T44" fmla="*/ 421 w 459"/>
                <a:gd name="T45" fmla="*/ 172 h 612"/>
                <a:gd name="T46" fmla="*/ 421 w 459"/>
                <a:gd name="T47" fmla="*/ 555 h 6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59" h="612">
                  <a:moveTo>
                    <a:pt x="353" y="12"/>
                  </a:moveTo>
                  <a:cubicBezTo>
                    <a:pt x="346" y="4"/>
                    <a:pt x="336" y="0"/>
                    <a:pt x="325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26" y="0"/>
                    <a:pt x="0" y="25"/>
                    <a:pt x="0" y="57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87"/>
                    <a:pt x="26" y="612"/>
                    <a:pt x="57" y="612"/>
                  </a:cubicBezTo>
                  <a:cubicBezTo>
                    <a:pt x="402" y="612"/>
                    <a:pt x="402" y="612"/>
                    <a:pt x="402" y="612"/>
                  </a:cubicBezTo>
                  <a:cubicBezTo>
                    <a:pt x="434" y="612"/>
                    <a:pt x="459" y="587"/>
                    <a:pt x="459" y="555"/>
                  </a:cubicBezTo>
                  <a:cubicBezTo>
                    <a:pt x="459" y="153"/>
                    <a:pt x="459" y="153"/>
                    <a:pt x="459" y="153"/>
                  </a:cubicBezTo>
                  <a:cubicBezTo>
                    <a:pt x="459" y="138"/>
                    <a:pt x="459" y="127"/>
                    <a:pt x="353" y="12"/>
                  </a:cubicBezTo>
                  <a:close/>
                  <a:moveTo>
                    <a:pt x="344" y="59"/>
                  </a:moveTo>
                  <a:cubicBezTo>
                    <a:pt x="364" y="80"/>
                    <a:pt x="392" y="113"/>
                    <a:pt x="409" y="134"/>
                  </a:cubicBezTo>
                  <a:cubicBezTo>
                    <a:pt x="344" y="134"/>
                    <a:pt x="344" y="134"/>
                    <a:pt x="344" y="134"/>
                  </a:cubicBezTo>
                  <a:lnTo>
                    <a:pt x="344" y="59"/>
                  </a:lnTo>
                  <a:close/>
                  <a:moveTo>
                    <a:pt x="421" y="555"/>
                  </a:moveTo>
                  <a:cubicBezTo>
                    <a:pt x="421" y="566"/>
                    <a:pt x="412" y="574"/>
                    <a:pt x="402" y="574"/>
                  </a:cubicBezTo>
                  <a:cubicBezTo>
                    <a:pt x="57" y="574"/>
                    <a:pt x="57" y="574"/>
                    <a:pt x="57" y="574"/>
                  </a:cubicBezTo>
                  <a:cubicBezTo>
                    <a:pt x="47" y="574"/>
                    <a:pt x="38" y="566"/>
                    <a:pt x="38" y="555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8" y="47"/>
                    <a:pt x="47" y="38"/>
                    <a:pt x="57" y="38"/>
                  </a:cubicBezTo>
                  <a:cubicBezTo>
                    <a:pt x="306" y="38"/>
                    <a:pt x="306" y="38"/>
                    <a:pt x="306" y="38"/>
                  </a:cubicBezTo>
                  <a:cubicBezTo>
                    <a:pt x="306" y="172"/>
                    <a:pt x="306" y="172"/>
                    <a:pt x="306" y="172"/>
                  </a:cubicBezTo>
                  <a:cubicBezTo>
                    <a:pt x="421" y="172"/>
                    <a:pt x="421" y="172"/>
                    <a:pt x="421" y="172"/>
                  </a:cubicBezTo>
                  <a:lnTo>
                    <a:pt x="421" y="5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76" name="Freeform 32"/>
            <p:cNvSpPr>
              <a:spLocks/>
            </p:cNvSpPr>
            <p:nvPr/>
          </p:nvSpPr>
          <p:spPr bwMode="auto">
            <a:xfrm>
              <a:off x="8199438" y="77787"/>
              <a:ext cx="725488" cy="146050"/>
            </a:xfrm>
            <a:custGeom>
              <a:avLst/>
              <a:gdLst>
                <a:gd name="T0" fmla="*/ 19 w 192"/>
                <a:gd name="T1" fmla="*/ 39 h 39"/>
                <a:gd name="T2" fmla="*/ 173 w 192"/>
                <a:gd name="T3" fmla="*/ 39 h 39"/>
                <a:gd name="T4" fmla="*/ 192 w 192"/>
                <a:gd name="T5" fmla="*/ 20 h 39"/>
                <a:gd name="T6" fmla="*/ 173 w 192"/>
                <a:gd name="T7" fmla="*/ 0 h 39"/>
                <a:gd name="T8" fmla="*/ 19 w 192"/>
                <a:gd name="T9" fmla="*/ 0 h 39"/>
                <a:gd name="T10" fmla="*/ 0 w 192"/>
                <a:gd name="T11" fmla="*/ 20 h 39"/>
                <a:gd name="T12" fmla="*/ 19 w 192"/>
                <a:gd name="T13" fmla="*/ 3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39">
                  <a:moveTo>
                    <a:pt x="19" y="39"/>
                  </a:moveTo>
                  <a:cubicBezTo>
                    <a:pt x="173" y="39"/>
                    <a:pt x="173" y="39"/>
                    <a:pt x="173" y="39"/>
                  </a:cubicBezTo>
                  <a:cubicBezTo>
                    <a:pt x="183" y="39"/>
                    <a:pt x="192" y="30"/>
                    <a:pt x="192" y="20"/>
                  </a:cubicBezTo>
                  <a:cubicBezTo>
                    <a:pt x="192" y="9"/>
                    <a:pt x="183" y="0"/>
                    <a:pt x="173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9" y="0"/>
                    <a:pt x="0" y="9"/>
                    <a:pt x="0" y="20"/>
                  </a:cubicBezTo>
                  <a:cubicBezTo>
                    <a:pt x="0" y="30"/>
                    <a:pt x="9" y="39"/>
                    <a:pt x="19" y="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77" name="Freeform 33"/>
            <p:cNvSpPr>
              <a:spLocks/>
            </p:cNvSpPr>
            <p:nvPr/>
          </p:nvSpPr>
          <p:spPr bwMode="auto">
            <a:xfrm>
              <a:off x="8199438" y="438150"/>
              <a:ext cx="725488" cy="73025"/>
            </a:xfrm>
            <a:custGeom>
              <a:avLst/>
              <a:gdLst>
                <a:gd name="T0" fmla="*/ 10 w 192"/>
                <a:gd name="T1" fmla="*/ 19 h 19"/>
                <a:gd name="T2" fmla="*/ 182 w 192"/>
                <a:gd name="T3" fmla="*/ 19 h 19"/>
                <a:gd name="T4" fmla="*/ 192 w 192"/>
                <a:gd name="T5" fmla="*/ 10 h 19"/>
                <a:gd name="T6" fmla="*/ 182 w 192"/>
                <a:gd name="T7" fmla="*/ 0 h 19"/>
                <a:gd name="T8" fmla="*/ 10 w 192"/>
                <a:gd name="T9" fmla="*/ 0 h 19"/>
                <a:gd name="T10" fmla="*/ 0 w 192"/>
                <a:gd name="T11" fmla="*/ 10 h 19"/>
                <a:gd name="T12" fmla="*/ 10 w 19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2" h="19">
                  <a:moveTo>
                    <a:pt x="10" y="19"/>
                  </a:moveTo>
                  <a:cubicBezTo>
                    <a:pt x="182" y="19"/>
                    <a:pt x="182" y="19"/>
                    <a:pt x="182" y="19"/>
                  </a:cubicBezTo>
                  <a:cubicBezTo>
                    <a:pt x="188" y="19"/>
                    <a:pt x="192" y="15"/>
                    <a:pt x="192" y="10"/>
                  </a:cubicBezTo>
                  <a:cubicBezTo>
                    <a:pt x="192" y="4"/>
                    <a:pt x="188" y="0"/>
                    <a:pt x="18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78" name="Freeform 34"/>
            <p:cNvSpPr>
              <a:spLocks/>
            </p:cNvSpPr>
            <p:nvPr/>
          </p:nvSpPr>
          <p:spPr bwMode="auto">
            <a:xfrm>
              <a:off x="8199438" y="657225"/>
              <a:ext cx="1160463" cy="71438"/>
            </a:xfrm>
            <a:custGeom>
              <a:avLst/>
              <a:gdLst>
                <a:gd name="T0" fmla="*/ 0 w 307"/>
                <a:gd name="T1" fmla="*/ 9 h 19"/>
                <a:gd name="T2" fmla="*/ 10 w 307"/>
                <a:gd name="T3" fmla="*/ 19 h 19"/>
                <a:gd name="T4" fmla="*/ 297 w 307"/>
                <a:gd name="T5" fmla="*/ 19 h 19"/>
                <a:gd name="T6" fmla="*/ 307 w 307"/>
                <a:gd name="T7" fmla="*/ 9 h 19"/>
                <a:gd name="T8" fmla="*/ 297 w 307"/>
                <a:gd name="T9" fmla="*/ 0 h 19"/>
                <a:gd name="T10" fmla="*/ 10 w 307"/>
                <a:gd name="T11" fmla="*/ 0 h 19"/>
                <a:gd name="T12" fmla="*/ 0 w 307"/>
                <a:gd name="T13" fmla="*/ 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19">
                  <a:moveTo>
                    <a:pt x="0" y="9"/>
                  </a:moveTo>
                  <a:cubicBezTo>
                    <a:pt x="0" y="14"/>
                    <a:pt x="5" y="19"/>
                    <a:pt x="10" y="19"/>
                  </a:cubicBezTo>
                  <a:cubicBezTo>
                    <a:pt x="297" y="19"/>
                    <a:pt x="297" y="19"/>
                    <a:pt x="297" y="19"/>
                  </a:cubicBezTo>
                  <a:cubicBezTo>
                    <a:pt x="302" y="19"/>
                    <a:pt x="307" y="14"/>
                    <a:pt x="307" y="9"/>
                  </a:cubicBezTo>
                  <a:cubicBezTo>
                    <a:pt x="307" y="4"/>
                    <a:pt x="302" y="0"/>
                    <a:pt x="29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79" name="Freeform 35"/>
            <p:cNvSpPr>
              <a:spLocks/>
            </p:cNvSpPr>
            <p:nvPr/>
          </p:nvSpPr>
          <p:spPr bwMode="auto">
            <a:xfrm>
              <a:off x="8199438" y="1087437"/>
              <a:ext cx="1160463" cy="74613"/>
            </a:xfrm>
            <a:custGeom>
              <a:avLst/>
              <a:gdLst>
                <a:gd name="T0" fmla="*/ 297 w 307"/>
                <a:gd name="T1" fmla="*/ 20 h 20"/>
                <a:gd name="T2" fmla="*/ 307 w 307"/>
                <a:gd name="T3" fmla="*/ 10 h 20"/>
                <a:gd name="T4" fmla="*/ 297 w 307"/>
                <a:gd name="T5" fmla="*/ 0 h 20"/>
                <a:gd name="T6" fmla="*/ 10 w 307"/>
                <a:gd name="T7" fmla="*/ 0 h 20"/>
                <a:gd name="T8" fmla="*/ 0 w 307"/>
                <a:gd name="T9" fmla="*/ 10 h 20"/>
                <a:gd name="T10" fmla="*/ 10 w 307"/>
                <a:gd name="T11" fmla="*/ 20 h 20"/>
                <a:gd name="T12" fmla="*/ 297 w 307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7" h="20">
                  <a:moveTo>
                    <a:pt x="297" y="20"/>
                  </a:moveTo>
                  <a:cubicBezTo>
                    <a:pt x="302" y="20"/>
                    <a:pt x="307" y="15"/>
                    <a:pt x="307" y="10"/>
                  </a:cubicBezTo>
                  <a:cubicBezTo>
                    <a:pt x="307" y="5"/>
                    <a:pt x="302" y="0"/>
                    <a:pt x="29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5"/>
                    <a:pt x="5" y="20"/>
                    <a:pt x="10" y="20"/>
                  </a:cubicBezTo>
                  <a:lnTo>
                    <a:pt x="297" y="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  <p:sp>
          <p:nvSpPr>
            <p:cNvPr id="180" name="Freeform 36"/>
            <p:cNvSpPr>
              <a:spLocks/>
            </p:cNvSpPr>
            <p:nvPr/>
          </p:nvSpPr>
          <p:spPr bwMode="auto">
            <a:xfrm>
              <a:off x="8199439" y="871536"/>
              <a:ext cx="1089026" cy="73025"/>
            </a:xfrm>
            <a:custGeom>
              <a:avLst/>
              <a:gdLst>
                <a:gd name="T0" fmla="*/ 10 w 288"/>
                <a:gd name="T1" fmla="*/ 19 h 19"/>
                <a:gd name="T2" fmla="*/ 278 w 288"/>
                <a:gd name="T3" fmla="*/ 19 h 19"/>
                <a:gd name="T4" fmla="*/ 288 w 288"/>
                <a:gd name="T5" fmla="*/ 10 h 19"/>
                <a:gd name="T6" fmla="*/ 278 w 288"/>
                <a:gd name="T7" fmla="*/ 0 h 19"/>
                <a:gd name="T8" fmla="*/ 10 w 288"/>
                <a:gd name="T9" fmla="*/ 0 h 19"/>
                <a:gd name="T10" fmla="*/ 0 w 288"/>
                <a:gd name="T11" fmla="*/ 10 h 19"/>
                <a:gd name="T12" fmla="*/ 10 w 288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8" h="19">
                  <a:moveTo>
                    <a:pt x="10" y="19"/>
                  </a:moveTo>
                  <a:cubicBezTo>
                    <a:pt x="278" y="19"/>
                    <a:pt x="278" y="19"/>
                    <a:pt x="278" y="19"/>
                  </a:cubicBezTo>
                  <a:cubicBezTo>
                    <a:pt x="283" y="19"/>
                    <a:pt x="288" y="15"/>
                    <a:pt x="288" y="10"/>
                  </a:cubicBezTo>
                  <a:cubicBezTo>
                    <a:pt x="288" y="4"/>
                    <a:pt x="283" y="0"/>
                    <a:pt x="278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15"/>
                    <a:pt x="5" y="19"/>
                    <a:pt x="1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 dirty="0">
                <a:latin typeface="Calibri Light"/>
              </a:endParaRPr>
            </a:p>
          </p:txBody>
        </p:sp>
      </p:grpSp>
      <p:sp>
        <p:nvSpPr>
          <p:cNvPr id="183" name="Freeform 188"/>
          <p:cNvSpPr>
            <a:spLocks noChangeArrowheads="1"/>
          </p:cNvSpPr>
          <p:nvPr/>
        </p:nvSpPr>
        <p:spPr bwMode="auto">
          <a:xfrm>
            <a:off x="1945585" y="7764552"/>
            <a:ext cx="772813" cy="541723"/>
          </a:xfrm>
          <a:custGeom>
            <a:avLst/>
            <a:gdLst>
              <a:gd name="T0" fmla="*/ 495 w 560"/>
              <a:gd name="T1" fmla="*/ 181 h 392"/>
              <a:gd name="T2" fmla="*/ 495 w 560"/>
              <a:gd name="T3" fmla="*/ 181 h 392"/>
              <a:gd name="T4" fmla="*/ 495 w 560"/>
              <a:gd name="T5" fmla="*/ 169 h 392"/>
              <a:gd name="T6" fmla="*/ 326 w 560"/>
              <a:gd name="T7" fmla="*/ 0 h 392"/>
              <a:gd name="T8" fmla="*/ 175 w 560"/>
              <a:gd name="T9" fmla="*/ 99 h 392"/>
              <a:gd name="T10" fmla="*/ 128 w 560"/>
              <a:gd name="T11" fmla="*/ 82 h 392"/>
              <a:gd name="T12" fmla="*/ 52 w 560"/>
              <a:gd name="T13" fmla="*/ 158 h 392"/>
              <a:gd name="T14" fmla="*/ 58 w 560"/>
              <a:gd name="T15" fmla="*/ 181 h 392"/>
              <a:gd name="T16" fmla="*/ 0 w 560"/>
              <a:gd name="T17" fmla="*/ 280 h 392"/>
              <a:gd name="T18" fmla="*/ 111 w 560"/>
              <a:gd name="T19" fmla="*/ 391 h 392"/>
              <a:gd name="T20" fmla="*/ 111 w 560"/>
              <a:gd name="T21" fmla="*/ 391 h 392"/>
              <a:gd name="T22" fmla="*/ 111 w 560"/>
              <a:gd name="T23" fmla="*/ 391 h 392"/>
              <a:gd name="T24" fmla="*/ 116 w 560"/>
              <a:gd name="T25" fmla="*/ 391 h 392"/>
              <a:gd name="T26" fmla="*/ 116 w 560"/>
              <a:gd name="T27" fmla="*/ 391 h 392"/>
              <a:gd name="T28" fmla="*/ 245 w 560"/>
              <a:gd name="T29" fmla="*/ 391 h 392"/>
              <a:gd name="T30" fmla="*/ 245 w 560"/>
              <a:gd name="T31" fmla="*/ 280 h 392"/>
              <a:gd name="T32" fmla="*/ 227 w 560"/>
              <a:gd name="T33" fmla="*/ 280 h 392"/>
              <a:gd name="T34" fmla="*/ 175 w 560"/>
              <a:gd name="T35" fmla="*/ 280 h 392"/>
              <a:gd name="T36" fmla="*/ 169 w 560"/>
              <a:gd name="T37" fmla="*/ 268 h 392"/>
              <a:gd name="T38" fmla="*/ 268 w 560"/>
              <a:gd name="T39" fmla="*/ 152 h 392"/>
              <a:gd name="T40" fmla="*/ 291 w 560"/>
              <a:gd name="T41" fmla="*/ 152 h 392"/>
              <a:gd name="T42" fmla="*/ 390 w 560"/>
              <a:gd name="T43" fmla="*/ 268 h 392"/>
              <a:gd name="T44" fmla="*/ 385 w 560"/>
              <a:gd name="T45" fmla="*/ 280 h 392"/>
              <a:gd name="T46" fmla="*/ 332 w 560"/>
              <a:gd name="T47" fmla="*/ 280 h 392"/>
              <a:gd name="T48" fmla="*/ 309 w 560"/>
              <a:gd name="T49" fmla="*/ 280 h 392"/>
              <a:gd name="T50" fmla="*/ 309 w 560"/>
              <a:gd name="T51" fmla="*/ 391 h 392"/>
              <a:gd name="T52" fmla="*/ 443 w 560"/>
              <a:gd name="T53" fmla="*/ 391 h 392"/>
              <a:gd name="T54" fmla="*/ 449 w 560"/>
              <a:gd name="T55" fmla="*/ 391 h 392"/>
              <a:gd name="T56" fmla="*/ 559 w 560"/>
              <a:gd name="T57" fmla="*/ 280 h 392"/>
              <a:gd name="T58" fmla="*/ 495 w 560"/>
              <a:gd name="T59" fmla="*/ 181 h 3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560" h="392">
                <a:moveTo>
                  <a:pt x="495" y="181"/>
                </a:moveTo>
                <a:lnTo>
                  <a:pt x="495" y="181"/>
                </a:lnTo>
                <a:cubicBezTo>
                  <a:pt x="495" y="175"/>
                  <a:pt x="495" y="175"/>
                  <a:pt x="495" y="169"/>
                </a:cubicBezTo>
                <a:cubicBezTo>
                  <a:pt x="495" y="76"/>
                  <a:pt x="419" y="0"/>
                  <a:pt x="326" y="0"/>
                </a:cubicBezTo>
                <a:cubicBezTo>
                  <a:pt x="262" y="0"/>
                  <a:pt x="204" y="41"/>
                  <a:pt x="175" y="99"/>
                </a:cubicBezTo>
                <a:cubicBezTo>
                  <a:pt x="163" y="88"/>
                  <a:pt x="146" y="82"/>
                  <a:pt x="128" y="82"/>
                </a:cubicBezTo>
                <a:cubicBezTo>
                  <a:pt x="87" y="82"/>
                  <a:pt x="52" y="117"/>
                  <a:pt x="52" y="158"/>
                </a:cubicBezTo>
                <a:cubicBezTo>
                  <a:pt x="52" y="164"/>
                  <a:pt x="52" y="175"/>
                  <a:pt x="58" y="181"/>
                </a:cubicBezTo>
                <a:cubicBezTo>
                  <a:pt x="23" y="198"/>
                  <a:pt x="0" y="239"/>
                  <a:pt x="0" y="280"/>
                </a:cubicBezTo>
                <a:cubicBezTo>
                  <a:pt x="0" y="338"/>
                  <a:pt x="52" y="391"/>
                  <a:pt x="111" y="391"/>
                </a:cubicBezTo>
                <a:lnTo>
                  <a:pt x="111" y="391"/>
                </a:lnTo>
                <a:lnTo>
                  <a:pt x="111" y="391"/>
                </a:lnTo>
                <a:lnTo>
                  <a:pt x="116" y="391"/>
                </a:lnTo>
                <a:lnTo>
                  <a:pt x="116" y="391"/>
                </a:lnTo>
                <a:cubicBezTo>
                  <a:pt x="245" y="391"/>
                  <a:pt x="245" y="391"/>
                  <a:pt x="245" y="391"/>
                </a:cubicBezTo>
                <a:cubicBezTo>
                  <a:pt x="245" y="280"/>
                  <a:pt x="245" y="280"/>
                  <a:pt x="245" y="280"/>
                </a:cubicBezTo>
                <a:cubicBezTo>
                  <a:pt x="239" y="280"/>
                  <a:pt x="233" y="280"/>
                  <a:pt x="227" y="280"/>
                </a:cubicBezTo>
                <a:cubicBezTo>
                  <a:pt x="175" y="280"/>
                  <a:pt x="175" y="280"/>
                  <a:pt x="175" y="280"/>
                </a:cubicBezTo>
                <a:cubicBezTo>
                  <a:pt x="163" y="280"/>
                  <a:pt x="163" y="274"/>
                  <a:pt x="169" y="268"/>
                </a:cubicBezTo>
                <a:cubicBezTo>
                  <a:pt x="268" y="152"/>
                  <a:pt x="268" y="152"/>
                  <a:pt x="268" y="152"/>
                </a:cubicBezTo>
                <a:cubicBezTo>
                  <a:pt x="274" y="140"/>
                  <a:pt x="286" y="140"/>
                  <a:pt x="291" y="152"/>
                </a:cubicBezTo>
                <a:cubicBezTo>
                  <a:pt x="390" y="268"/>
                  <a:pt x="390" y="268"/>
                  <a:pt x="390" y="268"/>
                </a:cubicBezTo>
                <a:cubicBezTo>
                  <a:pt x="396" y="274"/>
                  <a:pt x="396" y="280"/>
                  <a:pt x="385" y="280"/>
                </a:cubicBezTo>
                <a:cubicBezTo>
                  <a:pt x="332" y="280"/>
                  <a:pt x="332" y="280"/>
                  <a:pt x="332" y="280"/>
                </a:cubicBezTo>
                <a:cubicBezTo>
                  <a:pt x="326" y="280"/>
                  <a:pt x="320" y="280"/>
                  <a:pt x="309" y="280"/>
                </a:cubicBezTo>
                <a:cubicBezTo>
                  <a:pt x="309" y="391"/>
                  <a:pt x="309" y="391"/>
                  <a:pt x="309" y="391"/>
                </a:cubicBezTo>
                <a:cubicBezTo>
                  <a:pt x="443" y="391"/>
                  <a:pt x="443" y="391"/>
                  <a:pt x="443" y="391"/>
                </a:cubicBezTo>
                <a:cubicBezTo>
                  <a:pt x="449" y="391"/>
                  <a:pt x="449" y="391"/>
                  <a:pt x="449" y="391"/>
                </a:cubicBezTo>
                <a:cubicBezTo>
                  <a:pt x="513" y="391"/>
                  <a:pt x="559" y="344"/>
                  <a:pt x="559" y="280"/>
                </a:cubicBezTo>
                <a:cubicBezTo>
                  <a:pt x="559" y="234"/>
                  <a:pt x="530" y="193"/>
                  <a:pt x="495" y="18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52366" tIns="76183" rIns="152366" bIns="76183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84" name="Freeform 123"/>
          <p:cNvSpPr>
            <a:spLocks noEditPoints="1"/>
          </p:cNvSpPr>
          <p:nvPr/>
        </p:nvSpPr>
        <p:spPr bwMode="auto">
          <a:xfrm>
            <a:off x="20464315" y="4928530"/>
            <a:ext cx="447890" cy="521616"/>
          </a:xfrm>
          <a:custGeom>
            <a:avLst/>
            <a:gdLst>
              <a:gd name="T0" fmla="*/ 0 w 439"/>
              <a:gd name="T1" fmla="*/ 439 h 512"/>
              <a:gd name="T2" fmla="*/ 0 w 439"/>
              <a:gd name="T3" fmla="*/ 390 h 512"/>
              <a:gd name="T4" fmla="*/ 93 w 439"/>
              <a:gd name="T5" fmla="*/ 427 h 512"/>
              <a:gd name="T6" fmla="*/ 219 w 439"/>
              <a:gd name="T7" fmla="*/ 439 h 512"/>
              <a:gd name="T8" fmla="*/ 346 w 439"/>
              <a:gd name="T9" fmla="*/ 427 h 512"/>
              <a:gd name="T10" fmla="*/ 439 w 439"/>
              <a:gd name="T11" fmla="*/ 390 h 512"/>
              <a:gd name="T12" fmla="*/ 439 w 439"/>
              <a:gd name="T13" fmla="*/ 439 h 512"/>
              <a:gd name="T14" fmla="*/ 409 w 439"/>
              <a:gd name="T15" fmla="*/ 475 h 512"/>
              <a:gd name="T16" fmla="*/ 329 w 439"/>
              <a:gd name="T17" fmla="*/ 502 h 512"/>
              <a:gd name="T18" fmla="*/ 219 w 439"/>
              <a:gd name="T19" fmla="*/ 512 h 512"/>
              <a:gd name="T20" fmla="*/ 109 w 439"/>
              <a:gd name="T21" fmla="*/ 502 h 512"/>
              <a:gd name="T22" fmla="*/ 29 w 439"/>
              <a:gd name="T23" fmla="*/ 475 h 512"/>
              <a:gd name="T24" fmla="*/ 0 w 439"/>
              <a:gd name="T25" fmla="*/ 439 h 512"/>
              <a:gd name="T26" fmla="*/ 0 w 439"/>
              <a:gd name="T27" fmla="*/ 329 h 512"/>
              <a:gd name="T28" fmla="*/ 0 w 439"/>
              <a:gd name="T29" fmla="*/ 281 h 512"/>
              <a:gd name="T30" fmla="*/ 93 w 439"/>
              <a:gd name="T31" fmla="*/ 317 h 512"/>
              <a:gd name="T32" fmla="*/ 219 w 439"/>
              <a:gd name="T33" fmla="*/ 329 h 512"/>
              <a:gd name="T34" fmla="*/ 346 w 439"/>
              <a:gd name="T35" fmla="*/ 317 h 512"/>
              <a:gd name="T36" fmla="*/ 439 w 439"/>
              <a:gd name="T37" fmla="*/ 281 h 512"/>
              <a:gd name="T38" fmla="*/ 439 w 439"/>
              <a:gd name="T39" fmla="*/ 329 h 512"/>
              <a:gd name="T40" fmla="*/ 409 w 439"/>
              <a:gd name="T41" fmla="*/ 366 h 512"/>
              <a:gd name="T42" fmla="*/ 329 w 439"/>
              <a:gd name="T43" fmla="*/ 392 h 512"/>
              <a:gd name="T44" fmla="*/ 219 w 439"/>
              <a:gd name="T45" fmla="*/ 402 h 512"/>
              <a:gd name="T46" fmla="*/ 109 w 439"/>
              <a:gd name="T47" fmla="*/ 392 h 512"/>
              <a:gd name="T48" fmla="*/ 29 w 439"/>
              <a:gd name="T49" fmla="*/ 366 h 512"/>
              <a:gd name="T50" fmla="*/ 0 w 439"/>
              <a:gd name="T51" fmla="*/ 329 h 512"/>
              <a:gd name="T52" fmla="*/ 0 w 439"/>
              <a:gd name="T53" fmla="*/ 219 h 512"/>
              <a:gd name="T54" fmla="*/ 0 w 439"/>
              <a:gd name="T55" fmla="*/ 171 h 512"/>
              <a:gd name="T56" fmla="*/ 93 w 439"/>
              <a:gd name="T57" fmla="*/ 207 h 512"/>
              <a:gd name="T58" fmla="*/ 219 w 439"/>
              <a:gd name="T59" fmla="*/ 219 h 512"/>
              <a:gd name="T60" fmla="*/ 346 w 439"/>
              <a:gd name="T61" fmla="*/ 207 h 512"/>
              <a:gd name="T62" fmla="*/ 439 w 439"/>
              <a:gd name="T63" fmla="*/ 171 h 512"/>
              <a:gd name="T64" fmla="*/ 439 w 439"/>
              <a:gd name="T65" fmla="*/ 219 h 512"/>
              <a:gd name="T66" fmla="*/ 409 w 439"/>
              <a:gd name="T67" fmla="*/ 256 h 512"/>
              <a:gd name="T68" fmla="*/ 329 w 439"/>
              <a:gd name="T69" fmla="*/ 283 h 512"/>
              <a:gd name="T70" fmla="*/ 219 w 439"/>
              <a:gd name="T71" fmla="*/ 293 h 512"/>
              <a:gd name="T72" fmla="*/ 109 w 439"/>
              <a:gd name="T73" fmla="*/ 283 h 512"/>
              <a:gd name="T74" fmla="*/ 29 w 439"/>
              <a:gd name="T75" fmla="*/ 256 h 512"/>
              <a:gd name="T76" fmla="*/ 0 w 439"/>
              <a:gd name="T77" fmla="*/ 219 h 512"/>
              <a:gd name="T78" fmla="*/ 0 w 439"/>
              <a:gd name="T79" fmla="*/ 110 h 512"/>
              <a:gd name="T80" fmla="*/ 0 w 439"/>
              <a:gd name="T81" fmla="*/ 73 h 512"/>
              <a:gd name="T82" fmla="*/ 29 w 439"/>
              <a:gd name="T83" fmla="*/ 37 h 512"/>
              <a:gd name="T84" fmla="*/ 109 w 439"/>
              <a:gd name="T85" fmla="*/ 10 h 512"/>
              <a:gd name="T86" fmla="*/ 219 w 439"/>
              <a:gd name="T87" fmla="*/ 0 h 512"/>
              <a:gd name="T88" fmla="*/ 329 w 439"/>
              <a:gd name="T89" fmla="*/ 10 h 512"/>
              <a:gd name="T90" fmla="*/ 409 w 439"/>
              <a:gd name="T91" fmla="*/ 37 h 512"/>
              <a:gd name="T92" fmla="*/ 439 w 439"/>
              <a:gd name="T93" fmla="*/ 73 h 512"/>
              <a:gd name="T94" fmla="*/ 439 w 439"/>
              <a:gd name="T95" fmla="*/ 110 h 512"/>
              <a:gd name="T96" fmla="*/ 409 w 439"/>
              <a:gd name="T97" fmla="*/ 146 h 512"/>
              <a:gd name="T98" fmla="*/ 329 w 439"/>
              <a:gd name="T99" fmla="*/ 173 h 512"/>
              <a:gd name="T100" fmla="*/ 219 w 439"/>
              <a:gd name="T101" fmla="*/ 183 h 512"/>
              <a:gd name="T102" fmla="*/ 109 w 439"/>
              <a:gd name="T103" fmla="*/ 173 h 512"/>
              <a:gd name="T104" fmla="*/ 29 w 439"/>
              <a:gd name="T105" fmla="*/ 146 h 512"/>
              <a:gd name="T106" fmla="*/ 0 w 439"/>
              <a:gd name="T107" fmla="*/ 110 h 5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39" h="512">
                <a:moveTo>
                  <a:pt x="0" y="439"/>
                </a:moveTo>
                <a:cubicBezTo>
                  <a:pt x="0" y="390"/>
                  <a:pt x="0" y="390"/>
                  <a:pt x="0" y="390"/>
                </a:cubicBezTo>
                <a:cubicBezTo>
                  <a:pt x="23" y="406"/>
                  <a:pt x="54" y="418"/>
                  <a:pt x="93" y="427"/>
                </a:cubicBezTo>
                <a:cubicBezTo>
                  <a:pt x="132" y="435"/>
                  <a:pt x="174" y="439"/>
                  <a:pt x="219" y="439"/>
                </a:cubicBezTo>
                <a:cubicBezTo>
                  <a:pt x="265" y="439"/>
                  <a:pt x="307" y="435"/>
                  <a:pt x="346" y="427"/>
                </a:cubicBezTo>
                <a:cubicBezTo>
                  <a:pt x="385" y="418"/>
                  <a:pt x="416" y="406"/>
                  <a:pt x="439" y="390"/>
                </a:cubicBezTo>
                <a:cubicBezTo>
                  <a:pt x="439" y="439"/>
                  <a:pt x="439" y="439"/>
                  <a:pt x="439" y="439"/>
                </a:cubicBezTo>
                <a:cubicBezTo>
                  <a:pt x="439" y="452"/>
                  <a:pt x="429" y="464"/>
                  <a:pt x="409" y="475"/>
                </a:cubicBezTo>
                <a:cubicBezTo>
                  <a:pt x="390" y="487"/>
                  <a:pt x="363" y="496"/>
                  <a:pt x="329" y="502"/>
                </a:cubicBezTo>
                <a:cubicBezTo>
                  <a:pt x="296" y="509"/>
                  <a:pt x="259" y="512"/>
                  <a:pt x="219" y="512"/>
                </a:cubicBezTo>
                <a:cubicBezTo>
                  <a:pt x="180" y="512"/>
                  <a:pt x="143" y="509"/>
                  <a:pt x="109" y="502"/>
                </a:cubicBezTo>
                <a:cubicBezTo>
                  <a:pt x="76" y="496"/>
                  <a:pt x="49" y="487"/>
                  <a:pt x="29" y="475"/>
                </a:cubicBezTo>
                <a:cubicBezTo>
                  <a:pt x="10" y="464"/>
                  <a:pt x="0" y="452"/>
                  <a:pt x="0" y="439"/>
                </a:cubicBezTo>
                <a:close/>
                <a:moveTo>
                  <a:pt x="0" y="329"/>
                </a:moveTo>
                <a:cubicBezTo>
                  <a:pt x="0" y="281"/>
                  <a:pt x="0" y="281"/>
                  <a:pt x="0" y="281"/>
                </a:cubicBezTo>
                <a:cubicBezTo>
                  <a:pt x="23" y="297"/>
                  <a:pt x="54" y="309"/>
                  <a:pt x="93" y="317"/>
                </a:cubicBezTo>
                <a:cubicBezTo>
                  <a:pt x="132" y="325"/>
                  <a:pt x="174" y="329"/>
                  <a:pt x="219" y="329"/>
                </a:cubicBezTo>
                <a:cubicBezTo>
                  <a:pt x="265" y="329"/>
                  <a:pt x="307" y="325"/>
                  <a:pt x="346" y="317"/>
                </a:cubicBezTo>
                <a:cubicBezTo>
                  <a:pt x="385" y="309"/>
                  <a:pt x="416" y="297"/>
                  <a:pt x="439" y="281"/>
                </a:cubicBezTo>
                <a:cubicBezTo>
                  <a:pt x="439" y="329"/>
                  <a:pt x="439" y="329"/>
                  <a:pt x="439" y="329"/>
                </a:cubicBezTo>
                <a:cubicBezTo>
                  <a:pt x="439" y="342"/>
                  <a:pt x="429" y="354"/>
                  <a:pt x="409" y="366"/>
                </a:cubicBezTo>
                <a:cubicBezTo>
                  <a:pt x="390" y="377"/>
                  <a:pt x="363" y="386"/>
                  <a:pt x="329" y="392"/>
                </a:cubicBezTo>
                <a:cubicBezTo>
                  <a:pt x="296" y="399"/>
                  <a:pt x="259" y="402"/>
                  <a:pt x="219" y="402"/>
                </a:cubicBezTo>
                <a:cubicBezTo>
                  <a:pt x="180" y="402"/>
                  <a:pt x="143" y="399"/>
                  <a:pt x="109" y="392"/>
                </a:cubicBezTo>
                <a:cubicBezTo>
                  <a:pt x="76" y="386"/>
                  <a:pt x="49" y="377"/>
                  <a:pt x="29" y="366"/>
                </a:cubicBezTo>
                <a:cubicBezTo>
                  <a:pt x="10" y="354"/>
                  <a:pt x="0" y="342"/>
                  <a:pt x="0" y="329"/>
                </a:cubicBezTo>
                <a:close/>
                <a:moveTo>
                  <a:pt x="0" y="219"/>
                </a:moveTo>
                <a:cubicBezTo>
                  <a:pt x="0" y="171"/>
                  <a:pt x="0" y="171"/>
                  <a:pt x="0" y="171"/>
                </a:cubicBezTo>
                <a:cubicBezTo>
                  <a:pt x="23" y="187"/>
                  <a:pt x="54" y="199"/>
                  <a:pt x="93" y="207"/>
                </a:cubicBezTo>
                <a:cubicBezTo>
                  <a:pt x="132" y="215"/>
                  <a:pt x="174" y="219"/>
                  <a:pt x="219" y="219"/>
                </a:cubicBezTo>
                <a:cubicBezTo>
                  <a:pt x="265" y="219"/>
                  <a:pt x="307" y="215"/>
                  <a:pt x="346" y="207"/>
                </a:cubicBezTo>
                <a:cubicBezTo>
                  <a:pt x="385" y="199"/>
                  <a:pt x="416" y="187"/>
                  <a:pt x="439" y="171"/>
                </a:cubicBezTo>
                <a:cubicBezTo>
                  <a:pt x="439" y="219"/>
                  <a:pt x="439" y="219"/>
                  <a:pt x="439" y="219"/>
                </a:cubicBezTo>
                <a:cubicBezTo>
                  <a:pt x="439" y="233"/>
                  <a:pt x="429" y="245"/>
                  <a:pt x="409" y="256"/>
                </a:cubicBezTo>
                <a:cubicBezTo>
                  <a:pt x="390" y="267"/>
                  <a:pt x="363" y="276"/>
                  <a:pt x="329" y="283"/>
                </a:cubicBezTo>
                <a:cubicBezTo>
                  <a:pt x="296" y="289"/>
                  <a:pt x="259" y="293"/>
                  <a:pt x="219" y="293"/>
                </a:cubicBezTo>
                <a:cubicBezTo>
                  <a:pt x="180" y="293"/>
                  <a:pt x="143" y="289"/>
                  <a:pt x="109" y="283"/>
                </a:cubicBezTo>
                <a:cubicBezTo>
                  <a:pt x="76" y="276"/>
                  <a:pt x="49" y="267"/>
                  <a:pt x="29" y="256"/>
                </a:cubicBezTo>
                <a:cubicBezTo>
                  <a:pt x="10" y="245"/>
                  <a:pt x="0" y="233"/>
                  <a:pt x="0" y="219"/>
                </a:cubicBezTo>
                <a:close/>
                <a:moveTo>
                  <a:pt x="0" y="110"/>
                </a:moveTo>
                <a:cubicBezTo>
                  <a:pt x="0" y="73"/>
                  <a:pt x="0" y="73"/>
                  <a:pt x="0" y="73"/>
                </a:cubicBezTo>
                <a:cubicBezTo>
                  <a:pt x="0" y="60"/>
                  <a:pt x="10" y="48"/>
                  <a:pt x="29" y="37"/>
                </a:cubicBezTo>
                <a:cubicBezTo>
                  <a:pt x="49" y="25"/>
                  <a:pt x="76" y="16"/>
                  <a:pt x="109" y="10"/>
                </a:cubicBezTo>
                <a:cubicBezTo>
                  <a:pt x="143" y="3"/>
                  <a:pt x="180" y="0"/>
                  <a:pt x="219" y="0"/>
                </a:cubicBezTo>
                <a:cubicBezTo>
                  <a:pt x="259" y="0"/>
                  <a:pt x="296" y="3"/>
                  <a:pt x="329" y="10"/>
                </a:cubicBezTo>
                <a:cubicBezTo>
                  <a:pt x="363" y="16"/>
                  <a:pt x="390" y="25"/>
                  <a:pt x="409" y="37"/>
                </a:cubicBezTo>
                <a:cubicBezTo>
                  <a:pt x="429" y="48"/>
                  <a:pt x="439" y="60"/>
                  <a:pt x="439" y="73"/>
                </a:cubicBezTo>
                <a:cubicBezTo>
                  <a:pt x="439" y="110"/>
                  <a:pt x="439" y="110"/>
                  <a:pt x="439" y="110"/>
                </a:cubicBezTo>
                <a:cubicBezTo>
                  <a:pt x="439" y="123"/>
                  <a:pt x="429" y="135"/>
                  <a:pt x="409" y="146"/>
                </a:cubicBezTo>
                <a:cubicBezTo>
                  <a:pt x="390" y="158"/>
                  <a:pt x="363" y="166"/>
                  <a:pt x="329" y="173"/>
                </a:cubicBezTo>
                <a:cubicBezTo>
                  <a:pt x="296" y="180"/>
                  <a:pt x="259" y="183"/>
                  <a:pt x="219" y="183"/>
                </a:cubicBezTo>
                <a:cubicBezTo>
                  <a:pt x="180" y="183"/>
                  <a:pt x="143" y="180"/>
                  <a:pt x="109" y="173"/>
                </a:cubicBezTo>
                <a:cubicBezTo>
                  <a:pt x="76" y="166"/>
                  <a:pt x="49" y="158"/>
                  <a:pt x="29" y="146"/>
                </a:cubicBezTo>
                <a:cubicBezTo>
                  <a:pt x="10" y="135"/>
                  <a:pt x="0" y="123"/>
                  <a:pt x="0" y="11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FFFF"/>
              </a:solidFill>
              <a:latin typeface="Calibri Light"/>
            </a:endParaRPr>
          </a:p>
        </p:txBody>
      </p:sp>
      <p:sp>
        <p:nvSpPr>
          <p:cNvPr id="185" name="AutoShape 61"/>
          <p:cNvSpPr>
            <a:spLocks/>
          </p:cNvSpPr>
          <p:nvPr/>
        </p:nvSpPr>
        <p:spPr bwMode="auto">
          <a:xfrm>
            <a:off x="17179285" y="4768394"/>
            <a:ext cx="521629" cy="521765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684" y="0"/>
                </a:moveTo>
                <a:cubicBezTo>
                  <a:pt x="20941" y="0"/>
                  <a:pt x="21159" y="105"/>
                  <a:pt x="21335" y="314"/>
                </a:cubicBezTo>
                <a:cubicBezTo>
                  <a:pt x="21511" y="528"/>
                  <a:pt x="21599" y="781"/>
                  <a:pt x="21599" y="1069"/>
                </a:cubicBezTo>
                <a:lnTo>
                  <a:pt x="21599" y="4117"/>
                </a:lnTo>
                <a:cubicBezTo>
                  <a:pt x="21599" y="4411"/>
                  <a:pt x="21511" y="4661"/>
                  <a:pt x="21335" y="4872"/>
                </a:cubicBezTo>
                <a:cubicBezTo>
                  <a:pt x="21161" y="5084"/>
                  <a:pt x="20943" y="5189"/>
                  <a:pt x="20684" y="5189"/>
                </a:cubicBezTo>
                <a:lnTo>
                  <a:pt x="891" y="5189"/>
                </a:lnTo>
                <a:cubicBezTo>
                  <a:pt x="646" y="5189"/>
                  <a:pt x="438" y="5084"/>
                  <a:pt x="261" y="4872"/>
                </a:cubicBezTo>
                <a:cubicBezTo>
                  <a:pt x="88" y="4661"/>
                  <a:pt x="0" y="4411"/>
                  <a:pt x="0" y="4117"/>
                </a:cubicBezTo>
                <a:lnTo>
                  <a:pt x="0" y="1069"/>
                </a:lnTo>
                <a:cubicBezTo>
                  <a:pt x="0" y="781"/>
                  <a:pt x="88" y="528"/>
                  <a:pt x="261" y="314"/>
                </a:cubicBezTo>
                <a:cubicBezTo>
                  <a:pt x="438" y="105"/>
                  <a:pt x="646" y="0"/>
                  <a:pt x="891" y="0"/>
                </a:cubicBezTo>
                <a:lnTo>
                  <a:pt x="20684" y="0"/>
                </a:lnTo>
                <a:close/>
                <a:moveTo>
                  <a:pt x="20684" y="8212"/>
                </a:moveTo>
                <a:cubicBezTo>
                  <a:pt x="20941" y="8212"/>
                  <a:pt x="21159" y="8318"/>
                  <a:pt x="21335" y="8526"/>
                </a:cubicBezTo>
                <a:cubicBezTo>
                  <a:pt x="21511" y="8741"/>
                  <a:pt x="21599" y="8987"/>
                  <a:pt x="21599" y="9266"/>
                </a:cubicBezTo>
                <a:lnTo>
                  <a:pt x="21599" y="12292"/>
                </a:lnTo>
                <a:cubicBezTo>
                  <a:pt x="21599" y="12597"/>
                  <a:pt x="21511" y="12858"/>
                  <a:pt x="21335" y="13070"/>
                </a:cubicBezTo>
                <a:cubicBezTo>
                  <a:pt x="21161" y="13281"/>
                  <a:pt x="20943" y="13387"/>
                  <a:pt x="20684" y="13387"/>
                </a:cubicBezTo>
                <a:lnTo>
                  <a:pt x="891" y="13387"/>
                </a:lnTo>
                <a:cubicBezTo>
                  <a:pt x="646" y="13387"/>
                  <a:pt x="438" y="13281"/>
                  <a:pt x="261" y="13070"/>
                </a:cubicBezTo>
                <a:cubicBezTo>
                  <a:pt x="88" y="12859"/>
                  <a:pt x="0" y="12597"/>
                  <a:pt x="0" y="12292"/>
                </a:cubicBezTo>
                <a:lnTo>
                  <a:pt x="0" y="9266"/>
                </a:lnTo>
                <a:cubicBezTo>
                  <a:pt x="0" y="8976"/>
                  <a:pt x="88" y="8729"/>
                  <a:pt x="261" y="8520"/>
                </a:cubicBezTo>
                <a:cubicBezTo>
                  <a:pt x="438" y="8315"/>
                  <a:pt x="646" y="8212"/>
                  <a:pt x="891" y="8212"/>
                </a:cubicBezTo>
                <a:lnTo>
                  <a:pt x="20684" y="8212"/>
                </a:lnTo>
                <a:close/>
                <a:moveTo>
                  <a:pt x="20684" y="16410"/>
                </a:moveTo>
                <a:cubicBezTo>
                  <a:pt x="20941" y="16410"/>
                  <a:pt x="21159" y="16515"/>
                  <a:pt x="21335" y="16724"/>
                </a:cubicBezTo>
                <a:cubicBezTo>
                  <a:pt x="21511" y="16938"/>
                  <a:pt x="21599" y="17188"/>
                  <a:pt x="21599" y="17479"/>
                </a:cubicBezTo>
                <a:lnTo>
                  <a:pt x="21599" y="20527"/>
                </a:lnTo>
                <a:cubicBezTo>
                  <a:pt x="21599" y="20821"/>
                  <a:pt x="21511" y="21071"/>
                  <a:pt x="21335" y="21282"/>
                </a:cubicBezTo>
                <a:cubicBezTo>
                  <a:pt x="21161" y="21491"/>
                  <a:pt x="20943" y="21599"/>
                  <a:pt x="20684" y="21599"/>
                </a:cubicBezTo>
                <a:lnTo>
                  <a:pt x="891" y="21599"/>
                </a:lnTo>
                <a:cubicBezTo>
                  <a:pt x="646" y="21599"/>
                  <a:pt x="438" y="21491"/>
                  <a:pt x="261" y="21282"/>
                </a:cubicBezTo>
                <a:cubicBezTo>
                  <a:pt x="88" y="21071"/>
                  <a:pt x="0" y="20821"/>
                  <a:pt x="0" y="20527"/>
                </a:cubicBezTo>
                <a:lnTo>
                  <a:pt x="0" y="17479"/>
                </a:lnTo>
                <a:cubicBezTo>
                  <a:pt x="0" y="17188"/>
                  <a:pt x="88" y="16938"/>
                  <a:pt x="261" y="16724"/>
                </a:cubicBezTo>
                <a:cubicBezTo>
                  <a:pt x="438" y="16515"/>
                  <a:pt x="646" y="16410"/>
                  <a:pt x="891" y="16410"/>
                </a:cubicBezTo>
                <a:lnTo>
                  <a:pt x="20684" y="16410"/>
                </a:lnTo>
                <a:close/>
                <a:moveTo>
                  <a:pt x="20520" y="9704"/>
                </a:moveTo>
                <a:lnTo>
                  <a:pt x="8810" y="9704"/>
                </a:lnTo>
                <a:lnTo>
                  <a:pt x="8810" y="11869"/>
                </a:lnTo>
                <a:lnTo>
                  <a:pt x="20520" y="11869"/>
                </a:lnTo>
                <a:lnTo>
                  <a:pt x="20520" y="9704"/>
                </a:lnTo>
                <a:close/>
                <a:moveTo>
                  <a:pt x="20520" y="17916"/>
                </a:moveTo>
                <a:lnTo>
                  <a:pt x="12409" y="17916"/>
                </a:lnTo>
                <a:lnTo>
                  <a:pt x="12409" y="20066"/>
                </a:lnTo>
                <a:lnTo>
                  <a:pt x="20520" y="20066"/>
                </a:lnTo>
                <a:lnTo>
                  <a:pt x="20520" y="17916"/>
                </a:lnTo>
                <a:close/>
                <a:moveTo>
                  <a:pt x="20520" y="1533"/>
                </a:moveTo>
                <a:lnTo>
                  <a:pt x="16003" y="1533"/>
                </a:lnTo>
                <a:lnTo>
                  <a:pt x="16003" y="3683"/>
                </a:lnTo>
                <a:lnTo>
                  <a:pt x="20520" y="3683"/>
                </a:lnTo>
                <a:lnTo>
                  <a:pt x="20520" y="15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101578" tIns="101578" rIns="101578" bIns="101578" anchor="ctr"/>
          <a:lstStyle/>
          <a:p>
            <a:pPr defTabSz="914195">
              <a:defRPr/>
            </a:pPr>
            <a:endParaRPr lang="es-ES" sz="58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Lato"/>
              <a:cs typeface="Lato"/>
              <a:sym typeface="Gill Sans" charset="0"/>
            </a:endParaRPr>
          </a:p>
        </p:txBody>
      </p:sp>
      <p:sp>
        <p:nvSpPr>
          <p:cNvPr id="186" name="Freeform 65"/>
          <p:cNvSpPr>
            <a:spLocks noChangeArrowheads="1"/>
          </p:cNvSpPr>
          <p:nvPr/>
        </p:nvSpPr>
        <p:spPr bwMode="auto">
          <a:xfrm>
            <a:off x="14893236" y="6875284"/>
            <a:ext cx="682940" cy="683207"/>
          </a:xfrm>
          <a:custGeom>
            <a:avLst/>
            <a:gdLst>
              <a:gd name="T0" fmla="*/ 381 w 417"/>
              <a:gd name="T1" fmla="*/ 203 h 417"/>
              <a:gd name="T2" fmla="*/ 381 w 417"/>
              <a:gd name="T3" fmla="*/ 203 h 417"/>
              <a:gd name="T4" fmla="*/ 416 w 417"/>
              <a:gd name="T5" fmla="*/ 141 h 417"/>
              <a:gd name="T6" fmla="*/ 408 w 417"/>
              <a:gd name="T7" fmla="*/ 106 h 417"/>
              <a:gd name="T8" fmla="*/ 337 w 417"/>
              <a:gd name="T9" fmla="*/ 79 h 417"/>
              <a:gd name="T10" fmla="*/ 319 w 417"/>
              <a:gd name="T11" fmla="*/ 17 h 417"/>
              <a:gd name="T12" fmla="*/ 275 w 417"/>
              <a:gd name="T13" fmla="*/ 0 h 417"/>
              <a:gd name="T14" fmla="*/ 213 w 417"/>
              <a:gd name="T15" fmla="*/ 35 h 417"/>
              <a:gd name="T16" fmla="*/ 151 w 417"/>
              <a:gd name="T17" fmla="*/ 0 h 417"/>
              <a:gd name="T18" fmla="*/ 107 w 417"/>
              <a:gd name="T19" fmla="*/ 17 h 417"/>
              <a:gd name="T20" fmla="*/ 89 w 417"/>
              <a:gd name="T21" fmla="*/ 79 h 417"/>
              <a:gd name="T22" fmla="*/ 18 w 417"/>
              <a:gd name="T23" fmla="*/ 106 h 417"/>
              <a:gd name="T24" fmla="*/ 0 w 417"/>
              <a:gd name="T25" fmla="*/ 141 h 417"/>
              <a:gd name="T26" fmla="*/ 44 w 417"/>
              <a:gd name="T27" fmla="*/ 203 h 417"/>
              <a:gd name="T28" fmla="*/ 0 w 417"/>
              <a:gd name="T29" fmla="*/ 275 h 417"/>
              <a:gd name="T30" fmla="*/ 18 w 417"/>
              <a:gd name="T31" fmla="*/ 310 h 417"/>
              <a:gd name="T32" fmla="*/ 89 w 417"/>
              <a:gd name="T33" fmla="*/ 328 h 417"/>
              <a:gd name="T34" fmla="*/ 107 w 417"/>
              <a:gd name="T35" fmla="*/ 398 h 417"/>
              <a:gd name="T36" fmla="*/ 151 w 417"/>
              <a:gd name="T37" fmla="*/ 416 h 417"/>
              <a:gd name="T38" fmla="*/ 213 w 417"/>
              <a:gd name="T39" fmla="*/ 372 h 417"/>
              <a:gd name="T40" fmla="*/ 275 w 417"/>
              <a:gd name="T41" fmla="*/ 416 h 417"/>
              <a:gd name="T42" fmla="*/ 319 w 417"/>
              <a:gd name="T43" fmla="*/ 398 h 417"/>
              <a:gd name="T44" fmla="*/ 337 w 417"/>
              <a:gd name="T45" fmla="*/ 328 h 417"/>
              <a:gd name="T46" fmla="*/ 408 w 417"/>
              <a:gd name="T47" fmla="*/ 310 h 417"/>
              <a:gd name="T48" fmla="*/ 416 w 417"/>
              <a:gd name="T49" fmla="*/ 265 h 417"/>
              <a:gd name="T50" fmla="*/ 381 w 417"/>
              <a:gd name="T51" fmla="*/ 203 h 417"/>
              <a:gd name="T52" fmla="*/ 213 w 417"/>
              <a:gd name="T53" fmla="*/ 292 h 417"/>
              <a:gd name="T54" fmla="*/ 213 w 417"/>
              <a:gd name="T55" fmla="*/ 292 h 417"/>
              <a:gd name="T56" fmla="*/ 125 w 417"/>
              <a:gd name="T57" fmla="*/ 203 h 417"/>
              <a:gd name="T58" fmla="*/ 213 w 417"/>
              <a:gd name="T59" fmla="*/ 115 h 417"/>
              <a:gd name="T60" fmla="*/ 301 w 417"/>
              <a:gd name="T61" fmla="*/ 203 h 417"/>
              <a:gd name="T62" fmla="*/ 213 w 417"/>
              <a:gd name="T63" fmla="*/ 292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17" h="417">
                <a:moveTo>
                  <a:pt x="381" y="203"/>
                </a:moveTo>
                <a:lnTo>
                  <a:pt x="381" y="203"/>
                </a:lnTo>
                <a:cubicBezTo>
                  <a:pt x="381" y="177"/>
                  <a:pt x="399" y="159"/>
                  <a:pt x="416" y="141"/>
                </a:cubicBezTo>
                <a:cubicBezTo>
                  <a:pt x="416" y="132"/>
                  <a:pt x="408" y="115"/>
                  <a:pt x="408" y="106"/>
                </a:cubicBezTo>
                <a:cubicBezTo>
                  <a:pt x="372" y="115"/>
                  <a:pt x="354" y="97"/>
                  <a:pt x="337" y="79"/>
                </a:cubicBezTo>
                <a:cubicBezTo>
                  <a:pt x="319" y="62"/>
                  <a:pt x="310" y="44"/>
                  <a:pt x="319" y="17"/>
                </a:cubicBezTo>
                <a:cubicBezTo>
                  <a:pt x="310" y="9"/>
                  <a:pt x="293" y="0"/>
                  <a:pt x="275" y="0"/>
                </a:cubicBezTo>
                <a:cubicBezTo>
                  <a:pt x="266" y="17"/>
                  <a:pt x="240" y="35"/>
                  <a:pt x="213" y="35"/>
                </a:cubicBezTo>
                <a:cubicBezTo>
                  <a:pt x="187" y="35"/>
                  <a:pt x="160" y="17"/>
                  <a:pt x="151" y="0"/>
                </a:cubicBezTo>
                <a:cubicBezTo>
                  <a:pt x="133" y="0"/>
                  <a:pt x="116" y="9"/>
                  <a:pt x="107" y="17"/>
                </a:cubicBezTo>
                <a:cubicBezTo>
                  <a:pt x="116" y="44"/>
                  <a:pt x="107" y="62"/>
                  <a:pt x="89" y="79"/>
                </a:cubicBezTo>
                <a:cubicBezTo>
                  <a:pt x="72" y="97"/>
                  <a:pt x="44" y="115"/>
                  <a:pt x="18" y="106"/>
                </a:cubicBezTo>
                <a:cubicBezTo>
                  <a:pt x="18" y="115"/>
                  <a:pt x="9" y="132"/>
                  <a:pt x="0" y="141"/>
                </a:cubicBezTo>
                <a:cubicBezTo>
                  <a:pt x="27" y="159"/>
                  <a:pt x="44" y="177"/>
                  <a:pt x="44" y="203"/>
                </a:cubicBezTo>
                <a:cubicBezTo>
                  <a:pt x="44" y="230"/>
                  <a:pt x="27" y="256"/>
                  <a:pt x="0" y="275"/>
                </a:cubicBezTo>
                <a:cubicBezTo>
                  <a:pt x="9" y="283"/>
                  <a:pt x="18" y="301"/>
                  <a:pt x="18" y="310"/>
                </a:cubicBezTo>
                <a:cubicBezTo>
                  <a:pt x="44" y="310"/>
                  <a:pt x="72" y="310"/>
                  <a:pt x="89" y="328"/>
                </a:cubicBezTo>
                <a:cubicBezTo>
                  <a:pt x="107" y="345"/>
                  <a:pt x="116" y="372"/>
                  <a:pt x="107" y="398"/>
                </a:cubicBezTo>
                <a:cubicBezTo>
                  <a:pt x="116" y="407"/>
                  <a:pt x="133" y="407"/>
                  <a:pt x="151" y="416"/>
                </a:cubicBezTo>
                <a:cubicBezTo>
                  <a:pt x="160" y="389"/>
                  <a:pt x="187" y="372"/>
                  <a:pt x="213" y="372"/>
                </a:cubicBezTo>
                <a:cubicBezTo>
                  <a:pt x="240" y="372"/>
                  <a:pt x="266" y="389"/>
                  <a:pt x="275" y="416"/>
                </a:cubicBezTo>
                <a:cubicBezTo>
                  <a:pt x="293" y="407"/>
                  <a:pt x="310" y="407"/>
                  <a:pt x="319" y="398"/>
                </a:cubicBezTo>
                <a:cubicBezTo>
                  <a:pt x="310" y="372"/>
                  <a:pt x="319" y="345"/>
                  <a:pt x="337" y="328"/>
                </a:cubicBezTo>
                <a:cubicBezTo>
                  <a:pt x="354" y="310"/>
                  <a:pt x="372" y="301"/>
                  <a:pt x="408" y="310"/>
                </a:cubicBezTo>
                <a:cubicBezTo>
                  <a:pt x="408" y="292"/>
                  <a:pt x="416" y="283"/>
                  <a:pt x="416" y="265"/>
                </a:cubicBezTo>
                <a:cubicBezTo>
                  <a:pt x="399" y="256"/>
                  <a:pt x="381" y="230"/>
                  <a:pt x="381" y="203"/>
                </a:cubicBezTo>
                <a:close/>
                <a:moveTo>
                  <a:pt x="213" y="292"/>
                </a:moveTo>
                <a:lnTo>
                  <a:pt x="213" y="292"/>
                </a:lnTo>
                <a:cubicBezTo>
                  <a:pt x="160" y="292"/>
                  <a:pt x="125" y="256"/>
                  <a:pt x="125" y="203"/>
                </a:cubicBezTo>
                <a:cubicBezTo>
                  <a:pt x="125" y="159"/>
                  <a:pt x="160" y="115"/>
                  <a:pt x="213" y="115"/>
                </a:cubicBezTo>
                <a:cubicBezTo>
                  <a:pt x="266" y="115"/>
                  <a:pt x="301" y="159"/>
                  <a:pt x="301" y="203"/>
                </a:cubicBezTo>
                <a:cubicBezTo>
                  <a:pt x="301" y="256"/>
                  <a:pt x="266" y="292"/>
                  <a:pt x="213" y="292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87" name="Freeform 36"/>
          <p:cNvSpPr>
            <a:spLocks noChangeArrowheads="1"/>
          </p:cNvSpPr>
          <p:nvPr/>
        </p:nvSpPr>
        <p:spPr bwMode="auto">
          <a:xfrm>
            <a:off x="8964815" y="10113873"/>
            <a:ext cx="641113" cy="834317"/>
          </a:xfrm>
          <a:custGeom>
            <a:avLst/>
            <a:gdLst>
              <a:gd name="T0" fmla="*/ 115 w 320"/>
              <a:gd name="T1" fmla="*/ 62 h 417"/>
              <a:gd name="T2" fmla="*/ 115 w 320"/>
              <a:gd name="T3" fmla="*/ 62 h 417"/>
              <a:gd name="T4" fmla="*/ 62 w 320"/>
              <a:gd name="T5" fmla="*/ 0 h 417"/>
              <a:gd name="T6" fmla="*/ 0 w 320"/>
              <a:gd name="T7" fmla="*/ 62 h 417"/>
              <a:gd name="T8" fmla="*/ 36 w 320"/>
              <a:gd name="T9" fmla="*/ 115 h 417"/>
              <a:gd name="T10" fmla="*/ 36 w 320"/>
              <a:gd name="T11" fmla="*/ 301 h 417"/>
              <a:gd name="T12" fmla="*/ 0 w 320"/>
              <a:gd name="T13" fmla="*/ 354 h 417"/>
              <a:gd name="T14" fmla="*/ 62 w 320"/>
              <a:gd name="T15" fmla="*/ 416 h 417"/>
              <a:gd name="T16" fmla="*/ 115 w 320"/>
              <a:gd name="T17" fmla="*/ 354 h 417"/>
              <a:gd name="T18" fmla="*/ 80 w 320"/>
              <a:gd name="T19" fmla="*/ 301 h 417"/>
              <a:gd name="T20" fmla="*/ 80 w 320"/>
              <a:gd name="T21" fmla="*/ 115 h 417"/>
              <a:gd name="T22" fmla="*/ 115 w 320"/>
              <a:gd name="T23" fmla="*/ 62 h 417"/>
              <a:gd name="T24" fmla="*/ 98 w 320"/>
              <a:gd name="T25" fmla="*/ 354 h 417"/>
              <a:gd name="T26" fmla="*/ 98 w 320"/>
              <a:gd name="T27" fmla="*/ 354 h 417"/>
              <a:gd name="T28" fmla="*/ 62 w 320"/>
              <a:gd name="T29" fmla="*/ 390 h 417"/>
              <a:gd name="T30" fmla="*/ 27 w 320"/>
              <a:gd name="T31" fmla="*/ 354 h 417"/>
              <a:gd name="T32" fmla="*/ 62 w 320"/>
              <a:gd name="T33" fmla="*/ 319 h 417"/>
              <a:gd name="T34" fmla="*/ 98 w 320"/>
              <a:gd name="T35" fmla="*/ 354 h 417"/>
              <a:gd name="T36" fmla="*/ 62 w 320"/>
              <a:gd name="T37" fmla="*/ 88 h 417"/>
              <a:gd name="T38" fmla="*/ 62 w 320"/>
              <a:gd name="T39" fmla="*/ 88 h 417"/>
              <a:gd name="T40" fmla="*/ 27 w 320"/>
              <a:gd name="T41" fmla="*/ 62 h 417"/>
              <a:gd name="T42" fmla="*/ 62 w 320"/>
              <a:gd name="T43" fmla="*/ 27 h 417"/>
              <a:gd name="T44" fmla="*/ 98 w 320"/>
              <a:gd name="T45" fmla="*/ 62 h 417"/>
              <a:gd name="T46" fmla="*/ 62 w 320"/>
              <a:gd name="T47" fmla="*/ 88 h 417"/>
              <a:gd name="T48" fmla="*/ 284 w 320"/>
              <a:gd name="T49" fmla="*/ 301 h 417"/>
              <a:gd name="T50" fmla="*/ 284 w 320"/>
              <a:gd name="T51" fmla="*/ 301 h 417"/>
              <a:gd name="T52" fmla="*/ 284 w 320"/>
              <a:gd name="T53" fmla="*/ 115 h 417"/>
              <a:gd name="T54" fmla="*/ 319 w 320"/>
              <a:gd name="T55" fmla="*/ 62 h 417"/>
              <a:gd name="T56" fmla="*/ 257 w 320"/>
              <a:gd name="T57" fmla="*/ 0 h 417"/>
              <a:gd name="T58" fmla="*/ 195 w 320"/>
              <a:gd name="T59" fmla="*/ 62 h 417"/>
              <a:gd name="T60" fmla="*/ 239 w 320"/>
              <a:gd name="T61" fmla="*/ 115 h 417"/>
              <a:gd name="T62" fmla="*/ 239 w 320"/>
              <a:gd name="T63" fmla="*/ 301 h 417"/>
              <a:gd name="T64" fmla="*/ 195 w 320"/>
              <a:gd name="T65" fmla="*/ 354 h 417"/>
              <a:gd name="T66" fmla="*/ 257 w 320"/>
              <a:gd name="T67" fmla="*/ 416 h 417"/>
              <a:gd name="T68" fmla="*/ 319 w 320"/>
              <a:gd name="T69" fmla="*/ 354 h 417"/>
              <a:gd name="T70" fmla="*/ 284 w 320"/>
              <a:gd name="T71" fmla="*/ 301 h 417"/>
              <a:gd name="T72" fmla="*/ 221 w 320"/>
              <a:gd name="T73" fmla="*/ 62 h 417"/>
              <a:gd name="T74" fmla="*/ 221 w 320"/>
              <a:gd name="T75" fmla="*/ 62 h 417"/>
              <a:gd name="T76" fmla="*/ 257 w 320"/>
              <a:gd name="T77" fmla="*/ 27 h 417"/>
              <a:gd name="T78" fmla="*/ 292 w 320"/>
              <a:gd name="T79" fmla="*/ 62 h 417"/>
              <a:gd name="T80" fmla="*/ 257 w 320"/>
              <a:gd name="T81" fmla="*/ 88 h 417"/>
              <a:gd name="T82" fmla="*/ 221 w 320"/>
              <a:gd name="T83" fmla="*/ 62 h 417"/>
              <a:gd name="T84" fmla="*/ 257 w 320"/>
              <a:gd name="T85" fmla="*/ 390 h 417"/>
              <a:gd name="T86" fmla="*/ 257 w 320"/>
              <a:gd name="T87" fmla="*/ 390 h 417"/>
              <a:gd name="T88" fmla="*/ 221 w 320"/>
              <a:gd name="T89" fmla="*/ 354 h 417"/>
              <a:gd name="T90" fmla="*/ 257 w 320"/>
              <a:gd name="T91" fmla="*/ 319 h 417"/>
              <a:gd name="T92" fmla="*/ 292 w 320"/>
              <a:gd name="T93" fmla="*/ 354 h 417"/>
              <a:gd name="T94" fmla="*/ 257 w 320"/>
              <a:gd name="T95" fmla="*/ 390 h 41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320" h="417">
                <a:moveTo>
                  <a:pt x="115" y="62"/>
                </a:moveTo>
                <a:lnTo>
                  <a:pt x="115" y="62"/>
                </a:lnTo>
                <a:cubicBezTo>
                  <a:pt x="115" y="27"/>
                  <a:pt x="89" y="0"/>
                  <a:pt x="62" y="0"/>
                </a:cubicBezTo>
                <a:cubicBezTo>
                  <a:pt x="27" y="0"/>
                  <a:pt x="0" y="27"/>
                  <a:pt x="0" y="62"/>
                </a:cubicBezTo>
                <a:cubicBezTo>
                  <a:pt x="0" y="80"/>
                  <a:pt x="18" y="106"/>
                  <a:pt x="36" y="115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18" y="310"/>
                  <a:pt x="0" y="328"/>
                  <a:pt x="0" y="354"/>
                </a:cubicBezTo>
                <a:cubicBezTo>
                  <a:pt x="0" y="390"/>
                  <a:pt x="27" y="416"/>
                  <a:pt x="62" y="416"/>
                </a:cubicBezTo>
                <a:cubicBezTo>
                  <a:pt x="89" y="416"/>
                  <a:pt x="115" y="390"/>
                  <a:pt x="115" y="354"/>
                </a:cubicBezTo>
                <a:cubicBezTo>
                  <a:pt x="115" y="328"/>
                  <a:pt x="106" y="310"/>
                  <a:pt x="80" y="301"/>
                </a:cubicBezTo>
                <a:cubicBezTo>
                  <a:pt x="80" y="115"/>
                  <a:pt x="80" y="115"/>
                  <a:pt x="80" y="115"/>
                </a:cubicBezTo>
                <a:cubicBezTo>
                  <a:pt x="106" y="106"/>
                  <a:pt x="115" y="80"/>
                  <a:pt x="115" y="62"/>
                </a:cubicBezTo>
                <a:close/>
                <a:moveTo>
                  <a:pt x="98" y="354"/>
                </a:moveTo>
                <a:lnTo>
                  <a:pt x="98" y="354"/>
                </a:lnTo>
                <a:cubicBezTo>
                  <a:pt x="98" y="372"/>
                  <a:pt x="80" y="390"/>
                  <a:pt x="62" y="390"/>
                </a:cubicBezTo>
                <a:cubicBezTo>
                  <a:pt x="44" y="390"/>
                  <a:pt x="27" y="372"/>
                  <a:pt x="27" y="354"/>
                </a:cubicBezTo>
                <a:cubicBezTo>
                  <a:pt x="27" y="337"/>
                  <a:pt x="44" y="319"/>
                  <a:pt x="62" y="319"/>
                </a:cubicBezTo>
                <a:cubicBezTo>
                  <a:pt x="80" y="319"/>
                  <a:pt x="98" y="337"/>
                  <a:pt x="98" y="354"/>
                </a:cubicBezTo>
                <a:close/>
                <a:moveTo>
                  <a:pt x="62" y="88"/>
                </a:moveTo>
                <a:lnTo>
                  <a:pt x="62" y="88"/>
                </a:lnTo>
                <a:cubicBezTo>
                  <a:pt x="44" y="88"/>
                  <a:pt x="27" y="80"/>
                  <a:pt x="27" y="62"/>
                </a:cubicBezTo>
                <a:cubicBezTo>
                  <a:pt x="27" y="35"/>
                  <a:pt x="44" y="27"/>
                  <a:pt x="62" y="27"/>
                </a:cubicBezTo>
                <a:cubicBezTo>
                  <a:pt x="80" y="27"/>
                  <a:pt x="98" y="35"/>
                  <a:pt x="98" y="62"/>
                </a:cubicBezTo>
                <a:cubicBezTo>
                  <a:pt x="98" y="80"/>
                  <a:pt x="80" y="88"/>
                  <a:pt x="62" y="88"/>
                </a:cubicBezTo>
                <a:close/>
                <a:moveTo>
                  <a:pt x="284" y="301"/>
                </a:moveTo>
                <a:lnTo>
                  <a:pt x="284" y="301"/>
                </a:lnTo>
                <a:cubicBezTo>
                  <a:pt x="284" y="115"/>
                  <a:pt x="284" y="115"/>
                  <a:pt x="284" y="115"/>
                </a:cubicBezTo>
                <a:cubicBezTo>
                  <a:pt x="302" y="106"/>
                  <a:pt x="319" y="80"/>
                  <a:pt x="319" y="62"/>
                </a:cubicBezTo>
                <a:cubicBezTo>
                  <a:pt x="319" y="27"/>
                  <a:pt x="292" y="0"/>
                  <a:pt x="257" y="0"/>
                </a:cubicBezTo>
                <a:cubicBezTo>
                  <a:pt x="221" y="0"/>
                  <a:pt x="195" y="27"/>
                  <a:pt x="195" y="62"/>
                </a:cubicBezTo>
                <a:cubicBezTo>
                  <a:pt x="195" y="80"/>
                  <a:pt x="212" y="106"/>
                  <a:pt x="239" y="115"/>
                </a:cubicBezTo>
                <a:cubicBezTo>
                  <a:pt x="239" y="301"/>
                  <a:pt x="239" y="301"/>
                  <a:pt x="239" y="301"/>
                </a:cubicBezTo>
                <a:cubicBezTo>
                  <a:pt x="212" y="310"/>
                  <a:pt x="195" y="328"/>
                  <a:pt x="195" y="354"/>
                </a:cubicBezTo>
                <a:cubicBezTo>
                  <a:pt x="195" y="390"/>
                  <a:pt x="221" y="416"/>
                  <a:pt x="257" y="416"/>
                </a:cubicBezTo>
                <a:cubicBezTo>
                  <a:pt x="292" y="416"/>
                  <a:pt x="319" y="390"/>
                  <a:pt x="319" y="354"/>
                </a:cubicBezTo>
                <a:cubicBezTo>
                  <a:pt x="319" y="328"/>
                  <a:pt x="302" y="310"/>
                  <a:pt x="284" y="301"/>
                </a:cubicBezTo>
                <a:close/>
                <a:moveTo>
                  <a:pt x="221" y="62"/>
                </a:moveTo>
                <a:lnTo>
                  <a:pt x="221" y="62"/>
                </a:lnTo>
                <a:cubicBezTo>
                  <a:pt x="221" y="35"/>
                  <a:pt x="239" y="27"/>
                  <a:pt x="257" y="27"/>
                </a:cubicBezTo>
                <a:cubicBezTo>
                  <a:pt x="275" y="27"/>
                  <a:pt x="292" y="35"/>
                  <a:pt x="292" y="62"/>
                </a:cubicBezTo>
                <a:cubicBezTo>
                  <a:pt x="292" y="80"/>
                  <a:pt x="275" y="88"/>
                  <a:pt x="257" y="88"/>
                </a:cubicBezTo>
                <a:cubicBezTo>
                  <a:pt x="239" y="88"/>
                  <a:pt x="221" y="80"/>
                  <a:pt x="221" y="62"/>
                </a:cubicBezTo>
                <a:close/>
                <a:moveTo>
                  <a:pt x="257" y="390"/>
                </a:moveTo>
                <a:lnTo>
                  <a:pt x="257" y="390"/>
                </a:lnTo>
                <a:cubicBezTo>
                  <a:pt x="239" y="390"/>
                  <a:pt x="221" y="372"/>
                  <a:pt x="221" y="354"/>
                </a:cubicBezTo>
                <a:cubicBezTo>
                  <a:pt x="221" y="337"/>
                  <a:pt x="239" y="319"/>
                  <a:pt x="257" y="319"/>
                </a:cubicBezTo>
                <a:cubicBezTo>
                  <a:pt x="275" y="319"/>
                  <a:pt x="292" y="337"/>
                  <a:pt x="292" y="354"/>
                </a:cubicBezTo>
                <a:cubicBezTo>
                  <a:pt x="292" y="372"/>
                  <a:pt x="275" y="390"/>
                  <a:pt x="257" y="39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sp>
        <p:nvSpPr>
          <p:cNvPr id="188" name="Freeform 15"/>
          <p:cNvSpPr>
            <a:spLocks noEditPoints="1"/>
          </p:cNvSpPr>
          <p:nvPr/>
        </p:nvSpPr>
        <p:spPr bwMode="auto">
          <a:xfrm>
            <a:off x="5968522" y="7589633"/>
            <a:ext cx="745042" cy="570187"/>
          </a:xfrm>
          <a:custGeom>
            <a:avLst/>
            <a:gdLst>
              <a:gd name="T0" fmla="*/ 2181 w 2472"/>
              <a:gd name="T1" fmla="*/ 0 h 1891"/>
              <a:gd name="T2" fmla="*/ 1891 w 2472"/>
              <a:gd name="T3" fmla="*/ 291 h 1891"/>
              <a:gd name="T4" fmla="*/ 1992 w 2472"/>
              <a:gd name="T5" fmla="*/ 509 h 1891"/>
              <a:gd name="T6" fmla="*/ 1638 w 2472"/>
              <a:gd name="T7" fmla="*/ 1040 h 1891"/>
              <a:gd name="T8" fmla="*/ 1527 w 2472"/>
              <a:gd name="T9" fmla="*/ 1018 h 1891"/>
              <a:gd name="T10" fmla="*/ 1271 w 2472"/>
              <a:gd name="T11" fmla="*/ 1172 h 1891"/>
              <a:gd name="T12" fmla="*/ 1070 w 2472"/>
              <a:gd name="T13" fmla="*/ 1051 h 1891"/>
              <a:gd name="T14" fmla="*/ 1090 w 2472"/>
              <a:gd name="T15" fmla="*/ 946 h 1891"/>
              <a:gd name="T16" fmla="*/ 799 w 2472"/>
              <a:gd name="T17" fmla="*/ 656 h 1891"/>
              <a:gd name="T18" fmla="*/ 508 w 2472"/>
              <a:gd name="T19" fmla="*/ 946 h 1891"/>
              <a:gd name="T20" fmla="*/ 608 w 2472"/>
              <a:gd name="T21" fmla="*/ 1163 h 1891"/>
              <a:gd name="T22" fmla="*/ 457 w 2472"/>
              <a:gd name="T23" fmla="*/ 1364 h 1891"/>
              <a:gd name="T24" fmla="*/ 290 w 2472"/>
              <a:gd name="T25" fmla="*/ 1309 h 1891"/>
              <a:gd name="T26" fmla="*/ 0 w 2472"/>
              <a:gd name="T27" fmla="*/ 1600 h 1891"/>
              <a:gd name="T28" fmla="*/ 290 w 2472"/>
              <a:gd name="T29" fmla="*/ 1891 h 1891"/>
              <a:gd name="T30" fmla="*/ 579 w 2472"/>
              <a:gd name="T31" fmla="*/ 1600 h 1891"/>
              <a:gd name="T32" fmla="*/ 511 w 2472"/>
              <a:gd name="T33" fmla="*/ 1415 h 1891"/>
              <a:gd name="T34" fmla="*/ 669 w 2472"/>
              <a:gd name="T35" fmla="*/ 1204 h 1891"/>
              <a:gd name="T36" fmla="*/ 799 w 2472"/>
              <a:gd name="T37" fmla="*/ 1236 h 1891"/>
              <a:gd name="T38" fmla="*/ 1035 w 2472"/>
              <a:gd name="T39" fmla="*/ 1115 h 1891"/>
              <a:gd name="T40" fmla="*/ 1244 w 2472"/>
              <a:gd name="T41" fmla="*/ 1241 h 1891"/>
              <a:gd name="T42" fmla="*/ 1235 w 2472"/>
              <a:gd name="T43" fmla="*/ 1309 h 1891"/>
              <a:gd name="T44" fmla="*/ 1527 w 2472"/>
              <a:gd name="T45" fmla="*/ 1600 h 1891"/>
              <a:gd name="T46" fmla="*/ 1818 w 2472"/>
              <a:gd name="T47" fmla="*/ 1309 h 1891"/>
              <a:gd name="T48" fmla="*/ 1700 w 2472"/>
              <a:gd name="T49" fmla="*/ 1077 h 1891"/>
              <a:gd name="T50" fmla="*/ 2052 w 2472"/>
              <a:gd name="T51" fmla="*/ 550 h 1891"/>
              <a:gd name="T52" fmla="*/ 2181 w 2472"/>
              <a:gd name="T53" fmla="*/ 582 h 1891"/>
              <a:gd name="T54" fmla="*/ 2472 w 2472"/>
              <a:gd name="T55" fmla="*/ 291 h 1891"/>
              <a:gd name="T56" fmla="*/ 2181 w 2472"/>
              <a:gd name="T57" fmla="*/ 0 h 1891"/>
              <a:gd name="T58" fmla="*/ 290 w 2472"/>
              <a:gd name="T59" fmla="*/ 1746 h 1891"/>
              <a:gd name="T60" fmla="*/ 145 w 2472"/>
              <a:gd name="T61" fmla="*/ 1600 h 1891"/>
              <a:gd name="T62" fmla="*/ 290 w 2472"/>
              <a:gd name="T63" fmla="*/ 1455 h 1891"/>
              <a:gd name="T64" fmla="*/ 434 w 2472"/>
              <a:gd name="T65" fmla="*/ 1600 h 1891"/>
              <a:gd name="T66" fmla="*/ 290 w 2472"/>
              <a:gd name="T67" fmla="*/ 1746 h 1891"/>
              <a:gd name="T68" fmla="*/ 799 w 2472"/>
              <a:gd name="T69" fmla="*/ 1091 h 1891"/>
              <a:gd name="T70" fmla="*/ 653 w 2472"/>
              <a:gd name="T71" fmla="*/ 946 h 1891"/>
              <a:gd name="T72" fmla="*/ 799 w 2472"/>
              <a:gd name="T73" fmla="*/ 801 h 1891"/>
              <a:gd name="T74" fmla="*/ 945 w 2472"/>
              <a:gd name="T75" fmla="*/ 946 h 1891"/>
              <a:gd name="T76" fmla="*/ 799 w 2472"/>
              <a:gd name="T77" fmla="*/ 1091 h 1891"/>
              <a:gd name="T78" fmla="*/ 1527 w 2472"/>
              <a:gd name="T79" fmla="*/ 1454 h 1891"/>
              <a:gd name="T80" fmla="*/ 1381 w 2472"/>
              <a:gd name="T81" fmla="*/ 1309 h 1891"/>
              <a:gd name="T82" fmla="*/ 1527 w 2472"/>
              <a:gd name="T83" fmla="*/ 1164 h 1891"/>
              <a:gd name="T84" fmla="*/ 1672 w 2472"/>
              <a:gd name="T85" fmla="*/ 1309 h 1891"/>
              <a:gd name="T86" fmla="*/ 1527 w 2472"/>
              <a:gd name="T87" fmla="*/ 1454 h 1891"/>
              <a:gd name="T88" fmla="*/ 2181 w 2472"/>
              <a:gd name="T89" fmla="*/ 436 h 1891"/>
              <a:gd name="T90" fmla="*/ 2037 w 2472"/>
              <a:gd name="T91" fmla="*/ 291 h 1891"/>
              <a:gd name="T92" fmla="*/ 2181 w 2472"/>
              <a:gd name="T93" fmla="*/ 145 h 1891"/>
              <a:gd name="T94" fmla="*/ 2326 w 2472"/>
              <a:gd name="T95" fmla="*/ 291 h 1891"/>
              <a:gd name="T96" fmla="*/ 2181 w 2472"/>
              <a:gd name="T97" fmla="*/ 436 h 18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72" h="1891">
                <a:moveTo>
                  <a:pt x="2181" y="0"/>
                </a:moveTo>
                <a:cubicBezTo>
                  <a:pt x="2021" y="0"/>
                  <a:pt x="1891" y="130"/>
                  <a:pt x="1891" y="291"/>
                </a:cubicBezTo>
                <a:cubicBezTo>
                  <a:pt x="1891" y="378"/>
                  <a:pt x="1931" y="456"/>
                  <a:pt x="1992" y="509"/>
                </a:cubicBezTo>
                <a:cubicBezTo>
                  <a:pt x="1638" y="1040"/>
                  <a:pt x="1638" y="1040"/>
                  <a:pt x="1638" y="1040"/>
                </a:cubicBezTo>
                <a:cubicBezTo>
                  <a:pt x="1603" y="1026"/>
                  <a:pt x="1566" y="1018"/>
                  <a:pt x="1527" y="1018"/>
                </a:cubicBezTo>
                <a:cubicBezTo>
                  <a:pt x="1416" y="1018"/>
                  <a:pt x="1321" y="1081"/>
                  <a:pt x="1271" y="1172"/>
                </a:cubicBezTo>
                <a:cubicBezTo>
                  <a:pt x="1070" y="1051"/>
                  <a:pt x="1070" y="1051"/>
                  <a:pt x="1070" y="1051"/>
                </a:cubicBezTo>
                <a:cubicBezTo>
                  <a:pt x="1082" y="1018"/>
                  <a:pt x="1090" y="983"/>
                  <a:pt x="1090" y="946"/>
                </a:cubicBezTo>
                <a:cubicBezTo>
                  <a:pt x="1090" y="786"/>
                  <a:pt x="959" y="656"/>
                  <a:pt x="799" y="656"/>
                </a:cubicBezTo>
                <a:cubicBezTo>
                  <a:pt x="638" y="656"/>
                  <a:pt x="508" y="786"/>
                  <a:pt x="508" y="946"/>
                </a:cubicBezTo>
                <a:cubicBezTo>
                  <a:pt x="508" y="1033"/>
                  <a:pt x="547" y="1110"/>
                  <a:pt x="608" y="1163"/>
                </a:cubicBezTo>
                <a:cubicBezTo>
                  <a:pt x="457" y="1364"/>
                  <a:pt x="457" y="1364"/>
                  <a:pt x="457" y="1364"/>
                </a:cubicBezTo>
                <a:cubicBezTo>
                  <a:pt x="410" y="1330"/>
                  <a:pt x="352" y="1309"/>
                  <a:pt x="290" y="1309"/>
                </a:cubicBezTo>
                <a:cubicBezTo>
                  <a:pt x="130" y="1309"/>
                  <a:pt x="0" y="1440"/>
                  <a:pt x="0" y="1600"/>
                </a:cubicBezTo>
                <a:cubicBezTo>
                  <a:pt x="0" y="1761"/>
                  <a:pt x="130" y="1891"/>
                  <a:pt x="290" y="1891"/>
                </a:cubicBezTo>
                <a:cubicBezTo>
                  <a:pt x="449" y="1891"/>
                  <a:pt x="579" y="1761"/>
                  <a:pt x="579" y="1600"/>
                </a:cubicBezTo>
                <a:cubicBezTo>
                  <a:pt x="579" y="1529"/>
                  <a:pt x="553" y="1465"/>
                  <a:pt x="511" y="1415"/>
                </a:cubicBezTo>
                <a:cubicBezTo>
                  <a:pt x="669" y="1204"/>
                  <a:pt x="669" y="1204"/>
                  <a:pt x="669" y="1204"/>
                </a:cubicBezTo>
                <a:cubicBezTo>
                  <a:pt x="708" y="1224"/>
                  <a:pt x="752" y="1236"/>
                  <a:pt x="799" y="1236"/>
                </a:cubicBezTo>
                <a:cubicBezTo>
                  <a:pt x="896" y="1236"/>
                  <a:pt x="982" y="1188"/>
                  <a:pt x="1035" y="1115"/>
                </a:cubicBezTo>
                <a:cubicBezTo>
                  <a:pt x="1244" y="1241"/>
                  <a:pt x="1244" y="1241"/>
                  <a:pt x="1244" y="1241"/>
                </a:cubicBezTo>
                <a:cubicBezTo>
                  <a:pt x="1239" y="1263"/>
                  <a:pt x="1235" y="1285"/>
                  <a:pt x="1235" y="1309"/>
                </a:cubicBezTo>
                <a:cubicBezTo>
                  <a:pt x="1235" y="1469"/>
                  <a:pt x="1366" y="1600"/>
                  <a:pt x="1527" y="1600"/>
                </a:cubicBezTo>
                <a:cubicBezTo>
                  <a:pt x="1687" y="1600"/>
                  <a:pt x="1818" y="1469"/>
                  <a:pt x="1818" y="1309"/>
                </a:cubicBezTo>
                <a:cubicBezTo>
                  <a:pt x="1818" y="1214"/>
                  <a:pt x="1771" y="1130"/>
                  <a:pt x="1700" y="1077"/>
                </a:cubicBezTo>
                <a:cubicBezTo>
                  <a:pt x="2052" y="550"/>
                  <a:pt x="2052" y="550"/>
                  <a:pt x="2052" y="550"/>
                </a:cubicBezTo>
                <a:cubicBezTo>
                  <a:pt x="2091" y="570"/>
                  <a:pt x="2135" y="582"/>
                  <a:pt x="2181" y="582"/>
                </a:cubicBezTo>
                <a:cubicBezTo>
                  <a:pt x="2341" y="582"/>
                  <a:pt x="2472" y="451"/>
                  <a:pt x="2472" y="291"/>
                </a:cubicBezTo>
                <a:cubicBezTo>
                  <a:pt x="2472" y="130"/>
                  <a:pt x="2341" y="0"/>
                  <a:pt x="2181" y="0"/>
                </a:cubicBezTo>
                <a:close/>
                <a:moveTo>
                  <a:pt x="290" y="1746"/>
                </a:moveTo>
                <a:cubicBezTo>
                  <a:pt x="210" y="1746"/>
                  <a:pt x="145" y="1681"/>
                  <a:pt x="145" y="1600"/>
                </a:cubicBezTo>
                <a:cubicBezTo>
                  <a:pt x="145" y="1520"/>
                  <a:pt x="210" y="1455"/>
                  <a:pt x="290" y="1455"/>
                </a:cubicBezTo>
                <a:cubicBezTo>
                  <a:pt x="369" y="1455"/>
                  <a:pt x="434" y="1520"/>
                  <a:pt x="434" y="1600"/>
                </a:cubicBezTo>
                <a:cubicBezTo>
                  <a:pt x="434" y="1681"/>
                  <a:pt x="369" y="1746"/>
                  <a:pt x="290" y="1746"/>
                </a:cubicBezTo>
                <a:close/>
                <a:moveTo>
                  <a:pt x="799" y="1091"/>
                </a:moveTo>
                <a:cubicBezTo>
                  <a:pt x="719" y="1091"/>
                  <a:pt x="653" y="1026"/>
                  <a:pt x="653" y="946"/>
                </a:cubicBezTo>
                <a:cubicBezTo>
                  <a:pt x="653" y="866"/>
                  <a:pt x="719" y="801"/>
                  <a:pt x="799" y="801"/>
                </a:cubicBezTo>
                <a:cubicBezTo>
                  <a:pt x="879" y="801"/>
                  <a:pt x="945" y="866"/>
                  <a:pt x="945" y="946"/>
                </a:cubicBezTo>
                <a:cubicBezTo>
                  <a:pt x="945" y="1026"/>
                  <a:pt x="879" y="1091"/>
                  <a:pt x="799" y="1091"/>
                </a:cubicBezTo>
                <a:close/>
                <a:moveTo>
                  <a:pt x="1527" y="1454"/>
                </a:moveTo>
                <a:cubicBezTo>
                  <a:pt x="1446" y="1454"/>
                  <a:pt x="1381" y="1389"/>
                  <a:pt x="1381" y="1309"/>
                </a:cubicBezTo>
                <a:cubicBezTo>
                  <a:pt x="1381" y="1229"/>
                  <a:pt x="1446" y="1164"/>
                  <a:pt x="1527" y="1164"/>
                </a:cubicBezTo>
                <a:cubicBezTo>
                  <a:pt x="1607" y="1164"/>
                  <a:pt x="1672" y="1229"/>
                  <a:pt x="1672" y="1309"/>
                </a:cubicBezTo>
                <a:cubicBezTo>
                  <a:pt x="1672" y="1389"/>
                  <a:pt x="1607" y="1454"/>
                  <a:pt x="1527" y="1454"/>
                </a:cubicBezTo>
                <a:close/>
                <a:moveTo>
                  <a:pt x="2181" y="436"/>
                </a:moveTo>
                <a:cubicBezTo>
                  <a:pt x="2101" y="436"/>
                  <a:pt x="2037" y="371"/>
                  <a:pt x="2037" y="291"/>
                </a:cubicBezTo>
                <a:cubicBezTo>
                  <a:pt x="2037" y="210"/>
                  <a:pt x="2101" y="145"/>
                  <a:pt x="2181" y="145"/>
                </a:cubicBezTo>
                <a:cubicBezTo>
                  <a:pt x="2261" y="145"/>
                  <a:pt x="2326" y="210"/>
                  <a:pt x="2326" y="291"/>
                </a:cubicBezTo>
                <a:cubicBezTo>
                  <a:pt x="2326" y="371"/>
                  <a:pt x="2261" y="436"/>
                  <a:pt x="2181" y="4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 dirty="0">
              <a:latin typeface="Calibri Light"/>
            </a:endParaRPr>
          </a:p>
        </p:txBody>
      </p:sp>
      <p:sp>
        <p:nvSpPr>
          <p:cNvPr id="189" name="Freeform 22"/>
          <p:cNvSpPr>
            <a:spLocks noChangeArrowheads="1"/>
          </p:cNvSpPr>
          <p:nvPr/>
        </p:nvSpPr>
        <p:spPr bwMode="auto">
          <a:xfrm>
            <a:off x="8768233" y="4507229"/>
            <a:ext cx="762185" cy="762190"/>
          </a:xfrm>
          <a:custGeom>
            <a:avLst/>
            <a:gdLst>
              <a:gd name="T0" fmla="*/ 230 w 461"/>
              <a:gd name="T1" fmla="*/ 8 h 461"/>
              <a:gd name="T2" fmla="*/ 230 w 461"/>
              <a:gd name="T3" fmla="*/ 8 h 461"/>
              <a:gd name="T4" fmla="*/ 0 w 461"/>
              <a:gd name="T5" fmla="*/ 239 h 461"/>
              <a:gd name="T6" fmla="*/ 230 w 461"/>
              <a:gd name="T7" fmla="*/ 460 h 461"/>
              <a:gd name="T8" fmla="*/ 460 w 461"/>
              <a:gd name="T9" fmla="*/ 230 h 461"/>
              <a:gd name="T10" fmla="*/ 230 w 461"/>
              <a:gd name="T11" fmla="*/ 8 h 461"/>
              <a:gd name="T12" fmla="*/ 230 w 461"/>
              <a:gd name="T13" fmla="*/ 35 h 461"/>
              <a:gd name="T14" fmla="*/ 230 w 461"/>
              <a:gd name="T15" fmla="*/ 35 h 461"/>
              <a:gd name="T16" fmla="*/ 319 w 461"/>
              <a:gd name="T17" fmla="*/ 53 h 461"/>
              <a:gd name="T18" fmla="*/ 291 w 461"/>
              <a:gd name="T19" fmla="*/ 106 h 461"/>
              <a:gd name="T20" fmla="*/ 230 w 461"/>
              <a:gd name="T21" fmla="*/ 97 h 461"/>
              <a:gd name="T22" fmla="*/ 168 w 461"/>
              <a:gd name="T23" fmla="*/ 106 h 461"/>
              <a:gd name="T24" fmla="*/ 141 w 461"/>
              <a:gd name="T25" fmla="*/ 53 h 461"/>
              <a:gd name="T26" fmla="*/ 230 w 461"/>
              <a:gd name="T27" fmla="*/ 35 h 461"/>
              <a:gd name="T28" fmla="*/ 106 w 461"/>
              <a:gd name="T29" fmla="*/ 292 h 461"/>
              <a:gd name="T30" fmla="*/ 106 w 461"/>
              <a:gd name="T31" fmla="*/ 292 h 461"/>
              <a:gd name="T32" fmla="*/ 53 w 461"/>
              <a:gd name="T33" fmla="*/ 327 h 461"/>
              <a:gd name="T34" fmla="*/ 35 w 461"/>
              <a:gd name="T35" fmla="*/ 239 h 461"/>
              <a:gd name="T36" fmla="*/ 53 w 461"/>
              <a:gd name="T37" fmla="*/ 141 h 461"/>
              <a:gd name="T38" fmla="*/ 106 w 461"/>
              <a:gd name="T39" fmla="*/ 167 h 461"/>
              <a:gd name="T40" fmla="*/ 88 w 461"/>
              <a:gd name="T41" fmla="*/ 230 h 461"/>
              <a:gd name="T42" fmla="*/ 106 w 461"/>
              <a:gd name="T43" fmla="*/ 292 h 461"/>
              <a:gd name="T44" fmla="*/ 230 w 461"/>
              <a:gd name="T45" fmla="*/ 433 h 461"/>
              <a:gd name="T46" fmla="*/ 230 w 461"/>
              <a:gd name="T47" fmla="*/ 433 h 461"/>
              <a:gd name="T48" fmla="*/ 141 w 461"/>
              <a:gd name="T49" fmla="*/ 407 h 461"/>
              <a:gd name="T50" fmla="*/ 168 w 461"/>
              <a:gd name="T51" fmla="*/ 354 h 461"/>
              <a:gd name="T52" fmla="*/ 230 w 461"/>
              <a:gd name="T53" fmla="*/ 372 h 461"/>
              <a:gd name="T54" fmla="*/ 291 w 461"/>
              <a:gd name="T55" fmla="*/ 354 h 461"/>
              <a:gd name="T56" fmla="*/ 319 w 461"/>
              <a:gd name="T57" fmla="*/ 407 h 461"/>
              <a:gd name="T58" fmla="*/ 230 w 461"/>
              <a:gd name="T59" fmla="*/ 433 h 461"/>
              <a:gd name="T60" fmla="*/ 230 w 461"/>
              <a:gd name="T61" fmla="*/ 345 h 461"/>
              <a:gd name="T62" fmla="*/ 230 w 461"/>
              <a:gd name="T63" fmla="*/ 345 h 461"/>
              <a:gd name="T64" fmla="*/ 124 w 461"/>
              <a:gd name="T65" fmla="*/ 230 h 461"/>
              <a:gd name="T66" fmla="*/ 230 w 461"/>
              <a:gd name="T67" fmla="*/ 123 h 461"/>
              <a:gd name="T68" fmla="*/ 336 w 461"/>
              <a:gd name="T69" fmla="*/ 230 h 461"/>
              <a:gd name="T70" fmla="*/ 230 w 461"/>
              <a:gd name="T71" fmla="*/ 345 h 461"/>
              <a:gd name="T72" fmla="*/ 354 w 461"/>
              <a:gd name="T73" fmla="*/ 292 h 461"/>
              <a:gd name="T74" fmla="*/ 354 w 461"/>
              <a:gd name="T75" fmla="*/ 292 h 461"/>
              <a:gd name="T76" fmla="*/ 372 w 461"/>
              <a:gd name="T77" fmla="*/ 230 h 461"/>
              <a:gd name="T78" fmla="*/ 354 w 461"/>
              <a:gd name="T79" fmla="*/ 167 h 461"/>
              <a:gd name="T80" fmla="*/ 407 w 461"/>
              <a:gd name="T81" fmla="*/ 141 h 461"/>
              <a:gd name="T82" fmla="*/ 425 w 461"/>
              <a:gd name="T83" fmla="*/ 230 h 461"/>
              <a:gd name="T84" fmla="*/ 407 w 461"/>
              <a:gd name="T85" fmla="*/ 327 h 461"/>
              <a:gd name="T86" fmla="*/ 354 w 461"/>
              <a:gd name="T87" fmla="*/ 292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61" h="461">
                <a:moveTo>
                  <a:pt x="230" y="8"/>
                </a:moveTo>
                <a:lnTo>
                  <a:pt x="230" y="8"/>
                </a:lnTo>
                <a:cubicBezTo>
                  <a:pt x="97" y="8"/>
                  <a:pt x="0" y="106"/>
                  <a:pt x="0" y="239"/>
                </a:cubicBezTo>
                <a:cubicBezTo>
                  <a:pt x="0" y="363"/>
                  <a:pt x="106" y="460"/>
                  <a:pt x="230" y="460"/>
                </a:cubicBezTo>
                <a:cubicBezTo>
                  <a:pt x="363" y="460"/>
                  <a:pt x="460" y="354"/>
                  <a:pt x="460" y="230"/>
                </a:cubicBezTo>
                <a:cubicBezTo>
                  <a:pt x="460" y="106"/>
                  <a:pt x="354" y="0"/>
                  <a:pt x="230" y="8"/>
                </a:cubicBezTo>
                <a:close/>
                <a:moveTo>
                  <a:pt x="230" y="35"/>
                </a:moveTo>
                <a:lnTo>
                  <a:pt x="230" y="35"/>
                </a:lnTo>
                <a:cubicBezTo>
                  <a:pt x="256" y="35"/>
                  <a:pt x="291" y="44"/>
                  <a:pt x="319" y="53"/>
                </a:cubicBezTo>
                <a:cubicBezTo>
                  <a:pt x="291" y="106"/>
                  <a:pt x="291" y="106"/>
                  <a:pt x="291" y="106"/>
                </a:cubicBezTo>
                <a:cubicBezTo>
                  <a:pt x="275" y="97"/>
                  <a:pt x="247" y="97"/>
                  <a:pt x="230" y="97"/>
                </a:cubicBezTo>
                <a:cubicBezTo>
                  <a:pt x="203" y="97"/>
                  <a:pt x="185" y="97"/>
                  <a:pt x="168" y="106"/>
                </a:cubicBezTo>
                <a:cubicBezTo>
                  <a:pt x="141" y="53"/>
                  <a:pt x="141" y="53"/>
                  <a:pt x="141" y="53"/>
                </a:cubicBezTo>
                <a:cubicBezTo>
                  <a:pt x="168" y="44"/>
                  <a:pt x="194" y="35"/>
                  <a:pt x="230" y="35"/>
                </a:cubicBezTo>
                <a:close/>
                <a:moveTo>
                  <a:pt x="106" y="292"/>
                </a:moveTo>
                <a:lnTo>
                  <a:pt x="106" y="292"/>
                </a:lnTo>
                <a:cubicBezTo>
                  <a:pt x="53" y="327"/>
                  <a:pt x="53" y="327"/>
                  <a:pt x="53" y="327"/>
                </a:cubicBezTo>
                <a:cubicBezTo>
                  <a:pt x="35" y="301"/>
                  <a:pt x="35" y="265"/>
                  <a:pt x="35" y="239"/>
                </a:cubicBezTo>
                <a:cubicBezTo>
                  <a:pt x="26" y="204"/>
                  <a:pt x="35" y="167"/>
                  <a:pt x="53" y="141"/>
                </a:cubicBezTo>
                <a:cubicBezTo>
                  <a:pt x="106" y="167"/>
                  <a:pt x="106" y="167"/>
                  <a:pt x="106" y="167"/>
                </a:cubicBezTo>
                <a:cubicBezTo>
                  <a:pt x="97" y="185"/>
                  <a:pt x="88" y="212"/>
                  <a:pt x="88" y="230"/>
                </a:cubicBezTo>
                <a:cubicBezTo>
                  <a:pt x="88" y="257"/>
                  <a:pt x="97" y="274"/>
                  <a:pt x="106" y="292"/>
                </a:cubicBezTo>
                <a:close/>
                <a:moveTo>
                  <a:pt x="230" y="433"/>
                </a:moveTo>
                <a:lnTo>
                  <a:pt x="230" y="433"/>
                </a:lnTo>
                <a:cubicBezTo>
                  <a:pt x="194" y="433"/>
                  <a:pt x="168" y="425"/>
                  <a:pt x="141" y="407"/>
                </a:cubicBezTo>
                <a:cubicBezTo>
                  <a:pt x="168" y="354"/>
                  <a:pt x="168" y="354"/>
                  <a:pt x="168" y="354"/>
                </a:cubicBezTo>
                <a:cubicBezTo>
                  <a:pt x="185" y="363"/>
                  <a:pt x="203" y="372"/>
                  <a:pt x="230" y="372"/>
                </a:cubicBezTo>
                <a:cubicBezTo>
                  <a:pt x="247" y="372"/>
                  <a:pt x="275" y="363"/>
                  <a:pt x="291" y="354"/>
                </a:cubicBezTo>
                <a:cubicBezTo>
                  <a:pt x="319" y="407"/>
                  <a:pt x="319" y="407"/>
                  <a:pt x="319" y="407"/>
                </a:cubicBezTo>
                <a:cubicBezTo>
                  <a:pt x="291" y="425"/>
                  <a:pt x="266" y="433"/>
                  <a:pt x="230" y="433"/>
                </a:cubicBezTo>
                <a:close/>
                <a:moveTo>
                  <a:pt x="230" y="345"/>
                </a:moveTo>
                <a:lnTo>
                  <a:pt x="230" y="345"/>
                </a:lnTo>
                <a:cubicBezTo>
                  <a:pt x="168" y="345"/>
                  <a:pt x="124" y="292"/>
                  <a:pt x="124" y="230"/>
                </a:cubicBezTo>
                <a:cubicBezTo>
                  <a:pt x="124" y="167"/>
                  <a:pt x="168" y="123"/>
                  <a:pt x="230" y="123"/>
                </a:cubicBezTo>
                <a:cubicBezTo>
                  <a:pt x="291" y="123"/>
                  <a:pt x="336" y="167"/>
                  <a:pt x="336" y="230"/>
                </a:cubicBezTo>
                <a:cubicBezTo>
                  <a:pt x="336" y="292"/>
                  <a:pt x="291" y="345"/>
                  <a:pt x="230" y="345"/>
                </a:cubicBezTo>
                <a:close/>
                <a:moveTo>
                  <a:pt x="354" y="292"/>
                </a:moveTo>
                <a:lnTo>
                  <a:pt x="354" y="292"/>
                </a:lnTo>
                <a:cubicBezTo>
                  <a:pt x="363" y="274"/>
                  <a:pt x="372" y="257"/>
                  <a:pt x="372" y="230"/>
                </a:cubicBezTo>
                <a:cubicBezTo>
                  <a:pt x="372" y="212"/>
                  <a:pt x="363" y="185"/>
                  <a:pt x="354" y="167"/>
                </a:cubicBezTo>
                <a:cubicBezTo>
                  <a:pt x="407" y="141"/>
                  <a:pt x="407" y="141"/>
                  <a:pt x="407" y="141"/>
                </a:cubicBezTo>
                <a:cubicBezTo>
                  <a:pt x="416" y="167"/>
                  <a:pt x="425" y="195"/>
                  <a:pt x="425" y="230"/>
                </a:cubicBezTo>
                <a:cubicBezTo>
                  <a:pt x="425" y="265"/>
                  <a:pt x="416" y="292"/>
                  <a:pt x="407" y="327"/>
                </a:cubicBezTo>
                <a:lnTo>
                  <a:pt x="354" y="29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44413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val 48"/>
          <p:cNvSpPr/>
          <p:nvPr/>
        </p:nvSpPr>
        <p:spPr>
          <a:xfrm>
            <a:off x="3549477" y="3611691"/>
            <a:ext cx="1847173" cy="1847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Calibri Light"/>
            </a:endParaRPr>
          </a:p>
        </p:txBody>
      </p:sp>
      <p:sp>
        <p:nvSpPr>
          <p:cNvPr id="55" name="Oval 54"/>
          <p:cNvSpPr/>
          <p:nvPr/>
        </p:nvSpPr>
        <p:spPr>
          <a:xfrm>
            <a:off x="6176332" y="7981141"/>
            <a:ext cx="1847173" cy="1847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Calibri Light"/>
            </a:endParaRPr>
          </a:p>
        </p:txBody>
      </p:sp>
      <p:sp>
        <p:nvSpPr>
          <p:cNvPr id="58" name="Oval 57"/>
          <p:cNvSpPr/>
          <p:nvPr/>
        </p:nvSpPr>
        <p:spPr>
          <a:xfrm>
            <a:off x="8772008" y="3611691"/>
            <a:ext cx="1847173" cy="1847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Calibri Light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11070204" y="7847593"/>
            <a:ext cx="1847173" cy="184765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Calibri Light"/>
            </a:endParaRPr>
          </a:p>
        </p:txBody>
      </p:sp>
      <p:sp>
        <p:nvSpPr>
          <p:cNvPr id="64" name="Oval 63"/>
          <p:cNvSpPr/>
          <p:nvPr/>
        </p:nvSpPr>
        <p:spPr>
          <a:xfrm>
            <a:off x="18768886" y="3611691"/>
            <a:ext cx="1847173" cy="184765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Calibri Light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16419853" y="7924207"/>
            <a:ext cx="1847173" cy="1847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Calibri Light"/>
            </a:endParaRPr>
          </a:p>
        </p:txBody>
      </p:sp>
      <p:sp>
        <p:nvSpPr>
          <p:cNvPr id="73" name="Oval 72"/>
          <p:cNvSpPr/>
          <p:nvPr/>
        </p:nvSpPr>
        <p:spPr>
          <a:xfrm>
            <a:off x="13775925" y="3611691"/>
            <a:ext cx="1847173" cy="184765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43" tIns="91422" rIns="182843" bIns="91422" rtlCol="0" anchor="ctr"/>
          <a:lstStyle/>
          <a:p>
            <a:pPr algn="ctr"/>
            <a:endParaRPr lang="id-ID" dirty="0">
              <a:latin typeface="Calibri Light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2560574" y="5532840"/>
            <a:ext cx="3814110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en-US" dirty="0" smtClean="0">
                <a:latin typeface="PF DinDisplay Pro" panose="02000506030000020004" pitchFamily="2" charset="0"/>
                <a:cs typeface="Calibri Light"/>
              </a:rPr>
              <a:t>K</a:t>
            </a:r>
            <a:r>
              <a:rPr lang="el-GR" dirty="0" err="1" smtClean="0">
                <a:latin typeface="PF DinDisplay Pro" panose="02000506030000020004" pitchFamily="2" charset="0"/>
                <a:cs typeface="Calibri Light"/>
              </a:rPr>
              <a:t>όστος</a:t>
            </a:r>
            <a:r>
              <a:rPr lang="el-GR" dirty="0" smtClean="0">
                <a:latin typeface="PF DinDisplay Pro" panose="02000506030000020004" pitchFamily="2" charset="0"/>
                <a:cs typeface="Calibri Light"/>
              </a:rPr>
              <a:t> επένδυσης</a:t>
            </a:r>
            <a:endParaRPr lang="id-ID" sz="40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2275069" y="6085340"/>
            <a:ext cx="4369072" cy="1484665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l-GR" sz="2400" dirty="0">
                <a:latin typeface="PF DinDisplay Pro" panose="02000506030000020004" pitchFamily="2" charset="0"/>
                <a:cs typeface="Calibri Light"/>
              </a:rPr>
              <a:t>Εκμηδενισμός κόστους αρχικής επένδυσης σε εξοπλισμό και υποδομές </a:t>
            </a:r>
            <a:r>
              <a:rPr lang="el-GR" sz="2400" dirty="0" err="1">
                <a:latin typeface="PF DinDisplay Pro" panose="02000506030000020004" pitchFamily="2" charset="0"/>
                <a:cs typeface="Calibri Light"/>
              </a:rPr>
              <a:t>Data</a:t>
            </a:r>
            <a:r>
              <a:rPr lang="el-GR" sz="2400" dirty="0">
                <a:latin typeface="PF DinDisplay Pro" panose="02000506030000020004" pitchFamily="2" charset="0"/>
                <a:cs typeface="Calibri Light"/>
              </a:rPr>
              <a:t> </a:t>
            </a:r>
            <a:r>
              <a:rPr lang="el-GR" sz="2400" dirty="0" err="1">
                <a:latin typeface="PF DinDisplay Pro" panose="02000506030000020004" pitchFamily="2" charset="0"/>
                <a:cs typeface="Calibri Light"/>
              </a:rPr>
              <a:t>Center</a:t>
            </a:r>
            <a:r>
              <a:rPr lang="el-GR" sz="2400" dirty="0">
                <a:latin typeface="PF DinDisplay Pro" panose="02000506030000020004" pitchFamily="2" charset="0"/>
                <a:cs typeface="Calibri Light"/>
              </a:rPr>
              <a:t> 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7656975" y="5516505"/>
            <a:ext cx="4062576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en-US" dirty="0">
                <a:latin typeface="PF DinDisplay Pro" panose="02000506030000020004" pitchFamily="2" charset="0"/>
                <a:cs typeface="Lato Regular"/>
              </a:rPr>
              <a:t>K</a:t>
            </a:r>
            <a:r>
              <a:rPr lang="el-GR" dirty="0" err="1" smtClean="0">
                <a:latin typeface="PF DinDisplay Pro" panose="02000506030000020004" pitchFamily="2" charset="0"/>
                <a:cs typeface="Lato Regular"/>
              </a:rPr>
              <a:t>όστος</a:t>
            </a:r>
            <a:r>
              <a:rPr lang="el-GR" dirty="0" smtClean="0">
                <a:latin typeface="PF DinDisplay Pro" panose="02000506030000020004" pitchFamily="2" charset="0"/>
                <a:cs typeface="Lato Regular"/>
              </a:rPr>
              <a:t> </a:t>
            </a:r>
            <a:r>
              <a:rPr lang="el-GR" dirty="0">
                <a:latin typeface="PF DinDisplay Pro" panose="02000506030000020004" pitchFamily="2" charset="0"/>
                <a:cs typeface="Lato Regular"/>
              </a:rPr>
              <a:t>συντήρησης</a:t>
            </a:r>
            <a:endParaRPr lang="id-ID" sz="40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7495702" y="6069005"/>
            <a:ext cx="4369072" cy="1058715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l-GR" sz="2400" dirty="0">
                <a:latin typeface="PF DinDisplay Pro" panose="02000506030000020004" pitchFamily="2" charset="0"/>
                <a:cs typeface="Calibri Light"/>
              </a:rPr>
              <a:t>Εκμηδενισμός κόστους συντήρησης υποδομών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3385639" y="5516505"/>
            <a:ext cx="2605447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el-GR" dirty="0" smtClean="0">
                <a:latin typeface="PF DinDisplay Pro" panose="02000506030000020004" pitchFamily="2" charset="0"/>
                <a:cs typeface="Lato Regular"/>
              </a:rPr>
              <a:t>Προσωπικό</a:t>
            </a:r>
            <a:endParaRPr lang="id-ID" sz="40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2495806" y="6069005"/>
            <a:ext cx="4369072" cy="1058715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l-GR" sz="2400" dirty="0">
                <a:latin typeface="PF DinDisplay Pro" panose="02000506030000020004" pitchFamily="2" charset="0"/>
                <a:cs typeface="Calibri Light"/>
              </a:rPr>
              <a:t>Μείωση κόστους χρήσης εξειδικευμένου προσωπικού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7629333" y="5536975"/>
            <a:ext cx="4145099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el-GR" dirty="0" smtClean="0">
                <a:latin typeface="PF DinDisplay Pro" panose="02000506030000020004" pitchFamily="2" charset="0"/>
                <a:cs typeface="Calibri Light"/>
              </a:rPr>
              <a:t>Υπολογιστικοί Πόροι</a:t>
            </a:r>
            <a:endParaRPr lang="id-ID" sz="40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7509320" y="6089475"/>
            <a:ext cx="4369072" cy="1484665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l-GR" sz="2400" dirty="0">
                <a:latin typeface="PF DinDisplay Pro" panose="02000506030000020004" pitchFamily="2" charset="0"/>
                <a:cs typeface="Calibri Light"/>
              </a:rPr>
              <a:t>Μείωση κόστους με την δυναμική και εξατομικευμένη  χρήση Υπολογιστικών Πόρων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5764239" y="9804637"/>
            <a:ext cx="2656102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el-GR" dirty="0" smtClean="0">
                <a:latin typeface="PF DinDisplay Pro" panose="02000506030000020004" pitchFamily="2" charset="0"/>
                <a:cs typeface="Lato Regular"/>
              </a:rPr>
              <a:t>Υλοποίησης </a:t>
            </a:r>
            <a:endParaRPr lang="id-ID" sz="40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4899731" y="10340808"/>
            <a:ext cx="4369072" cy="1058715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l-GR" sz="2400" dirty="0">
                <a:latin typeface="PF DinDisplay Pro" panose="02000506030000020004" pitchFamily="2" charset="0"/>
                <a:cs typeface="Calibri Light"/>
              </a:rPr>
              <a:t>Μείωση χρόνου υλοποίησης έργου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10361462" y="9788190"/>
            <a:ext cx="3254662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el-GR" dirty="0" smtClean="0">
                <a:latin typeface="PF DinDisplay Pro" panose="02000506030000020004" pitchFamily="2" charset="0"/>
                <a:cs typeface="Lato Regular"/>
              </a:rPr>
              <a:t>Τ</a:t>
            </a:r>
            <a:r>
              <a:rPr lang="id-ID" dirty="0" smtClean="0">
                <a:latin typeface="PF DinDisplay Pro" panose="02000506030000020004" pitchFamily="2" charset="0"/>
                <a:cs typeface="Lato Regular"/>
              </a:rPr>
              <a:t>ime </a:t>
            </a:r>
            <a:r>
              <a:rPr lang="id-ID" dirty="0">
                <a:latin typeface="PF DinDisplay Pro" panose="02000506030000020004" pitchFamily="2" charset="0"/>
                <a:cs typeface="Lato Regular"/>
              </a:rPr>
              <a:t>to market</a:t>
            </a:r>
            <a:endParaRPr lang="id-ID" sz="40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9804258" y="10340691"/>
            <a:ext cx="4369072" cy="10284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l-GR" sz="2400" dirty="0">
                <a:latin typeface="PF DinDisplay Pro" panose="02000506030000020004" pitchFamily="2" charset="0"/>
                <a:cs typeface="Calibri Light"/>
              </a:rPr>
              <a:t>Μείωση χρόνου έλευσης στην αγορά (</a:t>
            </a:r>
            <a:r>
              <a:rPr lang="el-GR" sz="2400" dirty="0" err="1">
                <a:latin typeface="PF DinDisplay Pro" panose="02000506030000020004" pitchFamily="2" charset="0"/>
                <a:cs typeface="Calibri Light"/>
              </a:rPr>
              <a:t>time</a:t>
            </a:r>
            <a:r>
              <a:rPr lang="el-GR" sz="2400" dirty="0">
                <a:latin typeface="PF DinDisplay Pro" panose="02000506030000020004" pitchFamily="2" charset="0"/>
                <a:cs typeface="Calibri Light"/>
              </a:rPr>
              <a:t> </a:t>
            </a:r>
            <a:r>
              <a:rPr lang="el-GR" sz="2400" dirty="0" err="1">
                <a:latin typeface="PF DinDisplay Pro" panose="02000506030000020004" pitchFamily="2" charset="0"/>
                <a:cs typeface="Calibri Light"/>
              </a:rPr>
              <a:t>to</a:t>
            </a:r>
            <a:r>
              <a:rPr lang="el-GR" sz="2400" dirty="0">
                <a:latin typeface="PF DinDisplay Pro" panose="02000506030000020004" pitchFamily="2" charset="0"/>
                <a:cs typeface="Calibri Light"/>
              </a:rPr>
              <a:t> </a:t>
            </a:r>
            <a:r>
              <a:rPr lang="el-GR" sz="2400" dirty="0" err="1">
                <a:latin typeface="PF DinDisplay Pro" panose="02000506030000020004" pitchFamily="2" charset="0"/>
                <a:cs typeface="Calibri Light"/>
              </a:rPr>
              <a:t>market</a:t>
            </a:r>
            <a:r>
              <a:rPr lang="el-GR" sz="2400" dirty="0">
                <a:latin typeface="PF DinDisplay Pro" panose="02000506030000020004" pitchFamily="2" charset="0"/>
                <a:cs typeface="Calibri Light"/>
              </a:rPr>
              <a:t>)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15194337" y="9735509"/>
            <a:ext cx="4312644" cy="738627"/>
          </a:xfrm>
          <a:prstGeom prst="rect">
            <a:avLst/>
          </a:prstGeom>
          <a:noFill/>
        </p:spPr>
        <p:txBody>
          <a:bodyPr wrap="none" lIns="182843" tIns="91422" rIns="182843" bIns="91422" rtlCol="0">
            <a:spAutoFit/>
          </a:bodyPr>
          <a:lstStyle/>
          <a:p>
            <a:pPr algn="ctr"/>
            <a:r>
              <a:rPr lang="el-GR" dirty="0" smtClean="0">
                <a:latin typeface="PF DinDisplay Pro" panose="02000506030000020004" pitchFamily="2" charset="0"/>
                <a:cs typeface="Lato Regular"/>
              </a:rPr>
              <a:t>Ελαστικότητα Πόρων</a:t>
            </a:r>
            <a:endParaRPr lang="id-ID" sz="4000" dirty="0">
              <a:latin typeface="PF DinDisplay Pro" panose="02000506030000020004" pitchFamily="2" charset="0"/>
              <a:cs typeface="Lato Regular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15158094" y="10288009"/>
            <a:ext cx="4369072" cy="1028450"/>
          </a:xfrm>
          <a:prstGeom prst="rect">
            <a:avLst/>
          </a:prstGeom>
          <a:noFill/>
        </p:spPr>
        <p:txBody>
          <a:bodyPr wrap="square" lIns="182843" tIns="91422" rIns="182843" bIns="91422" rtlCol="0">
            <a:spAutoFit/>
          </a:bodyPr>
          <a:lstStyle/>
          <a:p>
            <a:pPr algn="ctr" defTabSz="647570">
              <a:lnSpc>
                <a:spcPct val="120000"/>
              </a:lnSpc>
              <a:spcBef>
                <a:spcPts val="1700"/>
              </a:spcBef>
              <a:defRPr/>
            </a:pPr>
            <a:r>
              <a:rPr lang="el-GR" sz="2400" dirty="0">
                <a:latin typeface="PF DinDisplay Pro" panose="02000506030000020004" pitchFamily="2" charset="0"/>
                <a:cs typeface="Calibri Light"/>
              </a:rPr>
              <a:t>Άμεση δυνατότητα κάλυψης έκτακτων αναγκών σε πόρους</a:t>
            </a:r>
          </a:p>
        </p:txBody>
      </p:sp>
      <p:sp>
        <p:nvSpPr>
          <p:cNvPr id="65" name="Freeform 102"/>
          <p:cNvSpPr>
            <a:spLocks noChangeArrowheads="1"/>
          </p:cNvSpPr>
          <p:nvPr/>
        </p:nvSpPr>
        <p:spPr bwMode="auto">
          <a:xfrm>
            <a:off x="19307331" y="4159428"/>
            <a:ext cx="804676" cy="719219"/>
          </a:xfrm>
          <a:custGeom>
            <a:avLst/>
            <a:gdLst>
              <a:gd name="T0" fmla="*/ 80 w 498"/>
              <a:gd name="T1" fmla="*/ 151 h 445"/>
              <a:gd name="T2" fmla="*/ 80 w 498"/>
              <a:gd name="T3" fmla="*/ 151 h 445"/>
              <a:gd name="T4" fmla="*/ 142 w 498"/>
              <a:gd name="T5" fmla="*/ 169 h 445"/>
              <a:gd name="T6" fmla="*/ 151 w 498"/>
              <a:gd name="T7" fmla="*/ 169 h 445"/>
              <a:gd name="T8" fmla="*/ 195 w 498"/>
              <a:gd name="T9" fmla="*/ 134 h 445"/>
              <a:gd name="T10" fmla="*/ 195 w 498"/>
              <a:gd name="T11" fmla="*/ 125 h 445"/>
              <a:gd name="T12" fmla="*/ 178 w 498"/>
              <a:gd name="T13" fmla="*/ 107 h 445"/>
              <a:gd name="T14" fmla="*/ 275 w 498"/>
              <a:gd name="T15" fmla="*/ 10 h 445"/>
              <a:gd name="T16" fmla="*/ 195 w 498"/>
              <a:gd name="T17" fmla="*/ 0 h 445"/>
              <a:gd name="T18" fmla="*/ 107 w 498"/>
              <a:gd name="T19" fmla="*/ 54 h 445"/>
              <a:gd name="T20" fmla="*/ 72 w 498"/>
              <a:gd name="T21" fmla="*/ 81 h 445"/>
              <a:gd name="T22" fmla="*/ 53 w 498"/>
              <a:gd name="T23" fmla="*/ 116 h 445"/>
              <a:gd name="T24" fmla="*/ 18 w 498"/>
              <a:gd name="T25" fmla="*/ 125 h 445"/>
              <a:gd name="T26" fmla="*/ 0 w 498"/>
              <a:gd name="T27" fmla="*/ 143 h 445"/>
              <a:gd name="T28" fmla="*/ 0 w 498"/>
              <a:gd name="T29" fmla="*/ 151 h 445"/>
              <a:gd name="T30" fmla="*/ 36 w 498"/>
              <a:gd name="T31" fmla="*/ 187 h 445"/>
              <a:gd name="T32" fmla="*/ 53 w 498"/>
              <a:gd name="T33" fmla="*/ 196 h 445"/>
              <a:gd name="T34" fmla="*/ 72 w 498"/>
              <a:gd name="T35" fmla="*/ 178 h 445"/>
              <a:gd name="T36" fmla="*/ 80 w 498"/>
              <a:gd name="T37" fmla="*/ 151 h 445"/>
              <a:gd name="T38" fmla="*/ 222 w 498"/>
              <a:gd name="T39" fmla="*/ 160 h 445"/>
              <a:gd name="T40" fmla="*/ 222 w 498"/>
              <a:gd name="T41" fmla="*/ 160 h 445"/>
              <a:gd name="T42" fmla="*/ 213 w 498"/>
              <a:gd name="T43" fmla="*/ 160 h 445"/>
              <a:gd name="T44" fmla="*/ 178 w 498"/>
              <a:gd name="T45" fmla="*/ 187 h 445"/>
              <a:gd name="T46" fmla="*/ 169 w 498"/>
              <a:gd name="T47" fmla="*/ 204 h 445"/>
              <a:gd name="T48" fmla="*/ 381 w 498"/>
              <a:gd name="T49" fmla="*/ 435 h 445"/>
              <a:gd name="T50" fmla="*/ 399 w 498"/>
              <a:gd name="T51" fmla="*/ 435 h 445"/>
              <a:gd name="T52" fmla="*/ 426 w 498"/>
              <a:gd name="T53" fmla="*/ 417 h 445"/>
              <a:gd name="T54" fmla="*/ 426 w 498"/>
              <a:gd name="T55" fmla="*/ 400 h 445"/>
              <a:gd name="T56" fmla="*/ 222 w 498"/>
              <a:gd name="T57" fmla="*/ 160 h 445"/>
              <a:gd name="T58" fmla="*/ 497 w 498"/>
              <a:gd name="T59" fmla="*/ 63 h 445"/>
              <a:gd name="T60" fmla="*/ 497 w 498"/>
              <a:gd name="T61" fmla="*/ 63 h 445"/>
              <a:gd name="T62" fmla="*/ 479 w 498"/>
              <a:gd name="T63" fmla="*/ 54 h 445"/>
              <a:gd name="T64" fmla="*/ 461 w 498"/>
              <a:gd name="T65" fmla="*/ 89 h 445"/>
              <a:gd name="T66" fmla="*/ 408 w 498"/>
              <a:gd name="T67" fmla="*/ 107 h 445"/>
              <a:gd name="T68" fmla="*/ 399 w 498"/>
              <a:gd name="T69" fmla="*/ 63 h 445"/>
              <a:gd name="T70" fmla="*/ 417 w 498"/>
              <a:gd name="T71" fmla="*/ 19 h 445"/>
              <a:gd name="T72" fmla="*/ 408 w 498"/>
              <a:gd name="T73" fmla="*/ 10 h 445"/>
              <a:gd name="T74" fmla="*/ 337 w 498"/>
              <a:gd name="T75" fmla="*/ 72 h 445"/>
              <a:gd name="T76" fmla="*/ 319 w 498"/>
              <a:gd name="T77" fmla="*/ 151 h 445"/>
              <a:gd name="T78" fmla="*/ 284 w 498"/>
              <a:gd name="T79" fmla="*/ 187 h 445"/>
              <a:gd name="T80" fmla="*/ 319 w 498"/>
              <a:gd name="T81" fmla="*/ 231 h 445"/>
              <a:gd name="T82" fmla="*/ 364 w 498"/>
              <a:gd name="T83" fmla="*/ 187 h 445"/>
              <a:gd name="T84" fmla="*/ 408 w 498"/>
              <a:gd name="T85" fmla="*/ 178 h 445"/>
              <a:gd name="T86" fmla="*/ 488 w 498"/>
              <a:gd name="T87" fmla="*/ 143 h 445"/>
              <a:gd name="T88" fmla="*/ 497 w 498"/>
              <a:gd name="T89" fmla="*/ 63 h 445"/>
              <a:gd name="T90" fmla="*/ 72 w 498"/>
              <a:gd name="T91" fmla="*/ 400 h 445"/>
              <a:gd name="T92" fmla="*/ 72 w 498"/>
              <a:gd name="T93" fmla="*/ 400 h 445"/>
              <a:gd name="T94" fmla="*/ 72 w 498"/>
              <a:gd name="T95" fmla="*/ 417 h 445"/>
              <a:gd name="T96" fmla="*/ 89 w 498"/>
              <a:gd name="T97" fmla="*/ 444 h 445"/>
              <a:gd name="T98" fmla="*/ 107 w 498"/>
              <a:gd name="T99" fmla="*/ 435 h 445"/>
              <a:gd name="T100" fmla="*/ 231 w 498"/>
              <a:gd name="T101" fmla="*/ 320 h 445"/>
              <a:gd name="T102" fmla="*/ 195 w 498"/>
              <a:gd name="T103" fmla="*/ 275 h 445"/>
              <a:gd name="T104" fmla="*/ 72 w 498"/>
              <a:gd name="T105" fmla="*/ 400 h 4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498" h="445">
                <a:moveTo>
                  <a:pt x="80" y="151"/>
                </a:moveTo>
                <a:lnTo>
                  <a:pt x="80" y="151"/>
                </a:lnTo>
                <a:cubicBezTo>
                  <a:pt x="97" y="134"/>
                  <a:pt x="116" y="143"/>
                  <a:pt x="142" y="169"/>
                </a:cubicBezTo>
                <a:cubicBezTo>
                  <a:pt x="151" y="178"/>
                  <a:pt x="151" y="169"/>
                  <a:pt x="151" y="169"/>
                </a:cubicBezTo>
                <a:cubicBezTo>
                  <a:pt x="160" y="169"/>
                  <a:pt x="186" y="134"/>
                  <a:pt x="195" y="134"/>
                </a:cubicBezTo>
                <a:cubicBezTo>
                  <a:pt x="195" y="134"/>
                  <a:pt x="195" y="134"/>
                  <a:pt x="195" y="125"/>
                </a:cubicBezTo>
                <a:cubicBezTo>
                  <a:pt x="186" y="125"/>
                  <a:pt x="178" y="116"/>
                  <a:pt x="178" y="107"/>
                </a:cubicBezTo>
                <a:cubicBezTo>
                  <a:pt x="133" y="45"/>
                  <a:pt x="301" y="10"/>
                  <a:pt x="275" y="10"/>
                </a:cubicBezTo>
                <a:cubicBezTo>
                  <a:pt x="257" y="0"/>
                  <a:pt x="204" y="0"/>
                  <a:pt x="195" y="0"/>
                </a:cubicBezTo>
                <a:cubicBezTo>
                  <a:pt x="169" y="10"/>
                  <a:pt x="125" y="36"/>
                  <a:pt x="107" y="54"/>
                </a:cubicBezTo>
                <a:cubicBezTo>
                  <a:pt x="80" y="72"/>
                  <a:pt x="72" y="81"/>
                  <a:pt x="72" y="81"/>
                </a:cubicBezTo>
                <a:cubicBezTo>
                  <a:pt x="62" y="89"/>
                  <a:pt x="72" y="107"/>
                  <a:pt x="53" y="116"/>
                </a:cubicBezTo>
                <a:cubicBezTo>
                  <a:pt x="36" y="125"/>
                  <a:pt x="27" y="116"/>
                  <a:pt x="18" y="125"/>
                </a:cubicBezTo>
                <a:cubicBezTo>
                  <a:pt x="18" y="134"/>
                  <a:pt x="9" y="134"/>
                  <a:pt x="0" y="143"/>
                </a:cubicBezTo>
                <a:lnTo>
                  <a:pt x="0" y="151"/>
                </a:lnTo>
                <a:lnTo>
                  <a:pt x="36" y="187"/>
                </a:lnTo>
                <a:cubicBezTo>
                  <a:pt x="36" y="196"/>
                  <a:pt x="44" y="196"/>
                  <a:pt x="53" y="196"/>
                </a:cubicBezTo>
                <a:cubicBezTo>
                  <a:pt x="53" y="187"/>
                  <a:pt x="62" y="178"/>
                  <a:pt x="72" y="178"/>
                </a:cubicBezTo>
                <a:cubicBezTo>
                  <a:pt x="72" y="178"/>
                  <a:pt x="72" y="151"/>
                  <a:pt x="80" y="151"/>
                </a:cubicBezTo>
                <a:close/>
                <a:moveTo>
                  <a:pt x="222" y="160"/>
                </a:moveTo>
                <a:lnTo>
                  <a:pt x="222" y="160"/>
                </a:lnTo>
                <a:cubicBezTo>
                  <a:pt x="213" y="160"/>
                  <a:pt x="213" y="160"/>
                  <a:pt x="213" y="160"/>
                </a:cubicBezTo>
                <a:cubicBezTo>
                  <a:pt x="178" y="187"/>
                  <a:pt x="178" y="187"/>
                  <a:pt x="178" y="187"/>
                </a:cubicBezTo>
                <a:cubicBezTo>
                  <a:pt x="169" y="196"/>
                  <a:pt x="169" y="196"/>
                  <a:pt x="169" y="204"/>
                </a:cubicBezTo>
                <a:cubicBezTo>
                  <a:pt x="381" y="435"/>
                  <a:pt x="381" y="435"/>
                  <a:pt x="381" y="435"/>
                </a:cubicBezTo>
                <a:cubicBezTo>
                  <a:pt x="381" y="444"/>
                  <a:pt x="391" y="444"/>
                  <a:pt x="399" y="435"/>
                </a:cubicBezTo>
                <a:cubicBezTo>
                  <a:pt x="426" y="417"/>
                  <a:pt x="426" y="417"/>
                  <a:pt x="426" y="417"/>
                </a:cubicBezTo>
                <a:cubicBezTo>
                  <a:pt x="426" y="408"/>
                  <a:pt x="426" y="400"/>
                  <a:pt x="426" y="400"/>
                </a:cubicBezTo>
                <a:lnTo>
                  <a:pt x="222" y="160"/>
                </a:lnTo>
                <a:close/>
                <a:moveTo>
                  <a:pt x="497" y="63"/>
                </a:moveTo>
                <a:lnTo>
                  <a:pt x="497" y="63"/>
                </a:lnTo>
                <a:cubicBezTo>
                  <a:pt x="488" y="45"/>
                  <a:pt x="488" y="54"/>
                  <a:pt x="479" y="54"/>
                </a:cubicBezTo>
                <a:cubicBezTo>
                  <a:pt x="479" y="63"/>
                  <a:pt x="461" y="81"/>
                  <a:pt x="461" y="89"/>
                </a:cubicBezTo>
                <a:cubicBezTo>
                  <a:pt x="452" y="107"/>
                  <a:pt x="435" y="125"/>
                  <a:pt x="408" y="107"/>
                </a:cubicBezTo>
                <a:cubicBezTo>
                  <a:pt x="381" y="81"/>
                  <a:pt x="391" y="72"/>
                  <a:pt x="399" y="63"/>
                </a:cubicBezTo>
                <a:cubicBezTo>
                  <a:pt x="399" y="54"/>
                  <a:pt x="417" y="28"/>
                  <a:pt x="417" y="19"/>
                </a:cubicBezTo>
                <a:cubicBezTo>
                  <a:pt x="426" y="19"/>
                  <a:pt x="417" y="10"/>
                  <a:pt x="408" y="10"/>
                </a:cubicBezTo>
                <a:cubicBezTo>
                  <a:pt x="399" y="19"/>
                  <a:pt x="346" y="36"/>
                  <a:pt x="337" y="72"/>
                </a:cubicBezTo>
                <a:cubicBezTo>
                  <a:pt x="328" y="98"/>
                  <a:pt x="346" y="125"/>
                  <a:pt x="319" y="151"/>
                </a:cubicBezTo>
                <a:cubicBezTo>
                  <a:pt x="284" y="187"/>
                  <a:pt x="284" y="187"/>
                  <a:pt x="284" y="187"/>
                </a:cubicBezTo>
                <a:cubicBezTo>
                  <a:pt x="319" y="231"/>
                  <a:pt x="319" y="231"/>
                  <a:pt x="319" y="231"/>
                </a:cubicBezTo>
                <a:cubicBezTo>
                  <a:pt x="364" y="187"/>
                  <a:pt x="364" y="187"/>
                  <a:pt x="364" y="187"/>
                </a:cubicBezTo>
                <a:cubicBezTo>
                  <a:pt x="372" y="178"/>
                  <a:pt x="391" y="169"/>
                  <a:pt x="408" y="178"/>
                </a:cubicBezTo>
                <a:cubicBezTo>
                  <a:pt x="452" y="187"/>
                  <a:pt x="470" y="169"/>
                  <a:pt x="488" y="143"/>
                </a:cubicBezTo>
                <a:cubicBezTo>
                  <a:pt x="497" y="116"/>
                  <a:pt x="497" y="72"/>
                  <a:pt x="497" y="63"/>
                </a:cubicBezTo>
                <a:close/>
                <a:moveTo>
                  <a:pt x="72" y="400"/>
                </a:moveTo>
                <a:lnTo>
                  <a:pt x="72" y="400"/>
                </a:lnTo>
                <a:cubicBezTo>
                  <a:pt x="62" y="408"/>
                  <a:pt x="62" y="417"/>
                  <a:pt x="72" y="417"/>
                </a:cubicBezTo>
                <a:cubicBezTo>
                  <a:pt x="89" y="444"/>
                  <a:pt x="89" y="444"/>
                  <a:pt x="89" y="444"/>
                </a:cubicBezTo>
                <a:cubicBezTo>
                  <a:pt x="97" y="444"/>
                  <a:pt x="107" y="444"/>
                  <a:pt x="107" y="435"/>
                </a:cubicBezTo>
                <a:cubicBezTo>
                  <a:pt x="231" y="320"/>
                  <a:pt x="231" y="320"/>
                  <a:pt x="231" y="320"/>
                </a:cubicBezTo>
                <a:cubicBezTo>
                  <a:pt x="195" y="275"/>
                  <a:pt x="195" y="275"/>
                  <a:pt x="195" y="275"/>
                </a:cubicBezTo>
                <a:lnTo>
                  <a:pt x="72" y="4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1739573" y="488028"/>
            <a:ext cx="20937538" cy="2108291"/>
            <a:chOff x="1739573" y="511491"/>
            <a:chExt cx="20937538" cy="2108291"/>
          </a:xfrm>
        </p:grpSpPr>
        <p:sp>
          <p:nvSpPr>
            <p:cNvPr id="50" name="TextBox 49"/>
            <p:cNvSpPr txBox="1"/>
            <p:nvPr/>
          </p:nvSpPr>
          <p:spPr>
            <a:xfrm>
              <a:off x="1739573" y="511491"/>
              <a:ext cx="2093753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8800" dirty="0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O</a:t>
              </a:r>
              <a:r>
                <a:rPr lang="el-GR" sz="8800" dirty="0" err="1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φέλη</a:t>
              </a:r>
              <a:r>
                <a:rPr lang="el-GR" sz="8800" dirty="0">
                  <a:solidFill>
                    <a:schemeClr val="tx2"/>
                  </a:solidFill>
                  <a:latin typeface="PF DinDisplay Pro" panose="02000506030000020004" pitchFamily="2" charset="0"/>
                  <a:cs typeface="Lato Regular"/>
                </a:rPr>
                <a:t> </a:t>
              </a:r>
            </a:p>
          </p:txBody>
        </p:sp>
        <p:grpSp>
          <p:nvGrpSpPr>
            <p:cNvPr id="51" name="Group 50"/>
            <p:cNvGrpSpPr/>
            <p:nvPr/>
          </p:nvGrpSpPr>
          <p:grpSpPr>
            <a:xfrm>
              <a:off x="10842089" y="1977406"/>
              <a:ext cx="2738812" cy="73151"/>
              <a:chOff x="1775295" y="2020905"/>
              <a:chExt cx="3631535" cy="45719"/>
            </a:xfrm>
          </p:grpSpPr>
          <p:sp>
            <p:nvSpPr>
              <p:cNvPr id="53" name="Rectangle 52"/>
              <p:cNvSpPr/>
              <p:nvPr/>
            </p:nvSpPr>
            <p:spPr>
              <a:xfrm flipV="1">
                <a:off x="1775295" y="2020905"/>
                <a:ext cx="540354" cy="45719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54" name="Rectangle 53"/>
              <p:cNvSpPr/>
              <p:nvPr/>
            </p:nvSpPr>
            <p:spPr>
              <a:xfrm flipV="1">
                <a:off x="2390858" y="2020905"/>
                <a:ext cx="540354" cy="45719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56" name="Rectangle 55"/>
              <p:cNvSpPr/>
              <p:nvPr/>
            </p:nvSpPr>
            <p:spPr>
              <a:xfrm flipV="1">
                <a:off x="3025595" y="2020905"/>
                <a:ext cx="540354" cy="45719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 flipV="1">
                <a:off x="3641290" y="2020905"/>
                <a:ext cx="540354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70" name="Rectangle 69"/>
              <p:cNvSpPr/>
              <p:nvPr/>
            </p:nvSpPr>
            <p:spPr>
              <a:xfrm flipV="1">
                <a:off x="4256852" y="2020905"/>
                <a:ext cx="540354" cy="45719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 flipV="1">
                <a:off x="4866476" y="2020905"/>
                <a:ext cx="540354" cy="45719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243797" tIns="121899" rIns="243797" bIns="121899" rtlCol="0" anchor="ctr"/>
              <a:lstStyle/>
              <a:p>
                <a:pPr algn="ctr"/>
                <a:endParaRPr lang="en-US" dirty="0">
                  <a:latin typeface="Calibri Light"/>
                </a:endParaRPr>
              </a:p>
            </p:txBody>
          </p:sp>
        </p:grpSp>
        <p:sp>
          <p:nvSpPr>
            <p:cNvPr id="52" name="TextBox 51"/>
            <p:cNvSpPr txBox="1"/>
            <p:nvPr/>
          </p:nvSpPr>
          <p:spPr>
            <a:xfrm>
              <a:off x="1739573" y="2035007"/>
              <a:ext cx="209375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l-GR" sz="3200" dirty="0" smtClean="0">
                  <a:solidFill>
                    <a:schemeClr val="tx2">
                      <a:lumMod val="65000"/>
                    </a:schemeClr>
                  </a:solidFill>
                  <a:latin typeface="PF DinDisplay Pro" panose="02000506030000020004" pitchFamily="2" charset="0"/>
                  <a:cs typeface="Calibri Light"/>
                </a:rPr>
                <a:t>Χρήσης </a:t>
              </a:r>
              <a:r>
                <a:rPr lang="en-US" sz="3200" dirty="0" smtClean="0">
                  <a:solidFill>
                    <a:schemeClr val="tx2">
                      <a:lumMod val="65000"/>
                    </a:schemeClr>
                  </a:solidFill>
                  <a:latin typeface="PF DinDisplay Pro" panose="02000506030000020004" pitchFamily="2" charset="0"/>
                  <a:cs typeface="Calibri Light"/>
                </a:rPr>
                <a:t>HPC as a service</a:t>
              </a:r>
              <a:r>
                <a:rPr lang="el-GR" sz="3200" dirty="0" smtClean="0">
                  <a:solidFill>
                    <a:schemeClr val="tx2">
                      <a:lumMod val="65000"/>
                    </a:schemeClr>
                  </a:solidFill>
                  <a:latin typeface="PF DinDisplay Pro" panose="02000506030000020004" pitchFamily="2" charset="0"/>
                  <a:cs typeface="Calibri Light"/>
                </a:rPr>
                <a:t> </a:t>
              </a:r>
              <a:endParaRPr lang="id-ID" sz="3200" dirty="0">
                <a:solidFill>
                  <a:schemeClr val="tx2">
                    <a:lumMod val="65000"/>
                  </a:schemeClr>
                </a:solidFill>
                <a:latin typeface="PF DinDisplay Pro" panose="02000506030000020004" pitchFamily="2" charset="0"/>
                <a:cs typeface="Calibri Light"/>
              </a:endParaRPr>
            </a:p>
          </p:txBody>
        </p:sp>
      </p:grpSp>
      <p:sp>
        <p:nvSpPr>
          <p:cNvPr id="40" name="Freeform 700"/>
          <p:cNvSpPr>
            <a:spLocks noChangeAspect="1" noChangeArrowheads="1"/>
          </p:cNvSpPr>
          <p:nvPr/>
        </p:nvSpPr>
        <p:spPr bwMode="auto">
          <a:xfrm>
            <a:off x="9320568" y="4175757"/>
            <a:ext cx="835307" cy="695336"/>
          </a:xfrm>
          <a:custGeom>
            <a:avLst/>
            <a:gdLst>
              <a:gd name="T0" fmla="*/ 654 w 655"/>
              <a:gd name="T1" fmla="*/ 165 h 546"/>
              <a:gd name="T2" fmla="*/ 572 w 655"/>
              <a:gd name="T3" fmla="*/ 219 h 546"/>
              <a:gd name="T4" fmla="*/ 286 w 655"/>
              <a:gd name="T5" fmla="*/ 55 h 546"/>
              <a:gd name="T6" fmla="*/ 137 w 655"/>
              <a:gd name="T7" fmla="*/ 0 h 546"/>
              <a:gd name="T8" fmla="*/ 96 w 655"/>
              <a:gd name="T9" fmla="*/ 14 h 546"/>
              <a:gd name="T10" fmla="*/ 137 w 655"/>
              <a:gd name="T11" fmla="*/ 123 h 546"/>
              <a:gd name="T12" fmla="*/ 28 w 655"/>
              <a:gd name="T13" fmla="*/ 205 h 546"/>
              <a:gd name="T14" fmla="*/ 0 w 655"/>
              <a:gd name="T15" fmla="*/ 273 h 546"/>
              <a:gd name="T16" fmla="*/ 14 w 655"/>
              <a:gd name="T17" fmla="*/ 328 h 546"/>
              <a:gd name="T18" fmla="*/ 123 w 655"/>
              <a:gd name="T19" fmla="*/ 450 h 546"/>
              <a:gd name="T20" fmla="*/ 123 w 655"/>
              <a:gd name="T21" fmla="*/ 545 h 546"/>
              <a:gd name="T22" fmla="*/ 191 w 655"/>
              <a:gd name="T23" fmla="*/ 545 h 546"/>
              <a:gd name="T24" fmla="*/ 191 w 655"/>
              <a:gd name="T25" fmla="*/ 477 h 546"/>
              <a:gd name="T26" fmla="*/ 396 w 655"/>
              <a:gd name="T27" fmla="*/ 545 h 546"/>
              <a:gd name="T28" fmla="*/ 464 w 655"/>
              <a:gd name="T29" fmla="*/ 545 h 546"/>
              <a:gd name="T30" fmla="*/ 464 w 655"/>
              <a:gd name="T31" fmla="*/ 450 h 546"/>
              <a:gd name="T32" fmla="*/ 572 w 655"/>
              <a:gd name="T33" fmla="*/ 245 h 546"/>
              <a:gd name="T34" fmla="*/ 654 w 655"/>
              <a:gd name="T35" fmla="*/ 191 h 546"/>
              <a:gd name="T36" fmla="*/ 219 w 655"/>
              <a:gd name="T37" fmla="*/ 232 h 546"/>
              <a:gd name="T38" fmla="*/ 191 w 655"/>
              <a:gd name="T39" fmla="*/ 191 h 546"/>
              <a:gd name="T40" fmla="*/ 245 w 655"/>
              <a:gd name="T41" fmla="*/ 191 h 546"/>
              <a:gd name="T42" fmla="*/ 382 w 655"/>
              <a:gd name="T43" fmla="*/ 368 h 546"/>
              <a:gd name="T44" fmla="*/ 382 w 655"/>
              <a:gd name="T45" fmla="*/ 396 h 546"/>
              <a:gd name="T46" fmla="*/ 368 w 655"/>
              <a:gd name="T47" fmla="*/ 368 h 546"/>
              <a:gd name="T48" fmla="*/ 327 w 655"/>
              <a:gd name="T49" fmla="*/ 340 h 546"/>
              <a:gd name="T50" fmla="*/ 396 w 655"/>
              <a:gd name="T51" fmla="*/ 328 h 546"/>
              <a:gd name="T52" fmla="*/ 327 w 655"/>
              <a:gd name="T53" fmla="*/ 245 h 546"/>
              <a:gd name="T54" fmla="*/ 368 w 655"/>
              <a:gd name="T55" fmla="*/ 177 h 546"/>
              <a:gd name="T56" fmla="*/ 382 w 655"/>
              <a:gd name="T57" fmla="*/ 205 h 546"/>
              <a:gd name="T58" fmla="*/ 408 w 655"/>
              <a:gd name="T59" fmla="*/ 232 h 546"/>
              <a:gd name="T60" fmla="*/ 340 w 655"/>
              <a:gd name="T61" fmla="*/ 245 h 546"/>
              <a:gd name="T62" fmla="*/ 422 w 655"/>
              <a:gd name="T63" fmla="*/ 328 h 5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55" h="546">
                <a:moveTo>
                  <a:pt x="654" y="165"/>
                </a:moveTo>
                <a:lnTo>
                  <a:pt x="654" y="165"/>
                </a:lnTo>
                <a:cubicBezTo>
                  <a:pt x="639" y="165"/>
                  <a:pt x="639" y="165"/>
                  <a:pt x="627" y="177"/>
                </a:cubicBezTo>
                <a:cubicBezTo>
                  <a:pt x="627" y="177"/>
                  <a:pt x="613" y="219"/>
                  <a:pt x="572" y="219"/>
                </a:cubicBezTo>
                <a:cubicBezTo>
                  <a:pt x="572" y="219"/>
                  <a:pt x="572" y="232"/>
                  <a:pt x="559" y="232"/>
                </a:cubicBezTo>
                <a:cubicBezTo>
                  <a:pt x="531" y="123"/>
                  <a:pt x="422" y="55"/>
                  <a:pt x="286" y="55"/>
                </a:cubicBezTo>
                <a:cubicBezTo>
                  <a:pt x="273" y="55"/>
                  <a:pt x="259" y="55"/>
                  <a:pt x="259" y="55"/>
                </a:cubicBezTo>
                <a:cubicBezTo>
                  <a:pt x="219" y="14"/>
                  <a:pt x="163" y="0"/>
                  <a:pt x="137" y="0"/>
                </a:cubicBezTo>
                <a:cubicBezTo>
                  <a:pt x="109" y="0"/>
                  <a:pt x="96" y="14"/>
                  <a:pt x="96" y="14"/>
                </a:cubicBezTo>
                <a:lnTo>
                  <a:pt x="96" y="14"/>
                </a:lnTo>
                <a:lnTo>
                  <a:pt x="96" y="14"/>
                </a:lnTo>
                <a:cubicBezTo>
                  <a:pt x="123" y="42"/>
                  <a:pt x="150" y="82"/>
                  <a:pt x="137" y="123"/>
                </a:cubicBezTo>
                <a:cubicBezTo>
                  <a:pt x="137" y="177"/>
                  <a:pt x="109" y="205"/>
                  <a:pt x="55" y="205"/>
                </a:cubicBezTo>
                <a:cubicBezTo>
                  <a:pt x="42" y="205"/>
                  <a:pt x="28" y="205"/>
                  <a:pt x="28" y="205"/>
                </a:cubicBezTo>
                <a:lnTo>
                  <a:pt x="14" y="205"/>
                </a:lnTo>
                <a:cubicBezTo>
                  <a:pt x="14" y="232"/>
                  <a:pt x="0" y="245"/>
                  <a:pt x="0" y="273"/>
                </a:cubicBezTo>
                <a:cubicBezTo>
                  <a:pt x="0" y="286"/>
                  <a:pt x="0" y="300"/>
                  <a:pt x="14" y="328"/>
                </a:cubicBezTo>
                <a:lnTo>
                  <a:pt x="14" y="328"/>
                </a:lnTo>
                <a:cubicBezTo>
                  <a:pt x="68" y="328"/>
                  <a:pt x="123" y="382"/>
                  <a:pt x="123" y="450"/>
                </a:cubicBezTo>
                <a:lnTo>
                  <a:pt x="123" y="450"/>
                </a:lnTo>
                <a:lnTo>
                  <a:pt x="123" y="450"/>
                </a:lnTo>
                <a:cubicBezTo>
                  <a:pt x="123" y="545"/>
                  <a:pt x="123" y="545"/>
                  <a:pt x="123" y="545"/>
                </a:cubicBezTo>
                <a:lnTo>
                  <a:pt x="123" y="545"/>
                </a:lnTo>
                <a:cubicBezTo>
                  <a:pt x="191" y="545"/>
                  <a:pt x="191" y="545"/>
                  <a:pt x="191" y="545"/>
                </a:cubicBezTo>
                <a:lnTo>
                  <a:pt x="191" y="545"/>
                </a:lnTo>
                <a:cubicBezTo>
                  <a:pt x="191" y="477"/>
                  <a:pt x="191" y="477"/>
                  <a:pt x="191" y="477"/>
                </a:cubicBezTo>
                <a:cubicBezTo>
                  <a:pt x="259" y="504"/>
                  <a:pt x="327" y="491"/>
                  <a:pt x="396" y="477"/>
                </a:cubicBezTo>
                <a:cubicBezTo>
                  <a:pt x="396" y="545"/>
                  <a:pt x="396" y="545"/>
                  <a:pt x="396" y="545"/>
                </a:cubicBezTo>
                <a:lnTo>
                  <a:pt x="396" y="545"/>
                </a:lnTo>
                <a:cubicBezTo>
                  <a:pt x="464" y="545"/>
                  <a:pt x="464" y="545"/>
                  <a:pt x="464" y="545"/>
                </a:cubicBezTo>
                <a:lnTo>
                  <a:pt x="464" y="545"/>
                </a:lnTo>
                <a:cubicBezTo>
                  <a:pt x="464" y="450"/>
                  <a:pt x="464" y="450"/>
                  <a:pt x="464" y="450"/>
                </a:cubicBezTo>
                <a:cubicBezTo>
                  <a:pt x="531" y="410"/>
                  <a:pt x="572" y="340"/>
                  <a:pt x="572" y="273"/>
                </a:cubicBezTo>
                <a:cubicBezTo>
                  <a:pt x="572" y="273"/>
                  <a:pt x="572" y="259"/>
                  <a:pt x="572" y="245"/>
                </a:cubicBezTo>
                <a:lnTo>
                  <a:pt x="572" y="245"/>
                </a:lnTo>
                <a:cubicBezTo>
                  <a:pt x="627" y="245"/>
                  <a:pt x="654" y="191"/>
                  <a:pt x="654" y="191"/>
                </a:cubicBezTo>
                <a:cubicBezTo>
                  <a:pt x="654" y="177"/>
                  <a:pt x="654" y="177"/>
                  <a:pt x="654" y="165"/>
                </a:cubicBezTo>
                <a:close/>
                <a:moveTo>
                  <a:pt x="219" y="232"/>
                </a:moveTo>
                <a:lnTo>
                  <a:pt x="219" y="232"/>
                </a:lnTo>
                <a:cubicBezTo>
                  <a:pt x="205" y="232"/>
                  <a:pt x="191" y="219"/>
                  <a:pt x="191" y="191"/>
                </a:cubicBezTo>
                <a:cubicBezTo>
                  <a:pt x="191" y="177"/>
                  <a:pt x="205" y="165"/>
                  <a:pt x="219" y="165"/>
                </a:cubicBezTo>
                <a:cubicBezTo>
                  <a:pt x="231" y="165"/>
                  <a:pt x="245" y="177"/>
                  <a:pt x="245" y="191"/>
                </a:cubicBezTo>
                <a:cubicBezTo>
                  <a:pt x="245" y="219"/>
                  <a:pt x="231" y="232"/>
                  <a:pt x="219" y="232"/>
                </a:cubicBezTo>
                <a:close/>
                <a:moveTo>
                  <a:pt x="382" y="368"/>
                </a:moveTo>
                <a:lnTo>
                  <a:pt x="382" y="368"/>
                </a:lnTo>
                <a:cubicBezTo>
                  <a:pt x="382" y="396"/>
                  <a:pt x="382" y="396"/>
                  <a:pt x="382" y="396"/>
                </a:cubicBezTo>
                <a:cubicBezTo>
                  <a:pt x="368" y="396"/>
                  <a:pt x="368" y="396"/>
                  <a:pt x="368" y="396"/>
                </a:cubicBezTo>
                <a:cubicBezTo>
                  <a:pt x="368" y="368"/>
                  <a:pt x="368" y="368"/>
                  <a:pt x="368" y="368"/>
                </a:cubicBezTo>
                <a:cubicBezTo>
                  <a:pt x="340" y="368"/>
                  <a:pt x="327" y="368"/>
                  <a:pt x="327" y="354"/>
                </a:cubicBezTo>
                <a:cubicBezTo>
                  <a:pt x="327" y="340"/>
                  <a:pt x="327" y="340"/>
                  <a:pt x="327" y="340"/>
                </a:cubicBezTo>
                <a:cubicBezTo>
                  <a:pt x="340" y="340"/>
                  <a:pt x="354" y="354"/>
                  <a:pt x="368" y="354"/>
                </a:cubicBezTo>
                <a:cubicBezTo>
                  <a:pt x="382" y="354"/>
                  <a:pt x="396" y="340"/>
                  <a:pt x="396" y="328"/>
                </a:cubicBezTo>
                <a:cubicBezTo>
                  <a:pt x="396" y="314"/>
                  <a:pt x="382" y="300"/>
                  <a:pt x="368" y="300"/>
                </a:cubicBezTo>
                <a:cubicBezTo>
                  <a:pt x="340" y="286"/>
                  <a:pt x="327" y="273"/>
                  <a:pt x="327" y="245"/>
                </a:cubicBezTo>
                <a:cubicBezTo>
                  <a:pt x="327" y="232"/>
                  <a:pt x="340" y="219"/>
                  <a:pt x="368" y="205"/>
                </a:cubicBezTo>
                <a:cubicBezTo>
                  <a:pt x="368" y="177"/>
                  <a:pt x="368" y="177"/>
                  <a:pt x="368" y="177"/>
                </a:cubicBezTo>
                <a:cubicBezTo>
                  <a:pt x="382" y="177"/>
                  <a:pt x="382" y="177"/>
                  <a:pt x="382" y="177"/>
                </a:cubicBezTo>
                <a:cubicBezTo>
                  <a:pt x="382" y="205"/>
                  <a:pt x="382" y="205"/>
                  <a:pt x="382" y="205"/>
                </a:cubicBezTo>
                <a:cubicBezTo>
                  <a:pt x="396" y="205"/>
                  <a:pt x="408" y="219"/>
                  <a:pt x="408" y="219"/>
                </a:cubicBezTo>
                <a:cubicBezTo>
                  <a:pt x="408" y="232"/>
                  <a:pt x="408" y="232"/>
                  <a:pt x="408" y="232"/>
                </a:cubicBezTo>
                <a:cubicBezTo>
                  <a:pt x="408" y="232"/>
                  <a:pt x="396" y="219"/>
                  <a:pt x="368" y="219"/>
                </a:cubicBezTo>
                <a:cubicBezTo>
                  <a:pt x="354" y="219"/>
                  <a:pt x="340" y="232"/>
                  <a:pt x="340" y="245"/>
                </a:cubicBezTo>
                <a:cubicBezTo>
                  <a:pt x="340" y="259"/>
                  <a:pt x="354" y="273"/>
                  <a:pt x="382" y="273"/>
                </a:cubicBezTo>
                <a:cubicBezTo>
                  <a:pt x="408" y="286"/>
                  <a:pt x="422" y="300"/>
                  <a:pt x="422" y="328"/>
                </a:cubicBezTo>
                <a:cubicBezTo>
                  <a:pt x="422" y="340"/>
                  <a:pt x="408" y="368"/>
                  <a:pt x="382" y="36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152366" tIns="76183" rIns="152366" bIns="76183" anchor="ctr"/>
          <a:lstStyle/>
          <a:p>
            <a:endParaRPr lang="en-US" dirty="0">
              <a:latin typeface="Calibri Light"/>
            </a:endParaRPr>
          </a:p>
        </p:txBody>
      </p:sp>
      <p:grpSp>
        <p:nvGrpSpPr>
          <p:cNvPr id="41" name="Group 2"/>
          <p:cNvGrpSpPr/>
          <p:nvPr/>
        </p:nvGrpSpPr>
        <p:grpSpPr>
          <a:xfrm>
            <a:off x="4129444" y="4200750"/>
            <a:ext cx="660321" cy="669536"/>
            <a:chOff x="3866421" y="8396641"/>
            <a:chExt cx="610363" cy="618881"/>
          </a:xfrm>
        </p:grpSpPr>
        <p:sp>
          <p:nvSpPr>
            <p:cNvPr id="42" name="Freeform 812"/>
            <p:cNvSpPr>
              <a:spLocks noChangeArrowheads="1"/>
            </p:cNvSpPr>
            <p:nvPr/>
          </p:nvSpPr>
          <p:spPr bwMode="auto">
            <a:xfrm>
              <a:off x="3866421" y="8614084"/>
              <a:ext cx="401334" cy="401438"/>
            </a:xfrm>
            <a:custGeom>
              <a:avLst/>
              <a:gdLst>
                <a:gd name="T0" fmla="*/ 218 w 422"/>
                <a:gd name="T1" fmla="*/ 0 h 423"/>
                <a:gd name="T2" fmla="*/ 218 w 422"/>
                <a:gd name="T3" fmla="*/ 0 h 423"/>
                <a:gd name="T4" fmla="*/ 0 w 422"/>
                <a:gd name="T5" fmla="*/ 218 h 423"/>
                <a:gd name="T6" fmla="*/ 218 w 422"/>
                <a:gd name="T7" fmla="*/ 422 h 423"/>
                <a:gd name="T8" fmla="*/ 421 w 422"/>
                <a:gd name="T9" fmla="*/ 218 h 423"/>
                <a:gd name="T10" fmla="*/ 218 w 422"/>
                <a:gd name="T11" fmla="*/ 0 h 423"/>
                <a:gd name="T12" fmla="*/ 218 w 422"/>
                <a:gd name="T13" fmla="*/ 314 h 423"/>
                <a:gd name="T14" fmla="*/ 218 w 422"/>
                <a:gd name="T15" fmla="*/ 314 h 423"/>
                <a:gd name="T16" fmla="*/ 218 w 422"/>
                <a:gd name="T17" fmla="*/ 354 h 423"/>
                <a:gd name="T18" fmla="*/ 204 w 422"/>
                <a:gd name="T19" fmla="*/ 354 h 423"/>
                <a:gd name="T20" fmla="*/ 204 w 422"/>
                <a:gd name="T21" fmla="*/ 314 h 423"/>
                <a:gd name="T22" fmla="*/ 150 w 422"/>
                <a:gd name="T23" fmla="*/ 300 h 423"/>
                <a:gd name="T24" fmla="*/ 163 w 422"/>
                <a:gd name="T25" fmla="*/ 286 h 423"/>
                <a:gd name="T26" fmla="*/ 204 w 422"/>
                <a:gd name="T27" fmla="*/ 300 h 423"/>
                <a:gd name="T28" fmla="*/ 244 w 422"/>
                <a:gd name="T29" fmla="*/ 259 h 423"/>
                <a:gd name="T30" fmla="*/ 204 w 422"/>
                <a:gd name="T31" fmla="*/ 218 h 423"/>
                <a:gd name="T32" fmla="*/ 150 w 422"/>
                <a:gd name="T33" fmla="*/ 163 h 423"/>
                <a:gd name="T34" fmla="*/ 204 w 422"/>
                <a:gd name="T35" fmla="*/ 109 h 423"/>
                <a:gd name="T36" fmla="*/ 204 w 422"/>
                <a:gd name="T37" fmla="*/ 68 h 423"/>
                <a:gd name="T38" fmla="*/ 231 w 422"/>
                <a:gd name="T39" fmla="*/ 68 h 423"/>
                <a:gd name="T40" fmla="*/ 231 w 422"/>
                <a:gd name="T41" fmla="*/ 109 h 423"/>
                <a:gd name="T42" fmla="*/ 272 w 422"/>
                <a:gd name="T43" fmla="*/ 123 h 423"/>
                <a:gd name="T44" fmla="*/ 258 w 422"/>
                <a:gd name="T45" fmla="*/ 135 h 423"/>
                <a:gd name="T46" fmla="*/ 218 w 422"/>
                <a:gd name="T47" fmla="*/ 123 h 423"/>
                <a:gd name="T48" fmla="*/ 177 w 422"/>
                <a:gd name="T49" fmla="*/ 163 h 423"/>
                <a:gd name="T50" fmla="*/ 231 w 422"/>
                <a:gd name="T51" fmla="*/ 191 h 423"/>
                <a:gd name="T52" fmla="*/ 272 w 422"/>
                <a:gd name="T53" fmla="*/ 259 h 423"/>
                <a:gd name="T54" fmla="*/ 218 w 422"/>
                <a:gd name="T55" fmla="*/ 314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22" h="423">
                  <a:moveTo>
                    <a:pt x="218" y="0"/>
                  </a:moveTo>
                  <a:lnTo>
                    <a:pt x="218" y="0"/>
                  </a:lnTo>
                  <a:cubicBezTo>
                    <a:pt x="95" y="0"/>
                    <a:pt x="0" y="95"/>
                    <a:pt x="0" y="218"/>
                  </a:cubicBezTo>
                  <a:cubicBezTo>
                    <a:pt x="0" y="326"/>
                    <a:pt x="95" y="422"/>
                    <a:pt x="218" y="422"/>
                  </a:cubicBezTo>
                  <a:cubicBezTo>
                    <a:pt x="326" y="422"/>
                    <a:pt x="421" y="326"/>
                    <a:pt x="421" y="218"/>
                  </a:cubicBezTo>
                  <a:cubicBezTo>
                    <a:pt x="421" y="95"/>
                    <a:pt x="326" y="0"/>
                    <a:pt x="218" y="0"/>
                  </a:cubicBezTo>
                  <a:close/>
                  <a:moveTo>
                    <a:pt x="218" y="314"/>
                  </a:moveTo>
                  <a:lnTo>
                    <a:pt x="218" y="314"/>
                  </a:lnTo>
                  <a:cubicBezTo>
                    <a:pt x="218" y="354"/>
                    <a:pt x="218" y="354"/>
                    <a:pt x="218" y="354"/>
                  </a:cubicBezTo>
                  <a:cubicBezTo>
                    <a:pt x="204" y="354"/>
                    <a:pt x="204" y="354"/>
                    <a:pt x="204" y="354"/>
                  </a:cubicBezTo>
                  <a:cubicBezTo>
                    <a:pt x="204" y="314"/>
                    <a:pt x="204" y="314"/>
                    <a:pt x="204" y="314"/>
                  </a:cubicBezTo>
                  <a:cubicBezTo>
                    <a:pt x="177" y="314"/>
                    <a:pt x="163" y="314"/>
                    <a:pt x="150" y="300"/>
                  </a:cubicBezTo>
                  <a:cubicBezTo>
                    <a:pt x="163" y="286"/>
                    <a:pt x="163" y="286"/>
                    <a:pt x="163" y="286"/>
                  </a:cubicBezTo>
                  <a:cubicBezTo>
                    <a:pt x="177" y="286"/>
                    <a:pt x="190" y="300"/>
                    <a:pt x="204" y="300"/>
                  </a:cubicBezTo>
                  <a:cubicBezTo>
                    <a:pt x="231" y="300"/>
                    <a:pt x="244" y="286"/>
                    <a:pt x="244" y="259"/>
                  </a:cubicBezTo>
                  <a:cubicBezTo>
                    <a:pt x="244" y="245"/>
                    <a:pt x="231" y="231"/>
                    <a:pt x="204" y="218"/>
                  </a:cubicBezTo>
                  <a:cubicBezTo>
                    <a:pt x="177" y="205"/>
                    <a:pt x="150" y="191"/>
                    <a:pt x="150" y="163"/>
                  </a:cubicBezTo>
                  <a:cubicBezTo>
                    <a:pt x="150" y="135"/>
                    <a:pt x="177" y="109"/>
                    <a:pt x="204" y="109"/>
                  </a:cubicBezTo>
                  <a:cubicBezTo>
                    <a:pt x="204" y="68"/>
                    <a:pt x="204" y="68"/>
                    <a:pt x="204" y="68"/>
                  </a:cubicBezTo>
                  <a:cubicBezTo>
                    <a:pt x="231" y="68"/>
                    <a:pt x="231" y="68"/>
                    <a:pt x="231" y="68"/>
                  </a:cubicBezTo>
                  <a:cubicBezTo>
                    <a:pt x="231" y="109"/>
                    <a:pt x="231" y="109"/>
                    <a:pt x="231" y="109"/>
                  </a:cubicBezTo>
                  <a:cubicBezTo>
                    <a:pt x="244" y="109"/>
                    <a:pt x="258" y="109"/>
                    <a:pt x="272" y="123"/>
                  </a:cubicBezTo>
                  <a:cubicBezTo>
                    <a:pt x="258" y="135"/>
                    <a:pt x="258" y="135"/>
                    <a:pt x="258" y="135"/>
                  </a:cubicBezTo>
                  <a:cubicBezTo>
                    <a:pt x="258" y="135"/>
                    <a:pt x="244" y="123"/>
                    <a:pt x="218" y="123"/>
                  </a:cubicBezTo>
                  <a:cubicBezTo>
                    <a:pt x="190" y="123"/>
                    <a:pt x="177" y="149"/>
                    <a:pt x="177" y="163"/>
                  </a:cubicBezTo>
                  <a:cubicBezTo>
                    <a:pt x="177" y="177"/>
                    <a:pt x="190" y="191"/>
                    <a:pt x="231" y="191"/>
                  </a:cubicBezTo>
                  <a:cubicBezTo>
                    <a:pt x="258" y="218"/>
                    <a:pt x="272" y="231"/>
                    <a:pt x="272" y="259"/>
                  </a:cubicBezTo>
                  <a:cubicBezTo>
                    <a:pt x="272" y="286"/>
                    <a:pt x="258" y="314"/>
                    <a:pt x="218" y="3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43" name="Freeform 813"/>
            <p:cNvSpPr>
              <a:spLocks noChangeArrowheads="1"/>
            </p:cNvSpPr>
            <p:nvPr/>
          </p:nvSpPr>
          <p:spPr bwMode="auto">
            <a:xfrm>
              <a:off x="4033643" y="8396641"/>
              <a:ext cx="438960" cy="142175"/>
            </a:xfrm>
            <a:custGeom>
              <a:avLst/>
              <a:gdLst>
                <a:gd name="T0" fmla="*/ 231 w 464"/>
                <a:gd name="T1" fmla="*/ 149 h 150"/>
                <a:gd name="T2" fmla="*/ 231 w 464"/>
                <a:gd name="T3" fmla="*/ 149 h 150"/>
                <a:gd name="T4" fmla="*/ 463 w 464"/>
                <a:gd name="T5" fmla="*/ 68 h 150"/>
                <a:gd name="T6" fmla="*/ 231 w 464"/>
                <a:gd name="T7" fmla="*/ 0 h 150"/>
                <a:gd name="T8" fmla="*/ 0 w 464"/>
                <a:gd name="T9" fmla="*/ 68 h 150"/>
                <a:gd name="T10" fmla="*/ 231 w 464"/>
                <a:gd name="T11" fmla="*/ 149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4" h="150">
                  <a:moveTo>
                    <a:pt x="231" y="149"/>
                  </a:moveTo>
                  <a:lnTo>
                    <a:pt x="231" y="149"/>
                  </a:lnTo>
                  <a:cubicBezTo>
                    <a:pt x="354" y="149"/>
                    <a:pt x="463" y="108"/>
                    <a:pt x="463" y="68"/>
                  </a:cubicBezTo>
                  <a:cubicBezTo>
                    <a:pt x="463" y="27"/>
                    <a:pt x="354" y="0"/>
                    <a:pt x="231" y="0"/>
                  </a:cubicBezTo>
                  <a:cubicBezTo>
                    <a:pt x="109" y="0"/>
                    <a:pt x="0" y="27"/>
                    <a:pt x="0" y="68"/>
                  </a:cubicBezTo>
                  <a:cubicBezTo>
                    <a:pt x="0" y="108"/>
                    <a:pt x="109" y="149"/>
                    <a:pt x="231" y="149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44" name="Freeform 814"/>
            <p:cNvSpPr>
              <a:spLocks noChangeArrowheads="1"/>
            </p:cNvSpPr>
            <p:nvPr/>
          </p:nvSpPr>
          <p:spPr bwMode="auto">
            <a:xfrm>
              <a:off x="4033643" y="8509544"/>
              <a:ext cx="438960" cy="91996"/>
            </a:xfrm>
            <a:custGeom>
              <a:avLst/>
              <a:gdLst>
                <a:gd name="T0" fmla="*/ 449 w 464"/>
                <a:gd name="T1" fmla="*/ 0 h 96"/>
                <a:gd name="T2" fmla="*/ 449 w 464"/>
                <a:gd name="T3" fmla="*/ 0 h 96"/>
                <a:gd name="T4" fmla="*/ 449 w 464"/>
                <a:gd name="T5" fmla="*/ 0 h 96"/>
                <a:gd name="T6" fmla="*/ 231 w 464"/>
                <a:gd name="T7" fmla="*/ 40 h 96"/>
                <a:gd name="T8" fmla="*/ 13 w 464"/>
                <a:gd name="T9" fmla="*/ 0 h 96"/>
                <a:gd name="T10" fmla="*/ 13 w 464"/>
                <a:gd name="T11" fmla="*/ 0 h 96"/>
                <a:gd name="T12" fmla="*/ 13 w 464"/>
                <a:gd name="T13" fmla="*/ 0 h 96"/>
                <a:gd name="T14" fmla="*/ 0 w 464"/>
                <a:gd name="T15" fmla="*/ 26 h 96"/>
                <a:gd name="T16" fmla="*/ 231 w 464"/>
                <a:gd name="T17" fmla="*/ 95 h 96"/>
                <a:gd name="T18" fmla="*/ 463 w 464"/>
                <a:gd name="T19" fmla="*/ 26 h 96"/>
                <a:gd name="T20" fmla="*/ 449 w 464"/>
                <a:gd name="T21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64" h="96">
                  <a:moveTo>
                    <a:pt x="449" y="0"/>
                  </a:moveTo>
                  <a:lnTo>
                    <a:pt x="449" y="0"/>
                  </a:lnTo>
                  <a:lnTo>
                    <a:pt x="449" y="0"/>
                  </a:lnTo>
                  <a:cubicBezTo>
                    <a:pt x="394" y="26"/>
                    <a:pt x="300" y="40"/>
                    <a:pt x="231" y="40"/>
                  </a:cubicBezTo>
                  <a:cubicBezTo>
                    <a:pt x="163" y="40"/>
                    <a:pt x="67" y="26"/>
                    <a:pt x="13" y="0"/>
                  </a:cubicBezTo>
                  <a:lnTo>
                    <a:pt x="13" y="0"/>
                  </a:lnTo>
                  <a:lnTo>
                    <a:pt x="13" y="0"/>
                  </a:lnTo>
                  <a:cubicBezTo>
                    <a:pt x="0" y="12"/>
                    <a:pt x="0" y="12"/>
                    <a:pt x="0" y="26"/>
                  </a:cubicBezTo>
                  <a:cubicBezTo>
                    <a:pt x="0" y="68"/>
                    <a:pt x="109" y="95"/>
                    <a:pt x="231" y="95"/>
                  </a:cubicBezTo>
                  <a:cubicBezTo>
                    <a:pt x="354" y="95"/>
                    <a:pt x="463" y="68"/>
                    <a:pt x="463" y="26"/>
                  </a:cubicBezTo>
                  <a:cubicBezTo>
                    <a:pt x="463" y="12"/>
                    <a:pt x="463" y="12"/>
                    <a:pt x="449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45" name="Freeform 815"/>
            <p:cNvSpPr>
              <a:spLocks noChangeArrowheads="1"/>
            </p:cNvSpPr>
            <p:nvPr/>
          </p:nvSpPr>
          <p:spPr bwMode="auto">
            <a:xfrm>
              <a:off x="4033644" y="8576451"/>
              <a:ext cx="41805" cy="12545"/>
            </a:xfrm>
            <a:custGeom>
              <a:avLst/>
              <a:gdLst>
                <a:gd name="T0" fmla="*/ 41 w 42"/>
                <a:gd name="T1" fmla="*/ 12 h 13"/>
                <a:gd name="T2" fmla="*/ 41 w 42"/>
                <a:gd name="T3" fmla="*/ 12 h 13"/>
                <a:gd name="T4" fmla="*/ 13 w 42"/>
                <a:gd name="T5" fmla="*/ 0 h 13"/>
                <a:gd name="T6" fmla="*/ 13 w 42"/>
                <a:gd name="T7" fmla="*/ 0 h 13"/>
                <a:gd name="T8" fmla="*/ 13 w 42"/>
                <a:gd name="T9" fmla="*/ 0 h 13"/>
                <a:gd name="T10" fmla="*/ 0 w 42"/>
                <a:gd name="T11" fmla="*/ 12 h 13"/>
                <a:gd name="T12" fmla="*/ 41 w 42"/>
                <a:gd name="T13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13">
                  <a:moveTo>
                    <a:pt x="41" y="12"/>
                  </a:moveTo>
                  <a:lnTo>
                    <a:pt x="41" y="12"/>
                  </a:lnTo>
                  <a:cubicBezTo>
                    <a:pt x="41" y="12"/>
                    <a:pt x="27" y="12"/>
                    <a:pt x="13" y="0"/>
                  </a:cubicBezTo>
                  <a:lnTo>
                    <a:pt x="13" y="0"/>
                  </a:lnTo>
                  <a:lnTo>
                    <a:pt x="13" y="0"/>
                  </a:lnTo>
                  <a:cubicBezTo>
                    <a:pt x="13" y="12"/>
                    <a:pt x="0" y="12"/>
                    <a:pt x="0" y="12"/>
                  </a:cubicBezTo>
                  <a:cubicBezTo>
                    <a:pt x="13" y="12"/>
                    <a:pt x="27" y="12"/>
                    <a:pt x="41" y="1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46" name="Freeform 816"/>
            <p:cNvSpPr>
              <a:spLocks noChangeArrowheads="1"/>
            </p:cNvSpPr>
            <p:nvPr/>
          </p:nvSpPr>
          <p:spPr bwMode="auto">
            <a:xfrm>
              <a:off x="4163243" y="8576451"/>
              <a:ext cx="309362" cy="91996"/>
            </a:xfrm>
            <a:custGeom>
              <a:avLst/>
              <a:gdLst>
                <a:gd name="T0" fmla="*/ 313 w 328"/>
                <a:gd name="T1" fmla="*/ 0 h 96"/>
                <a:gd name="T2" fmla="*/ 313 w 328"/>
                <a:gd name="T3" fmla="*/ 0 h 96"/>
                <a:gd name="T4" fmla="*/ 313 w 328"/>
                <a:gd name="T5" fmla="*/ 0 h 96"/>
                <a:gd name="T6" fmla="*/ 95 w 328"/>
                <a:gd name="T7" fmla="*/ 40 h 96"/>
                <a:gd name="T8" fmla="*/ 0 w 328"/>
                <a:gd name="T9" fmla="*/ 40 h 96"/>
                <a:gd name="T10" fmla="*/ 82 w 328"/>
                <a:gd name="T11" fmla="*/ 95 h 96"/>
                <a:gd name="T12" fmla="*/ 95 w 328"/>
                <a:gd name="T13" fmla="*/ 95 h 96"/>
                <a:gd name="T14" fmla="*/ 327 w 328"/>
                <a:gd name="T15" fmla="*/ 27 h 96"/>
                <a:gd name="T16" fmla="*/ 313 w 328"/>
                <a:gd name="T17" fmla="*/ 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96">
                  <a:moveTo>
                    <a:pt x="313" y="0"/>
                  </a:moveTo>
                  <a:lnTo>
                    <a:pt x="313" y="0"/>
                  </a:lnTo>
                  <a:lnTo>
                    <a:pt x="313" y="0"/>
                  </a:lnTo>
                  <a:cubicBezTo>
                    <a:pt x="258" y="27"/>
                    <a:pt x="164" y="40"/>
                    <a:pt x="95" y="40"/>
                  </a:cubicBezTo>
                  <a:cubicBezTo>
                    <a:pt x="68" y="40"/>
                    <a:pt x="27" y="40"/>
                    <a:pt x="0" y="40"/>
                  </a:cubicBezTo>
                  <a:cubicBezTo>
                    <a:pt x="27" y="54"/>
                    <a:pt x="54" y="67"/>
                    <a:pt x="82" y="95"/>
                  </a:cubicBezTo>
                  <a:lnTo>
                    <a:pt x="95" y="95"/>
                  </a:lnTo>
                  <a:cubicBezTo>
                    <a:pt x="218" y="95"/>
                    <a:pt x="327" y="67"/>
                    <a:pt x="327" y="27"/>
                  </a:cubicBezTo>
                  <a:cubicBezTo>
                    <a:pt x="327" y="12"/>
                    <a:pt x="327" y="12"/>
                    <a:pt x="313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47" name="Freeform 817"/>
            <p:cNvSpPr>
              <a:spLocks noChangeArrowheads="1"/>
            </p:cNvSpPr>
            <p:nvPr/>
          </p:nvSpPr>
          <p:spPr bwMode="auto">
            <a:xfrm>
              <a:off x="4255215" y="8639177"/>
              <a:ext cx="221569" cy="91996"/>
            </a:xfrm>
            <a:custGeom>
              <a:avLst/>
              <a:gdLst>
                <a:gd name="T0" fmla="*/ 218 w 233"/>
                <a:gd name="T1" fmla="*/ 0 h 97"/>
                <a:gd name="T2" fmla="*/ 218 w 233"/>
                <a:gd name="T3" fmla="*/ 0 h 97"/>
                <a:gd name="T4" fmla="*/ 218 w 233"/>
                <a:gd name="T5" fmla="*/ 0 h 97"/>
                <a:gd name="T6" fmla="*/ 0 w 233"/>
                <a:gd name="T7" fmla="*/ 41 h 97"/>
                <a:gd name="T8" fmla="*/ 0 w 233"/>
                <a:gd name="T9" fmla="*/ 41 h 97"/>
                <a:gd name="T10" fmla="*/ 27 w 233"/>
                <a:gd name="T11" fmla="*/ 96 h 97"/>
                <a:gd name="T12" fmla="*/ 232 w 233"/>
                <a:gd name="T13" fmla="*/ 28 h 97"/>
                <a:gd name="T14" fmla="*/ 218 w 233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3" h="97">
                  <a:moveTo>
                    <a:pt x="218" y="0"/>
                  </a:moveTo>
                  <a:lnTo>
                    <a:pt x="218" y="0"/>
                  </a:lnTo>
                  <a:lnTo>
                    <a:pt x="218" y="0"/>
                  </a:lnTo>
                  <a:cubicBezTo>
                    <a:pt x="163" y="41"/>
                    <a:pt x="69" y="41"/>
                    <a:pt x="0" y="41"/>
                  </a:cubicBezTo>
                  <a:lnTo>
                    <a:pt x="0" y="41"/>
                  </a:lnTo>
                  <a:cubicBezTo>
                    <a:pt x="13" y="54"/>
                    <a:pt x="13" y="82"/>
                    <a:pt x="27" y="96"/>
                  </a:cubicBezTo>
                  <a:cubicBezTo>
                    <a:pt x="137" y="96"/>
                    <a:pt x="232" y="68"/>
                    <a:pt x="232" y="28"/>
                  </a:cubicBezTo>
                  <a:cubicBezTo>
                    <a:pt x="232" y="14"/>
                    <a:pt x="232" y="14"/>
                    <a:pt x="218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63" name="Freeform 818"/>
            <p:cNvSpPr>
              <a:spLocks noChangeArrowheads="1"/>
            </p:cNvSpPr>
            <p:nvPr/>
          </p:nvSpPr>
          <p:spPr bwMode="auto">
            <a:xfrm>
              <a:off x="4280297" y="8701901"/>
              <a:ext cx="196486" cy="91996"/>
            </a:xfrm>
            <a:custGeom>
              <a:avLst/>
              <a:gdLst>
                <a:gd name="T0" fmla="*/ 191 w 206"/>
                <a:gd name="T1" fmla="*/ 0 h 97"/>
                <a:gd name="T2" fmla="*/ 191 w 206"/>
                <a:gd name="T3" fmla="*/ 0 h 97"/>
                <a:gd name="T4" fmla="*/ 191 w 206"/>
                <a:gd name="T5" fmla="*/ 0 h 97"/>
                <a:gd name="T6" fmla="*/ 0 w 206"/>
                <a:gd name="T7" fmla="*/ 40 h 97"/>
                <a:gd name="T8" fmla="*/ 14 w 206"/>
                <a:gd name="T9" fmla="*/ 96 h 97"/>
                <a:gd name="T10" fmla="*/ 205 w 206"/>
                <a:gd name="T11" fmla="*/ 28 h 97"/>
                <a:gd name="T12" fmla="*/ 191 w 206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6" h="97">
                  <a:moveTo>
                    <a:pt x="191" y="0"/>
                  </a:moveTo>
                  <a:lnTo>
                    <a:pt x="191" y="0"/>
                  </a:lnTo>
                  <a:lnTo>
                    <a:pt x="191" y="0"/>
                  </a:lnTo>
                  <a:cubicBezTo>
                    <a:pt x="150" y="28"/>
                    <a:pt x="68" y="40"/>
                    <a:pt x="0" y="40"/>
                  </a:cubicBezTo>
                  <a:cubicBezTo>
                    <a:pt x="14" y="54"/>
                    <a:pt x="14" y="82"/>
                    <a:pt x="14" y="96"/>
                  </a:cubicBezTo>
                  <a:cubicBezTo>
                    <a:pt x="123" y="96"/>
                    <a:pt x="205" y="68"/>
                    <a:pt x="205" y="28"/>
                  </a:cubicBezTo>
                  <a:cubicBezTo>
                    <a:pt x="205" y="14"/>
                    <a:pt x="205" y="14"/>
                    <a:pt x="191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72" name="Freeform 819"/>
            <p:cNvSpPr>
              <a:spLocks noChangeArrowheads="1"/>
            </p:cNvSpPr>
            <p:nvPr/>
          </p:nvSpPr>
          <p:spPr bwMode="auto">
            <a:xfrm>
              <a:off x="4292839" y="8768807"/>
              <a:ext cx="183944" cy="91996"/>
            </a:xfrm>
            <a:custGeom>
              <a:avLst/>
              <a:gdLst>
                <a:gd name="T0" fmla="*/ 177 w 192"/>
                <a:gd name="T1" fmla="*/ 0 h 97"/>
                <a:gd name="T2" fmla="*/ 177 w 192"/>
                <a:gd name="T3" fmla="*/ 0 h 97"/>
                <a:gd name="T4" fmla="*/ 177 w 192"/>
                <a:gd name="T5" fmla="*/ 0 h 97"/>
                <a:gd name="T6" fmla="*/ 0 w 192"/>
                <a:gd name="T7" fmla="*/ 42 h 97"/>
                <a:gd name="T8" fmla="*/ 0 w 192"/>
                <a:gd name="T9" fmla="*/ 55 h 97"/>
                <a:gd name="T10" fmla="*/ 0 w 192"/>
                <a:gd name="T11" fmla="*/ 96 h 97"/>
                <a:gd name="T12" fmla="*/ 191 w 192"/>
                <a:gd name="T13" fmla="*/ 28 h 97"/>
                <a:gd name="T14" fmla="*/ 177 w 192"/>
                <a:gd name="T15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2" h="97">
                  <a:moveTo>
                    <a:pt x="177" y="0"/>
                  </a:moveTo>
                  <a:lnTo>
                    <a:pt x="177" y="0"/>
                  </a:lnTo>
                  <a:lnTo>
                    <a:pt x="177" y="0"/>
                  </a:lnTo>
                  <a:cubicBezTo>
                    <a:pt x="136" y="28"/>
                    <a:pt x="68" y="42"/>
                    <a:pt x="0" y="42"/>
                  </a:cubicBezTo>
                  <a:lnTo>
                    <a:pt x="0" y="55"/>
                  </a:lnTo>
                  <a:cubicBezTo>
                    <a:pt x="0" y="68"/>
                    <a:pt x="0" y="82"/>
                    <a:pt x="0" y="96"/>
                  </a:cubicBezTo>
                  <a:cubicBezTo>
                    <a:pt x="109" y="96"/>
                    <a:pt x="191" y="68"/>
                    <a:pt x="191" y="28"/>
                  </a:cubicBezTo>
                  <a:cubicBezTo>
                    <a:pt x="191" y="14"/>
                    <a:pt x="191" y="14"/>
                    <a:pt x="177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</p:grpSp>
      <p:grpSp>
        <p:nvGrpSpPr>
          <p:cNvPr id="74" name="Group 36"/>
          <p:cNvGrpSpPr/>
          <p:nvPr/>
        </p:nvGrpSpPr>
        <p:grpSpPr>
          <a:xfrm>
            <a:off x="17075135" y="8596787"/>
            <a:ext cx="605131" cy="605287"/>
            <a:chOff x="14867881" y="10665936"/>
            <a:chExt cx="695733" cy="695912"/>
          </a:xfrm>
        </p:grpSpPr>
        <p:sp>
          <p:nvSpPr>
            <p:cNvPr id="75" name="Freeform 781"/>
            <p:cNvSpPr>
              <a:spLocks noChangeArrowheads="1"/>
            </p:cNvSpPr>
            <p:nvPr/>
          </p:nvSpPr>
          <p:spPr bwMode="auto">
            <a:xfrm>
              <a:off x="14998624" y="10810723"/>
              <a:ext cx="420239" cy="406336"/>
            </a:xfrm>
            <a:custGeom>
              <a:avLst/>
              <a:gdLst>
                <a:gd name="T0" fmla="*/ 394 w 395"/>
                <a:gd name="T1" fmla="*/ 191 h 382"/>
                <a:gd name="T2" fmla="*/ 394 w 395"/>
                <a:gd name="T3" fmla="*/ 191 h 382"/>
                <a:gd name="T4" fmla="*/ 340 w 395"/>
                <a:gd name="T5" fmla="*/ 54 h 382"/>
                <a:gd name="T6" fmla="*/ 203 w 395"/>
                <a:gd name="T7" fmla="*/ 0 h 382"/>
                <a:gd name="T8" fmla="*/ 81 w 395"/>
                <a:gd name="T9" fmla="*/ 54 h 382"/>
                <a:gd name="T10" fmla="*/ 81 w 395"/>
                <a:gd name="T11" fmla="*/ 327 h 382"/>
                <a:gd name="T12" fmla="*/ 203 w 395"/>
                <a:gd name="T13" fmla="*/ 381 h 382"/>
                <a:gd name="T14" fmla="*/ 340 w 395"/>
                <a:gd name="T15" fmla="*/ 327 h 382"/>
                <a:gd name="T16" fmla="*/ 394 w 395"/>
                <a:gd name="T17" fmla="*/ 191 h 382"/>
                <a:gd name="T18" fmla="*/ 217 w 395"/>
                <a:gd name="T19" fmla="*/ 299 h 382"/>
                <a:gd name="T20" fmla="*/ 217 w 395"/>
                <a:gd name="T21" fmla="*/ 299 h 382"/>
                <a:gd name="T22" fmla="*/ 217 w 395"/>
                <a:gd name="T23" fmla="*/ 339 h 382"/>
                <a:gd name="T24" fmla="*/ 189 w 395"/>
                <a:gd name="T25" fmla="*/ 339 h 382"/>
                <a:gd name="T26" fmla="*/ 189 w 395"/>
                <a:gd name="T27" fmla="*/ 299 h 382"/>
                <a:gd name="T28" fmla="*/ 135 w 395"/>
                <a:gd name="T29" fmla="*/ 285 h 382"/>
                <a:gd name="T30" fmla="*/ 149 w 395"/>
                <a:gd name="T31" fmla="*/ 259 h 382"/>
                <a:gd name="T32" fmla="*/ 203 w 395"/>
                <a:gd name="T33" fmla="*/ 272 h 382"/>
                <a:gd name="T34" fmla="*/ 245 w 395"/>
                <a:gd name="T35" fmla="*/ 245 h 382"/>
                <a:gd name="T36" fmla="*/ 203 w 395"/>
                <a:gd name="T37" fmla="*/ 204 h 382"/>
                <a:gd name="T38" fmla="*/ 149 w 395"/>
                <a:gd name="T39" fmla="*/ 136 h 382"/>
                <a:gd name="T40" fmla="*/ 203 w 395"/>
                <a:gd name="T41" fmla="*/ 82 h 382"/>
                <a:gd name="T42" fmla="*/ 203 w 395"/>
                <a:gd name="T43" fmla="*/ 40 h 382"/>
                <a:gd name="T44" fmla="*/ 217 w 395"/>
                <a:gd name="T45" fmla="*/ 40 h 382"/>
                <a:gd name="T46" fmla="*/ 217 w 395"/>
                <a:gd name="T47" fmla="*/ 82 h 382"/>
                <a:gd name="T48" fmla="*/ 272 w 395"/>
                <a:gd name="T49" fmla="*/ 96 h 382"/>
                <a:gd name="T50" fmla="*/ 258 w 395"/>
                <a:gd name="T51" fmla="*/ 108 h 382"/>
                <a:gd name="T52" fmla="*/ 217 w 395"/>
                <a:gd name="T53" fmla="*/ 96 h 382"/>
                <a:gd name="T54" fmla="*/ 177 w 395"/>
                <a:gd name="T55" fmla="*/ 136 h 382"/>
                <a:gd name="T56" fmla="*/ 217 w 395"/>
                <a:gd name="T57" fmla="*/ 176 h 382"/>
                <a:gd name="T58" fmla="*/ 272 w 395"/>
                <a:gd name="T59" fmla="*/ 245 h 382"/>
                <a:gd name="T60" fmla="*/ 217 w 395"/>
                <a:gd name="T61" fmla="*/ 299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5" h="382">
                  <a:moveTo>
                    <a:pt x="394" y="191"/>
                  </a:moveTo>
                  <a:lnTo>
                    <a:pt x="394" y="191"/>
                  </a:lnTo>
                  <a:cubicBezTo>
                    <a:pt x="394" y="136"/>
                    <a:pt x="366" y="96"/>
                    <a:pt x="340" y="54"/>
                  </a:cubicBezTo>
                  <a:cubicBezTo>
                    <a:pt x="299" y="27"/>
                    <a:pt x="258" y="0"/>
                    <a:pt x="203" y="0"/>
                  </a:cubicBezTo>
                  <a:cubicBezTo>
                    <a:pt x="163" y="0"/>
                    <a:pt x="109" y="27"/>
                    <a:pt x="81" y="54"/>
                  </a:cubicBezTo>
                  <a:cubicBezTo>
                    <a:pt x="0" y="136"/>
                    <a:pt x="0" y="245"/>
                    <a:pt x="81" y="327"/>
                  </a:cubicBezTo>
                  <a:cubicBezTo>
                    <a:pt x="109" y="354"/>
                    <a:pt x="163" y="381"/>
                    <a:pt x="203" y="381"/>
                  </a:cubicBezTo>
                  <a:cubicBezTo>
                    <a:pt x="258" y="381"/>
                    <a:pt x="299" y="354"/>
                    <a:pt x="340" y="327"/>
                  </a:cubicBezTo>
                  <a:cubicBezTo>
                    <a:pt x="366" y="285"/>
                    <a:pt x="394" y="245"/>
                    <a:pt x="394" y="191"/>
                  </a:cubicBezTo>
                  <a:close/>
                  <a:moveTo>
                    <a:pt x="217" y="299"/>
                  </a:moveTo>
                  <a:lnTo>
                    <a:pt x="217" y="299"/>
                  </a:lnTo>
                  <a:cubicBezTo>
                    <a:pt x="217" y="339"/>
                    <a:pt x="217" y="339"/>
                    <a:pt x="217" y="339"/>
                  </a:cubicBezTo>
                  <a:cubicBezTo>
                    <a:pt x="189" y="339"/>
                    <a:pt x="189" y="339"/>
                    <a:pt x="189" y="339"/>
                  </a:cubicBezTo>
                  <a:cubicBezTo>
                    <a:pt x="189" y="299"/>
                    <a:pt x="189" y="299"/>
                    <a:pt x="189" y="299"/>
                  </a:cubicBezTo>
                  <a:cubicBezTo>
                    <a:pt x="177" y="299"/>
                    <a:pt x="149" y="299"/>
                    <a:pt x="135" y="285"/>
                  </a:cubicBezTo>
                  <a:cubicBezTo>
                    <a:pt x="149" y="259"/>
                    <a:pt x="149" y="259"/>
                    <a:pt x="149" y="259"/>
                  </a:cubicBezTo>
                  <a:cubicBezTo>
                    <a:pt x="163" y="272"/>
                    <a:pt x="177" y="272"/>
                    <a:pt x="203" y="272"/>
                  </a:cubicBezTo>
                  <a:cubicBezTo>
                    <a:pt x="231" y="272"/>
                    <a:pt x="245" y="259"/>
                    <a:pt x="245" y="245"/>
                  </a:cubicBezTo>
                  <a:cubicBezTo>
                    <a:pt x="245" y="218"/>
                    <a:pt x="231" y="204"/>
                    <a:pt x="203" y="204"/>
                  </a:cubicBezTo>
                  <a:cubicBezTo>
                    <a:pt x="163" y="191"/>
                    <a:pt x="149" y="164"/>
                    <a:pt x="149" y="136"/>
                  </a:cubicBezTo>
                  <a:cubicBezTo>
                    <a:pt x="149" y="108"/>
                    <a:pt x="163" y="82"/>
                    <a:pt x="203" y="82"/>
                  </a:cubicBezTo>
                  <a:cubicBezTo>
                    <a:pt x="203" y="40"/>
                    <a:pt x="203" y="40"/>
                    <a:pt x="203" y="40"/>
                  </a:cubicBezTo>
                  <a:cubicBezTo>
                    <a:pt x="217" y="40"/>
                    <a:pt x="217" y="40"/>
                    <a:pt x="217" y="40"/>
                  </a:cubicBezTo>
                  <a:cubicBezTo>
                    <a:pt x="217" y="82"/>
                    <a:pt x="217" y="82"/>
                    <a:pt x="217" y="82"/>
                  </a:cubicBezTo>
                  <a:cubicBezTo>
                    <a:pt x="245" y="82"/>
                    <a:pt x="258" y="82"/>
                    <a:pt x="272" y="96"/>
                  </a:cubicBezTo>
                  <a:cubicBezTo>
                    <a:pt x="258" y="108"/>
                    <a:pt x="258" y="108"/>
                    <a:pt x="258" y="108"/>
                  </a:cubicBezTo>
                  <a:cubicBezTo>
                    <a:pt x="245" y="108"/>
                    <a:pt x="231" y="96"/>
                    <a:pt x="217" y="96"/>
                  </a:cubicBezTo>
                  <a:cubicBezTo>
                    <a:pt x="189" y="96"/>
                    <a:pt x="177" y="122"/>
                    <a:pt x="177" y="136"/>
                  </a:cubicBezTo>
                  <a:cubicBezTo>
                    <a:pt x="177" y="150"/>
                    <a:pt x="189" y="164"/>
                    <a:pt x="217" y="176"/>
                  </a:cubicBezTo>
                  <a:cubicBezTo>
                    <a:pt x="258" y="191"/>
                    <a:pt x="272" y="204"/>
                    <a:pt x="272" y="245"/>
                  </a:cubicBezTo>
                  <a:cubicBezTo>
                    <a:pt x="272" y="272"/>
                    <a:pt x="258" y="299"/>
                    <a:pt x="217" y="2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76" name="Freeform 782"/>
            <p:cNvSpPr>
              <a:spLocks noChangeArrowheads="1"/>
            </p:cNvSpPr>
            <p:nvPr/>
          </p:nvSpPr>
          <p:spPr bwMode="auto">
            <a:xfrm>
              <a:off x="15302131" y="10665936"/>
              <a:ext cx="261483" cy="261551"/>
            </a:xfrm>
            <a:custGeom>
              <a:avLst/>
              <a:gdLst>
                <a:gd name="T0" fmla="*/ 68 w 246"/>
                <a:gd name="T1" fmla="*/ 177 h 246"/>
                <a:gd name="T2" fmla="*/ 68 w 246"/>
                <a:gd name="T3" fmla="*/ 177 h 246"/>
                <a:gd name="T4" fmla="*/ 123 w 246"/>
                <a:gd name="T5" fmla="*/ 245 h 246"/>
                <a:gd name="T6" fmla="*/ 204 w 246"/>
                <a:gd name="T7" fmla="*/ 164 h 246"/>
                <a:gd name="T8" fmla="*/ 245 w 246"/>
                <a:gd name="T9" fmla="*/ 205 h 246"/>
                <a:gd name="T10" fmla="*/ 245 w 246"/>
                <a:gd name="T11" fmla="*/ 205 h 246"/>
                <a:gd name="T12" fmla="*/ 245 w 246"/>
                <a:gd name="T13" fmla="*/ 191 h 246"/>
                <a:gd name="T14" fmla="*/ 245 w 246"/>
                <a:gd name="T15" fmla="*/ 0 h 246"/>
                <a:gd name="T16" fmla="*/ 245 w 246"/>
                <a:gd name="T17" fmla="*/ 0 h 246"/>
                <a:gd name="T18" fmla="*/ 55 w 246"/>
                <a:gd name="T19" fmla="*/ 0 h 246"/>
                <a:gd name="T20" fmla="*/ 55 w 246"/>
                <a:gd name="T21" fmla="*/ 0 h 246"/>
                <a:gd name="T22" fmla="*/ 55 w 246"/>
                <a:gd name="T23" fmla="*/ 0 h 246"/>
                <a:gd name="T24" fmla="*/ 81 w 246"/>
                <a:gd name="T25" fmla="*/ 42 h 246"/>
                <a:gd name="T26" fmla="*/ 0 w 246"/>
                <a:gd name="T27" fmla="*/ 123 h 246"/>
                <a:gd name="T28" fmla="*/ 68 w 246"/>
                <a:gd name="T29" fmla="*/ 177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6" h="246">
                  <a:moveTo>
                    <a:pt x="68" y="177"/>
                  </a:moveTo>
                  <a:lnTo>
                    <a:pt x="68" y="177"/>
                  </a:lnTo>
                  <a:cubicBezTo>
                    <a:pt x="95" y="191"/>
                    <a:pt x="109" y="219"/>
                    <a:pt x="123" y="245"/>
                  </a:cubicBezTo>
                  <a:cubicBezTo>
                    <a:pt x="204" y="164"/>
                    <a:pt x="204" y="164"/>
                    <a:pt x="204" y="164"/>
                  </a:cubicBezTo>
                  <a:cubicBezTo>
                    <a:pt x="245" y="205"/>
                    <a:pt x="245" y="205"/>
                    <a:pt x="245" y="205"/>
                  </a:cubicBezTo>
                  <a:lnTo>
                    <a:pt x="245" y="205"/>
                  </a:lnTo>
                  <a:lnTo>
                    <a:pt x="245" y="191"/>
                  </a:lnTo>
                  <a:cubicBezTo>
                    <a:pt x="245" y="0"/>
                    <a:pt x="245" y="0"/>
                    <a:pt x="245" y="0"/>
                  </a:cubicBezTo>
                  <a:lnTo>
                    <a:pt x="245" y="0"/>
                  </a:lnTo>
                  <a:cubicBezTo>
                    <a:pt x="55" y="0"/>
                    <a:pt x="55" y="0"/>
                    <a:pt x="55" y="0"/>
                  </a:cubicBezTo>
                  <a:lnTo>
                    <a:pt x="55" y="0"/>
                  </a:lnTo>
                  <a:lnTo>
                    <a:pt x="55" y="0"/>
                  </a:lnTo>
                  <a:cubicBezTo>
                    <a:pt x="81" y="42"/>
                    <a:pt x="81" y="42"/>
                    <a:pt x="81" y="42"/>
                  </a:cubicBezTo>
                  <a:cubicBezTo>
                    <a:pt x="0" y="123"/>
                    <a:pt x="0" y="123"/>
                    <a:pt x="0" y="123"/>
                  </a:cubicBezTo>
                  <a:cubicBezTo>
                    <a:pt x="27" y="137"/>
                    <a:pt x="55" y="150"/>
                    <a:pt x="68" y="17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77" name="Freeform 783"/>
            <p:cNvSpPr>
              <a:spLocks noChangeArrowheads="1"/>
            </p:cNvSpPr>
            <p:nvPr/>
          </p:nvSpPr>
          <p:spPr bwMode="auto">
            <a:xfrm>
              <a:off x="15302131" y="11100297"/>
              <a:ext cx="261483" cy="261551"/>
            </a:xfrm>
            <a:custGeom>
              <a:avLst/>
              <a:gdLst>
                <a:gd name="T0" fmla="*/ 245 w 246"/>
                <a:gd name="T1" fmla="*/ 41 h 247"/>
                <a:gd name="T2" fmla="*/ 245 w 246"/>
                <a:gd name="T3" fmla="*/ 41 h 247"/>
                <a:gd name="T4" fmla="*/ 245 w 246"/>
                <a:gd name="T5" fmla="*/ 41 h 247"/>
                <a:gd name="T6" fmla="*/ 204 w 246"/>
                <a:gd name="T7" fmla="*/ 82 h 247"/>
                <a:gd name="T8" fmla="*/ 123 w 246"/>
                <a:gd name="T9" fmla="*/ 0 h 247"/>
                <a:gd name="T10" fmla="*/ 68 w 246"/>
                <a:gd name="T11" fmla="*/ 67 h 247"/>
                <a:gd name="T12" fmla="*/ 0 w 246"/>
                <a:gd name="T13" fmla="*/ 109 h 247"/>
                <a:gd name="T14" fmla="*/ 81 w 246"/>
                <a:gd name="T15" fmla="*/ 204 h 247"/>
                <a:gd name="T16" fmla="*/ 55 w 246"/>
                <a:gd name="T17" fmla="*/ 232 h 247"/>
                <a:gd name="T18" fmla="*/ 55 w 246"/>
                <a:gd name="T19" fmla="*/ 246 h 247"/>
                <a:gd name="T20" fmla="*/ 55 w 246"/>
                <a:gd name="T21" fmla="*/ 246 h 247"/>
                <a:gd name="T22" fmla="*/ 245 w 246"/>
                <a:gd name="T23" fmla="*/ 246 h 247"/>
                <a:gd name="T24" fmla="*/ 245 w 246"/>
                <a:gd name="T25" fmla="*/ 246 h 247"/>
                <a:gd name="T26" fmla="*/ 245 w 246"/>
                <a:gd name="T27" fmla="*/ 41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6" h="247">
                  <a:moveTo>
                    <a:pt x="245" y="41"/>
                  </a:moveTo>
                  <a:lnTo>
                    <a:pt x="245" y="41"/>
                  </a:lnTo>
                  <a:lnTo>
                    <a:pt x="245" y="41"/>
                  </a:lnTo>
                  <a:cubicBezTo>
                    <a:pt x="204" y="82"/>
                    <a:pt x="204" y="82"/>
                    <a:pt x="204" y="82"/>
                  </a:cubicBezTo>
                  <a:cubicBezTo>
                    <a:pt x="123" y="0"/>
                    <a:pt x="123" y="0"/>
                    <a:pt x="123" y="0"/>
                  </a:cubicBezTo>
                  <a:cubicBezTo>
                    <a:pt x="109" y="27"/>
                    <a:pt x="95" y="55"/>
                    <a:pt x="68" y="67"/>
                  </a:cubicBezTo>
                  <a:cubicBezTo>
                    <a:pt x="55" y="95"/>
                    <a:pt x="27" y="109"/>
                    <a:pt x="0" y="109"/>
                  </a:cubicBezTo>
                  <a:cubicBezTo>
                    <a:pt x="81" y="204"/>
                    <a:pt x="81" y="204"/>
                    <a:pt x="81" y="204"/>
                  </a:cubicBezTo>
                  <a:cubicBezTo>
                    <a:pt x="55" y="232"/>
                    <a:pt x="55" y="232"/>
                    <a:pt x="55" y="232"/>
                  </a:cubicBezTo>
                  <a:cubicBezTo>
                    <a:pt x="55" y="246"/>
                    <a:pt x="55" y="246"/>
                    <a:pt x="55" y="246"/>
                  </a:cubicBezTo>
                  <a:lnTo>
                    <a:pt x="55" y="246"/>
                  </a:lnTo>
                  <a:cubicBezTo>
                    <a:pt x="245" y="246"/>
                    <a:pt x="245" y="246"/>
                    <a:pt x="245" y="246"/>
                  </a:cubicBezTo>
                  <a:lnTo>
                    <a:pt x="245" y="246"/>
                  </a:lnTo>
                  <a:cubicBezTo>
                    <a:pt x="245" y="41"/>
                    <a:pt x="245" y="41"/>
                    <a:pt x="245" y="4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78" name="Freeform 784"/>
            <p:cNvSpPr>
              <a:spLocks noChangeArrowheads="1"/>
            </p:cNvSpPr>
            <p:nvPr/>
          </p:nvSpPr>
          <p:spPr bwMode="auto">
            <a:xfrm>
              <a:off x="14867881" y="10665936"/>
              <a:ext cx="261483" cy="261551"/>
            </a:xfrm>
            <a:custGeom>
              <a:avLst/>
              <a:gdLst>
                <a:gd name="T0" fmla="*/ 0 w 246"/>
                <a:gd name="T1" fmla="*/ 205 h 246"/>
                <a:gd name="T2" fmla="*/ 0 w 246"/>
                <a:gd name="T3" fmla="*/ 205 h 246"/>
                <a:gd name="T4" fmla="*/ 13 w 246"/>
                <a:gd name="T5" fmla="*/ 205 h 246"/>
                <a:gd name="T6" fmla="*/ 41 w 246"/>
                <a:gd name="T7" fmla="*/ 164 h 246"/>
                <a:gd name="T8" fmla="*/ 137 w 246"/>
                <a:gd name="T9" fmla="*/ 245 h 246"/>
                <a:gd name="T10" fmla="*/ 177 w 246"/>
                <a:gd name="T11" fmla="*/ 177 h 246"/>
                <a:gd name="T12" fmla="*/ 245 w 246"/>
                <a:gd name="T13" fmla="*/ 123 h 246"/>
                <a:gd name="T14" fmla="*/ 163 w 246"/>
                <a:gd name="T15" fmla="*/ 42 h 246"/>
                <a:gd name="T16" fmla="*/ 204 w 246"/>
                <a:gd name="T17" fmla="*/ 0 h 246"/>
                <a:gd name="T18" fmla="*/ 204 w 246"/>
                <a:gd name="T19" fmla="*/ 0 h 246"/>
                <a:gd name="T20" fmla="*/ 204 w 246"/>
                <a:gd name="T21" fmla="*/ 0 h 246"/>
                <a:gd name="T22" fmla="*/ 13 w 246"/>
                <a:gd name="T23" fmla="*/ 0 h 246"/>
                <a:gd name="T24" fmla="*/ 0 w 246"/>
                <a:gd name="T25" fmla="*/ 0 h 246"/>
                <a:gd name="T26" fmla="*/ 0 w 246"/>
                <a:gd name="T27" fmla="*/ 191 h 246"/>
                <a:gd name="T28" fmla="*/ 0 w 246"/>
                <a:gd name="T29" fmla="*/ 205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6" h="246">
                  <a:moveTo>
                    <a:pt x="0" y="205"/>
                  </a:moveTo>
                  <a:lnTo>
                    <a:pt x="0" y="205"/>
                  </a:lnTo>
                  <a:cubicBezTo>
                    <a:pt x="13" y="205"/>
                    <a:pt x="13" y="205"/>
                    <a:pt x="13" y="205"/>
                  </a:cubicBezTo>
                  <a:cubicBezTo>
                    <a:pt x="41" y="164"/>
                    <a:pt x="41" y="164"/>
                    <a:pt x="41" y="164"/>
                  </a:cubicBezTo>
                  <a:cubicBezTo>
                    <a:pt x="137" y="245"/>
                    <a:pt x="137" y="245"/>
                    <a:pt x="137" y="245"/>
                  </a:cubicBezTo>
                  <a:cubicBezTo>
                    <a:pt x="137" y="219"/>
                    <a:pt x="163" y="191"/>
                    <a:pt x="177" y="177"/>
                  </a:cubicBezTo>
                  <a:cubicBezTo>
                    <a:pt x="204" y="150"/>
                    <a:pt x="217" y="137"/>
                    <a:pt x="245" y="123"/>
                  </a:cubicBezTo>
                  <a:cubicBezTo>
                    <a:pt x="163" y="42"/>
                    <a:pt x="163" y="42"/>
                    <a:pt x="163" y="42"/>
                  </a:cubicBezTo>
                  <a:cubicBezTo>
                    <a:pt x="204" y="0"/>
                    <a:pt x="204" y="0"/>
                    <a:pt x="204" y="0"/>
                  </a:cubicBezTo>
                  <a:lnTo>
                    <a:pt x="204" y="0"/>
                  </a:lnTo>
                  <a:lnTo>
                    <a:pt x="204" y="0"/>
                  </a:lnTo>
                  <a:cubicBezTo>
                    <a:pt x="13" y="0"/>
                    <a:pt x="13" y="0"/>
                    <a:pt x="1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91"/>
                    <a:pt x="0" y="191"/>
                    <a:pt x="0" y="191"/>
                  </a:cubicBezTo>
                  <a:lnTo>
                    <a:pt x="0" y="2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  <p:sp>
          <p:nvSpPr>
            <p:cNvPr id="79" name="Freeform 785"/>
            <p:cNvSpPr>
              <a:spLocks noChangeArrowheads="1"/>
            </p:cNvSpPr>
            <p:nvPr/>
          </p:nvSpPr>
          <p:spPr bwMode="auto">
            <a:xfrm>
              <a:off x="14867881" y="11100297"/>
              <a:ext cx="261483" cy="261551"/>
            </a:xfrm>
            <a:custGeom>
              <a:avLst/>
              <a:gdLst>
                <a:gd name="T0" fmla="*/ 177 w 246"/>
                <a:gd name="T1" fmla="*/ 67 h 247"/>
                <a:gd name="T2" fmla="*/ 177 w 246"/>
                <a:gd name="T3" fmla="*/ 67 h 247"/>
                <a:gd name="T4" fmla="*/ 137 w 246"/>
                <a:gd name="T5" fmla="*/ 0 h 247"/>
                <a:gd name="T6" fmla="*/ 41 w 246"/>
                <a:gd name="T7" fmla="*/ 82 h 247"/>
                <a:gd name="T8" fmla="*/ 13 w 246"/>
                <a:gd name="T9" fmla="*/ 41 h 247"/>
                <a:gd name="T10" fmla="*/ 0 w 246"/>
                <a:gd name="T11" fmla="*/ 41 h 247"/>
                <a:gd name="T12" fmla="*/ 0 w 246"/>
                <a:gd name="T13" fmla="*/ 41 h 247"/>
                <a:gd name="T14" fmla="*/ 0 w 246"/>
                <a:gd name="T15" fmla="*/ 246 h 247"/>
                <a:gd name="T16" fmla="*/ 13 w 246"/>
                <a:gd name="T17" fmla="*/ 246 h 247"/>
                <a:gd name="T18" fmla="*/ 204 w 246"/>
                <a:gd name="T19" fmla="*/ 246 h 247"/>
                <a:gd name="T20" fmla="*/ 204 w 246"/>
                <a:gd name="T21" fmla="*/ 246 h 247"/>
                <a:gd name="T22" fmla="*/ 204 w 246"/>
                <a:gd name="T23" fmla="*/ 232 h 247"/>
                <a:gd name="T24" fmla="*/ 163 w 246"/>
                <a:gd name="T25" fmla="*/ 204 h 247"/>
                <a:gd name="T26" fmla="*/ 245 w 246"/>
                <a:gd name="T27" fmla="*/ 109 h 247"/>
                <a:gd name="T28" fmla="*/ 177 w 246"/>
                <a:gd name="T29" fmla="*/ 6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6" h="247">
                  <a:moveTo>
                    <a:pt x="177" y="67"/>
                  </a:moveTo>
                  <a:lnTo>
                    <a:pt x="177" y="67"/>
                  </a:lnTo>
                  <a:cubicBezTo>
                    <a:pt x="163" y="55"/>
                    <a:pt x="137" y="27"/>
                    <a:pt x="137" y="0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13" y="41"/>
                    <a:pt x="13" y="41"/>
                    <a:pt x="13" y="41"/>
                  </a:cubicBezTo>
                  <a:cubicBezTo>
                    <a:pt x="13" y="41"/>
                    <a:pt x="13" y="41"/>
                    <a:pt x="0" y="41"/>
                  </a:cubicBezTo>
                  <a:lnTo>
                    <a:pt x="0" y="41"/>
                  </a:lnTo>
                  <a:cubicBezTo>
                    <a:pt x="0" y="246"/>
                    <a:pt x="0" y="246"/>
                    <a:pt x="0" y="246"/>
                  </a:cubicBezTo>
                  <a:cubicBezTo>
                    <a:pt x="0" y="246"/>
                    <a:pt x="0" y="246"/>
                    <a:pt x="13" y="246"/>
                  </a:cubicBezTo>
                  <a:cubicBezTo>
                    <a:pt x="204" y="246"/>
                    <a:pt x="204" y="246"/>
                    <a:pt x="204" y="246"/>
                  </a:cubicBezTo>
                  <a:lnTo>
                    <a:pt x="204" y="246"/>
                  </a:lnTo>
                  <a:cubicBezTo>
                    <a:pt x="204" y="246"/>
                    <a:pt x="204" y="246"/>
                    <a:pt x="204" y="232"/>
                  </a:cubicBezTo>
                  <a:cubicBezTo>
                    <a:pt x="163" y="204"/>
                    <a:pt x="163" y="204"/>
                    <a:pt x="163" y="204"/>
                  </a:cubicBezTo>
                  <a:cubicBezTo>
                    <a:pt x="245" y="109"/>
                    <a:pt x="245" y="109"/>
                    <a:pt x="245" y="109"/>
                  </a:cubicBezTo>
                  <a:cubicBezTo>
                    <a:pt x="217" y="109"/>
                    <a:pt x="204" y="95"/>
                    <a:pt x="177" y="67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wrap="none" lIns="152366" tIns="76183" rIns="152366" bIns="76183" anchor="ctr"/>
            <a:lstStyle/>
            <a:p>
              <a:endParaRPr lang="en-US" dirty="0">
                <a:latin typeface="Calibri Light"/>
              </a:endParaRPr>
            </a:p>
          </p:txBody>
        </p:sp>
      </p:grpSp>
      <p:sp>
        <p:nvSpPr>
          <p:cNvPr id="80" name="Freeform 538"/>
          <p:cNvSpPr>
            <a:spLocks noChangeArrowheads="1"/>
          </p:cNvSpPr>
          <p:nvPr/>
        </p:nvSpPr>
        <p:spPr bwMode="auto">
          <a:xfrm>
            <a:off x="11703222" y="8485769"/>
            <a:ext cx="779645" cy="689549"/>
          </a:xfrm>
          <a:custGeom>
            <a:avLst/>
            <a:gdLst>
              <a:gd name="T0" fmla="*/ 1029 w 1255"/>
              <a:gd name="T1" fmla="*/ 75 h 1113"/>
              <a:gd name="T2" fmla="*/ 75 w 1255"/>
              <a:gd name="T3" fmla="*/ 0 h 1113"/>
              <a:gd name="T4" fmla="*/ 0 w 1255"/>
              <a:gd name="T5" fmla="*/ 953 h 1113"/>
              <a:gd name="T6" fmla="*/ 644 w 1255"/>
              <a:gd name="T7" fmla="*/ 1029 h 1113"/>
              <a:gd name="T8" fmla="*/ 1254 w 1255"/>
              <a:gd name="T9" fmla="*/ 736 h 1113"/>
              <a:gd name="T10" fmla="*/ 335 w 1255"/>
              <a:gd name="T11" fmla="*/ 75 h 1113"/>
              <a:gd name="T12" fmla="*/ 694 w 1255"/>
              <a:gd name="T13" fmla="*/ 167 h 1113"/>
              <a:gd name="T14" fmla="*/ 335 w 1255"/>
              <a:gd name="T15" fmla="*/ 75 h 1113"/>
              <a:gd name="T16" fmla="*/ 937 w 1255"/>
              <a:gd name="T17" fmla="*/ 251 h 1113"/>
              <a:gd name="T18" fmla="*/ 878 w 1255"/>
              <a:gd name="T19" fmla="*/ 368 h 1113"/>
              <a:gd name="T20" fmla="*/ 661 w 1255"/>
              <a:gd name="T21" fmla="*/ 385 h 1113"/>
              <a:gd name="T22" fmla="*/ 552 w 1255"/>
              <a:gd name="T23" fmla="*/ 494 h 1113"/>
              <a:gd name="T24" fmla="*/ 510 w 1255"/>
              <a:gd name="T25" fmla="*/ 736 h 1113"/>
              <a:gd name="T26" fmla="*/ 92 w 1255"/>
              <a:gd name="T27" fmla="*/ 920 h 1113"/>
              <a:gd name="T28" fmla="*/ 845 w 1255"/>
              <a:gd name="T29" fmla="*/ 435 h 1113"/>
              <a:gd name="T30" fmla="*/ 911 w 1255"/>
              <a:gd name="T31" fmla="*/ 435 h 1113"/>
              <a:gd name="T32" fmla="*/ 845 w 1255"/>
              <a:gd name="T33" fmla="*/ 435 h 1113"/>
              <a:gd name="T34" fmla="*/ 577 w 1255"/>
              <a:gd name="T35" fmla="*/ 769 h 1113"/>
              <a:gd name="T36" fmla="*/ 577 w 1255"/>
              <a:gd name="T37" fmla="*/ 703 h 1113"/>
              <a:gd name="T38" fmla="*/ 878 w 1255"/>
              <a:gd name="T39" fmla="*/ 1079 h 1113"/>
              <a:gd name="T40" fmla="*/ 878 w 1255"/>
              <a:gd name="T41" fmla="*/ 1004 h 1113"/>
              <a:gd name="T42" fmla="*/ 878 w 1255"/>
              <a:gd name="T43" fmla="*/ 1079 h 1113"/>
              <a:gd name="T44" fmla="*/ 945 w 1255"/>
              <a:gd name="T45" fmla="*/ 728 h 1113"/>
              <a:gd name="T46" fmla="*/ 878 w 1255"/>
              <a:gd name="T47" fmla="*/ 803 h 1113"/>
              <a:gd name="T48" fmla="*/ 661 w 1255"/>
              <a:gd name="T49" fmla="*/ 627 h 1113"/>
              <a:gd name="T50" fmla="*/ 694 w 1255"/>
              <a:gd name="T51" fmla="*/ 585 h 1113"/>
              <a:gd name="T52" fmla="*/ 878 w 1255"/>
              <a:gd name="T53" fmla="*/ 669 h 1113"/>
              <a:gd name="T54" fmla="*/ 1045 w 1255"/>
              <a:gd name="T55" fmla="*/ 544 h 1113"/>
              <a:gd name="T56" fmla="*/ 1087 w 1255"/>
              <a:gd name="T57" fmla="*/ 585 h 1113"/>
              <a:gd name="T58" fmla="*/ 1146 w 1255"/>
              <a:gd name="T59" fmla="*/ 736 h 1113"/>
              <a:gd name="T60" fmla="*/ 1221 w 1255"/>
              <a:gd name="T61" fmla="*/ 736 h 1113"/>
              <a:gd name="T62" fmla="*/ 1179 w 1255"/>
              <a:gd name="T63" fmla="*/ 769 h 1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255" h="1113">
                <a:moveTo>
                  <a:pt x="1029" y="402"/>
                </a:moveTo>
                <a:cubicBezTo>
                  <a:pt x="1029" y="75"/>
                  <a:pt x="1029" y="75"/>
                  <a:pt x="1029" y="75"/>
                </a:cubicBezTo>
                <a:cubicBezTo>
                  <a:pt x="1029" y="34"/>
                  <a:pt x="995" y="0"/>
                  <a:pt x="953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34" y="0"/>
                  <a:pt x="0" y="34"/>
                  <a:pt x="0" y="75"/>
                </a:cubicBezTo>
                <a:cubicBezTo>
                  <a:pt x="0" y="953"/>
                  <a:pt x="0" y="953"/>
                  <a:pt x="0" y="953"/>
                </a:cubicBezTo>
                <a:cubicBezTo>
                  <a:pt x="0" y="995"/>
                  <a:pt x="34" y="1029"/>
                  <a:pt x="75" y="1029"/>
                </a:cubicBezTo>
                <a:cubicBezTo>
                  <a:pt x="644" y="1029"/>
                  <a:pt x="644" y="1029"/>
                  <a:pt x="644" y="1029"/>
                </a:cubicBezTo>
                <a:cubicBezTo>
                  <a:pt x="711" y="1079"/>
                  <a:pt x="795" y="1112"/>
                  <a:pt x="878" y="1112"/>
                </a:cubicBezTo>
                <a:cubicBezTo>
                  <a:pt x="1087" y="1112"/>
                  <a:pt x="1254" y="945"/>
                  <a:pt x="1254" y="736"/>
                </a:cubicBezTo>
                <a:cubicBezTo>
                  <a:pt x="1254" y="585"/>
                  <a:pt x="1162" y="460"/>
                  <a:pt x="1029" y="402"/>
                </a:cubicBezTo>
                <a:close/>
                <a:moveTo>
                  <a:pt x="335" y="75"/>
                </a:moveTo>
                <a:cubicBezTo>
                  <a:pt x="694" y="75"/>
                  <a:pt x="694" y="75"/>
                  <a:pt x="694" y="75"/>
                </a:cubicBezTo>
                <a:cubicBezTo>
                  <a:pt x="694" y="167"/>
                  <a:pt x="694" y="167"/>
                  <a:pt x="694" y="167"/>
                </a:cubicBezTo>
                <a:cubicBezTo>
                  <a:pt x="335" y="167"/>
                  <a:pt x="335" y="167"/>
                  <a:pt x="335" y="167"/>
                </a:cubicBezTo>
                <a:lnTo>
                  <a:pt x="335" y="75"/>
                </a:lnTo>
                <a:close/>
                <a:moveTo>
                  <a:pt x="92" y="251"/>
                </a:moveTo>
                <a:cubicBezTo>
                  <a:pt x="937" y="251"/>
                  <a:pt x="937" y="251"/>
                  <a:pt x="937" y="251"/>
                </a:cubicBezTo>
                <a:cubicBezTo>
                  <a:pt x="937" y="368"/>
                  <a:pt x="937" y="368"/>
                  <a:pt x="937" y="368"/>
                </a:cubicBezTo>
                <a:cubicBezTo>
                  <a:pt x="920" y="368"/>
                  <a:pt x="895" y="368"/>
                  <a:pt x="878" y="368"/>
                </a:cubicBezTo>
                <a:cubicBezTo>
                  <a:pt x="795" y="368"/>
                  <a:pt x="719" y="393"/>
                  <a:pt x="661" y="435"/>
                </a:cubicBezTo>
                <a:cubicBezTo>
                  <a:pt x="661" y="385"/>
                  <a:pt x="661" y="385"/>
                  <a:pt x="661" y="385"/>
                </a:cubicBezTo>
                <a:cubicBezTo>
                  <a:pt x="552" y="385"/>
                  <a:pt x="552" y="385"/>
                  <a:pt x="552" y="385"/>
                </a:cubicBezTo>
                <a:cubicBezTo>
                  <a:pt x="552" y="494"/>
                  <a:pt x="552" y="494"/>
                  <a:pt x="552" y="494"/>
                </a:cubicBezTo>
                <a:cubicBezTo>
                  <a:pt x="602" y="494"/>
                  <a:pt x="602" y="494"/>
                  <a:pt x="602" y="494"/>
                </a:cubicBezTo>
                <a:cubicBezTo>
                  <a:pt x="544" y="560"/>
                  <a:pt x="510" y="644"/>
                  <a:pt x="510" y="736"/>
                </a:cubicBezTo>
                <a:cubicBezTo>
                  <a:pt x="510" y="803"/>
                  <a:pt x="527" y="870"/>
                  <a:pt x="560" y="920"/>
                </a:cubicBezTo>
                <a:cubicBezTo>
                  <a:pt x="92" y="920"/>
                  <a:pt x="92" y="920"/>
                  <a:pt x="92" y="920"/>
                </a:cubicBezTo>
                <a:lnTo>
                  <a:pt x="92" y="251"/>
                </a:lnTo>
                <a:close/>
                <a:moveTo>
                  <a:pt x="845" y="435"/>
                </a:moveTo>
                <a:cubicBezTo>
                  <a:pt x="845" y="418"/>
                  <a:pt x="861" y="402"/>
                  <a:pt x="878" y="402"/>
                </a:cubicBezTo>
                <a:cubicBezTo>
                  <a:pt x="895" y="402"/>
                  <a:pt x="911" y="418"/>
                  <a:pt x="911" y="435"/>
                </a:cubicBezTo>
                <a:cubicBezTo>
                  <a:pt x="911" y="452"/>
                  <a:pt x="895" y="468"/>
                  <a:pt x="878" y="468"/>
                </a:cubicBezTo>
                <a:cubicBezTo>
                  <a:pt x="861" y="468"/>
                  <a:pt x="845" y="452"/>
                  <a:pt x="845" y="435"/>
                </a:cubicBezTo>
                <a:close/>
                <a:moveTo>
                  <a:pt x="610" y="736"/>
                </a:moveTo>
                <a:cubicBezTo>
                  <a:pt x="610" y="761"/>
                  <a:pt x="594" y="769"/>
                  <a:pt x="577" y="769"/>
                </a:cubicBezTo>
                <a:cubicBezTo>
                  <a:pt x="560" y="769"/>
                  <a:pt x="544" y="761"/>
                  <a:pt x="544" y="736"/>
                </a:cubicBezTo>
                <a:cubicBezTo>
                  <a:pt x="544" y="719"/>
                  <a:pt x="560" y="703"/>
                  <a:pt x="577" y="703"/>
                </a:cubicBezTo>
                <a:cubicBezTo>
                  <a:pt x="594" y="703"/>
                  <a:pt x="610" y="719"/>
                  <a:pt x="610" y="736"/>
                </a:cubicBezTo>
                <a:close/>
                <a:moveTo>
                  <a:pt x="878" y="1079"/>
                </a:moveTo>
                <a:cubicBezTo>
                  <a:pt x="861" y="1079"/>
                  <a:pt x="845" y="1062"/>
                  <a:pt x="845" y="1045"/>
                </a:cubicBezTo>
                <a:cubicBezTo>
                  <a:pt x="845" y="1020"/>
                  <a:pt x="861" y="1004"/>
                  <a:pt x="878" y="1004"/>
                </a:cubicBezTo>
                <a:cubicBezTo>
                  <a:pt x="895" y="1004"/>
                  <a:pt x="911" y="1020"/>
                  <a:pt x="911" y="1045"/>
                </a:cubicBezTo>
                <a:cubicBezTo>
                  <a:pt x="911" y="1062"/>
                  <a:pt x="895" y="1079"/>
                  <a:pt x="878" y="1079"/>
                </a:cubicBezTo>
                <a:close/>
                <a:moveTo>
                  <a:pt x="1087" y="585"/>
                </a:moveTo>
                <a:cubicBezTo>
                  <a:pt x="945" y="728"/>
                  <a:pt x="945" y="728"/>
                  <a:pt x="945" y="728"/>
                </a:cubicBezTo>
                <a:lnTo>
                  <a:pt x="945" y="736"/>
                </a:lnTo>
                <a:cubicBezTo>
                  <a:pt x="945" y="778"/>
                  <a:pt x="920" y="803"/>
                  <a:pt x="878" y="803"/>
                </a:cubicBezTo>
                <a:cubicBezTo>
                  <a:pt x="845" y="803"/>
                  <a:pt x="811" y="778"/>
                  <a:pt x="811" y="744"/>
                </a:cubicBezTo>
                <a:cubicBezTo>
                  <a:pt x="661" y="627"/>
                  <a:pt x="661" y="627"/>
                  <a:pt x="661" y="627"/>
                </a:cubicBezTo>
                <a:cubicBezTo>
                  <a:pt x="652" y="619"/>
                  <a:pt x="644" y="594"/>
                  <a:pt x="652" y="585"/>
                </a:cubicBezTo>
                <a:cubicBezTo>
                  <a:pt x="661" y="577"/>
                  <a:pt x="686" y="569"/>
                  <a:pt x="694" y="585"/>
                </a:cubicBezTo>
                <a:cubicBezTo>
                  <a:pt x="836" y="686"/>
                  <a:pt x="836" y="686"/>
                  <a:pt x="836" y="686"/>
                </a:cubicBezTo>
                <a:cubicBezTo>
                  <a:pt x="845" y="677"/>
                  <a:pt x="861" y="669"/>
                  <a:pt x="878" y="669"/>
                </a:cubicBezTo>
                <a:cubicBezTo>
                  <a:pt x="895" y="669"/>
                  <a:pt x="903" y="677"/>
                  <a:pt x="911" y="677"/>
                </a:cubicBezTo>
                <a:cubicBezTo>
                  <a:pt x="1045" y="544"/>
                  <a:pt x="1045" y="544"/>
                  <a:pt x="1045" y="544"/>
                </a:cubicBezTo>
                <a:cubicBezTo>
                  <a:pt x="1062" y="535"/>
                  <a:pt x="1079" y="535"/>
                  <a:pt x="1087" y="544"/>
                </a:cubicBezTo>
                <a:cubicBezTo>
                  <a:pt x="1104" y="552"/>
                  <a:pt x="1096" y="569"/>
                  <a:pt x="1087" y="585"/>
                </a:cubicBezTo>
                <a:close/>
                <a:moveTo>
                  <a:pt x="1179" y="769"/>
                </a:moveTo>
                <a:cubicBezTo>
                  <a:pt x="1162" y="769"/>
                  <a:pt x="1146" y="761"/>
                  <a:pt x="1146" y="736"/>
                </a:cubicBezTo>
                <a:cubicBezTo>
                  <a:pt x="1146" y="719"/>
                  <a:pt x="1162" y="703"/>
                  <a:pt x="1179" y="703"/>
                </a:cubicBezTo>
                <a:cubicBezTo>
                  <a:pt x="1204" y="703"/>
                  <a:pt x="1221" y="719"/>
                  <a:pt x="1221" y="736"/>
                </a:cubicBezTo>
                <a:cubicBezTo>
                  <a:pt x="1221" y="761"/>
                  <a:pt x="1204" y="769"/>
                  <a:pt x="1179" y="769"/>
                </a:cubicBezTo>
                <a:close/>
                <a:moveTo>
                  <a:pt x="1179" y="769"/>
                </a:moveTo>
                <a:lnTo>
                  <a:pt x="1179" y="76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 dirty="0">
              <a:latin typeface="Calibri Light"/>
              <a:ea typeface="SimSun" charset="0"/>
            </a:endParaRPr>
          </a:p>
        </p:txBody>
      </p:sp>
      <p:sp>
        <p:nvSpPr>
          <p:cNvPr id="81" name="Freeform 260"/>
          <p:cNvSpPr>
            <a:spLocks noChangeArrowheads="1"/>
          </p:cNvSpPr>
          <p:nvPr/>
        </p:nvSpPr>
        <p:spPr bwMode="auto">
          <a:xfrm>
            <a:off x="6839909" y="8489224"/>
            <a:ext cx="605916" cy="808100"/>
          </a:xfrm>
          <a:custGeom>
            <a:avLst/>
            <a:gdLst>
              <a:gd name="T0" fmla="*/ 594 w 595"/>
              <a:gd name="T1" fmla="*/ 242 h 795"/>
              <a:gd name="T2" fmla="*/ 577 w 595"/>
              <a:gd name="T3" fmla="*/ 259 h 795"/>
              <a:gd name="T4" fmla="*/ 218 w 595"/>
              <a:gd name="T5" fmla="*/ 409 h 795"/>
              <a:gd name="T6" fmla="*/ 209 w 595"/>
              <a:gd name="T7" fmla="*/ 409 h 795"/>
              <a:gd name="T8" fmla="*/ 201 w 595"/>
              <a:gd name="T9" fmla="*/ 401 h 795"/>
              <a:gd name="T10" fmla="*/ 193 w 595"/>
              <a:gd name="T11" fmla="*/ 384 h 795"/>
              <a:gd name="T12" fmla="*/ 193 w 595"/>
              <a:gd name="T13" fmla="*/ 117 h 795"/>
              <a:gd name="T14" fmla="*/ 201 w 595"/>
              <a:gd name="T15" fmla="*/ 100 h 795"/>
              <a:gd name="T16" fmla="*/ 218 w 595"/>
              <a:gd name="T17" fmla="*/ 100 h 795"/>
              <a:gd name="T18" fmla="*/ 577 w 595"/>
              <a:gd name="T19" fmla="*/ 217 h 795"/>
              <a:gd name="T20" fmla="*/ 594 w 595"/>
              <a:gd name="T21" fmla="*/ 242 h 795"/>
              <a:gd name="T22" fmla="*/ 251 w 595"/>
              <a:gd name="T23" fmla="*/ 719 h 795"/>
              <a:gd name="T24" fmla="*/ 126 w 595"/>
              <a:gd name="T25" fmla="*/ 794 h 795"/>
              <a:gd name="T26" fmla="*/ 0 w 595"/>
              <a:gd name="T27" fmla="*/ 719 h 795"/>
              <a:gd name="T28" fmla="*/ 92 w 595"/>
              <a:gd name="T29" fmla="*/ 652 h 795"/>
              <a:gd name="T30" fmla="*/ 92 w 595"/>
              <a:gd name="T31" fmla="*/ 92 h 795"/>
              <a:gd name="T32" fmla="*/ 101 w 595"/>
              <a:gd name="T33" fmla="*/ 83 h 795"/>
              <a:gd name="T34" fmla="*/ 75 w 595"/>
              <a:gd name="T35" fmla="*/ 42 h 795"/>
              <a:gd name="T36" fmla="*/ 126 w 595"/>
              <a:gd name="T37" fmla="*/ 0 h 795"/>
              <a:gd name="T38" fmla="*/ 142 w 595"/>
              <a:gd name="T39" fmla="*/ 0 h 795"/>
              <a:gd name="T40" fmla="*/ 193 w 595"/>
              <a:gd name="T41" fmla="*/ 42 h 795"/>
              <a:gd name="T42" fmla="*/ 159 w 595"/>
              <a:gd name="T43" fmla="*/ 92 h 795"/>
              <a:gd name="T44" fmla="*/ 159 w 595"/>
              <a:gd name="T45" fmla="*/ 652 h 795"/>
              <a:gd name="T46" fmla="*/ 251 w 595"/>
              <a:gd name="T47" fmla="*/ 719 h 795"/>
              <a:gd name="T48" fmla="*/ 226 w 595"/>
              <a:gd name="T49" fmla="*/ 719 h 795"/>
              <a:gd name="T50" fmla="*/ 159 w 595"/>
              <a:gd name="T51" fmla="*/ 677 h 795"/>
              <a:gd name="T52" fmla="*/ 159 w 595"/>
              <a:gd name="T53" fmla="*/ 719 h 795"/>
              <a:gd name="T54" fmla="*/ 126 w 595"/>
              <a:gd name="T55" fmla="*/ 752 h 795"/>
              <a:gd name="T56" fmla="*/ 92 w 595"/>
              <a:gd name="T57" fmla="*/ 719 h 795"/>
              <a:gd name="T58" fmla="*/ 92 w 595"/>
              <a:gd name="T59" fmla="*/ 677 h 795"/>
              <a:gd name="T60" fmla="*/ 25 w 595"/>
              <a:gd name="T61" fmla="*/ 719 h 795"/>
              <a:gd name="T62" fmla="*/ 126 w 595"/>
              <a:gd name="T63" fmla="*/ 777 h 795"/>
              <a:gd name="T64" fmla="*/ 226 w 595"/>
              <a:gd name="T65" fmla="*/ 719 h 795"/>
              <a:gd name="T66" fmla="*/ 226 w 595"/>
              <a:gd name="T67" fmla="*/ 719 h 795"/>
              <a:gd name="T68" fmla="*/ 226 w 595"/>
              <a:gd name="T69" fmla="*/ 719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95" h="795">
                <a:moveTo>
                  <a:pt x="594" y="242"/>
                </a:moveTo>
                <a:cubicBezTo>
                  <a:pt x="594" y="251"/>
                  <a:pt x="586" y="259"/>
                  <a:pt x="577" y="259"/>
                </a:cubicBezTo>
                <a:cubicBezTo>
                  <a:pt x="218" y="409"/>
                  <a:pt x="218" y="409"/>
                  <a:pt x="218" y="409"/>
                </a:cubicBezTo>
                <a:lnTo>
                  <a:pt x="209" y="409"/>
                </a:lnTo>
                <a:cubicBezTo>
                  <a:pt x="209" y="409"/>
                  <a:pt x="201" y="409"/>
                  <a:pt x="201" y="401"/>
                </a:cubicBezTo>
                <a:cubicBezTo>
                  <a:pt x="193" y="401"/>
                  <a:pt x="193" y="393"/>
                  <a:pt x="193" y="384"/>
                </a:cubicBezTo>
                <a:cubicBezTo>
                  <a:pt x="193" y="117"/>
                  <a:pt x="193" y="117"/>
                  <a:pt x="193" y="117"/>
                </a:cubicBezTo>
                <a:cubicBezTo>
                  <a:pt x="193" y="108"/>
                  <a:pt x="193" y="108"/>
                  <a:pt x="201" y="100"/>
                </a:cubicBezTo>
                <a:cubicBezTo>
                  <a:pt x="201" y="100"/>
                  <a:pt x="209" y="100"/>
                  <a:pt x="218" y="100"/>
                </a:cubicBezTo>
                <a:cubicBezTo>
                  <a:pt x="577" y="217"/>
                  <a:pt x="577" y="217"/>
                  <a:pt x="577" y="217"/>
                </a:cubicBezTo>
                <a:cubicBezTo>
                  <a:pt x="586" y="225"/>
                  <a:pt x="594" y="234"/>
                  <a:pt x="594" y="242"/>
                </a:cubicBezTo>
                <a:close/>
                <a:moveTo>
                  <a:pt x="251" y="719"/>
                </a:moveTo>
                <a:cubicBezTo>
                  <a:pt x="251" y="760"/>
                  <a:pt x="193" y="794"/>
                  <a:pt x="126" y="794"/>
                </a:cubicBezTo>
                <a:cubicBezTo>
                  <a:pt x="59" y="794"/>
                  <a:pt x="0" y="760"/>
                  <a:pt x="0" y="719"/>
                </a:cubicBezTo>
                <a:cubicBezTo>
                  <a:pt x="0" y="685"/>
                  <a:pt x="42" y="660"/>
                  <a:pt x="92" y="652"/>
                </a:cubicBezTo>
                <a:cubicBezTo>
                  <a:pt x="92" y="92"/>
                  <a:pt x="92" y="92"/>
                  <a:pt x="92" y="92"/>
                </a:cubicBezTo>
                <a:lnTo>
                  <a:pt x="101" y="83"/>
                </a:lnTo>
                <a:cubicBezTo>
                  <a:pt x="84" y="75"/>
                  <a:pt x="75" y="67"/>
                  <a:pt x="75" y="42"/>
                </a:cubicBezTo>
                <a:cubicBezTo>
                  <a:pt x="75" y="16"/>
                  <a:pt x="92" y="0"/>
                  <a:pt x="126" y="0"/>
                </a:cubicBezTo>
                <a:cubicBezTo>
                  <a:pt x="142" y="0"/>
                  <a:pt x="142" y="0"/>
                  <a:pt x="142" y="0"/>
                </a:cubicBezTo>
                <a:cubicBezTo>
                  <a:pt x="168" y="0"/>
                  <a:pt x="193" y="16"/>
                  <a:pt x="193" y="42"/>
                </a:cubicBezTo>
                <a:cubicBezTo>
                  <a:pt x="193" y="67"/>
                  <a:pt x="176" y="83"/>
                  <a:pt x="159" y="92"/>
                </a:cubicBezTo>
                <a:cubicBezTo>
                  <a:pt x="159" y="652"/>
                  <a:pt x="159" y="652"/>
                  <a:pt x="159" y="652"/>
                </a:cubicBezTo>
                <a:cubicBezTo>
                  <a:pt x="209" y="660"/>
                  <a:pt x="251" y="685"/>
                  <a:pt x="251" y="719"/>
                </a:cubicBezTo>
                <a:close/>
                <a:moveTo>
                  <a:pt x="226" y="719"/>
                </a:moveTo>
                <a:cubicBezTo>
                  <a:pt x="226" y="702"/>
                  <a:pt x="201" y="677"/>
                  <a:pt x="159" y="677"/>
                </a:cubicBezTo>
                <a:cubicBezTo>
                  <a:pt x="159" y="719"/>
                  <a:pt x="159" y="719"/>
                  <a:pt x="159" y="719"/>
                </a:cubicBezTo>
                <a:cubicBezTo>
                  <a:pt x="159" y="736"/>
                  <a:pt x="142" y="752"/>
                  <a:pt x="126" y="752"/>
                </a:cubicBezTo>
                <a:cubicBezTo>
                  <a:pt x="109" y="752"/>
                  <a:pt x="92" y="736"/>
                  <a:pt x="92" y="719"/>
                </a:cubicBezTo>
                <a:cubicBezTo>
                  <a:pt x="92" y="677"/>
                  <a:pt x="92" y="677"/>
                  <a:pt x="92" y="677"/>
                </a:cubicBezTo>
                <a:cubicBezTo>
                  <a:pt x="59" y="677"/>
                  <a:pt x="25" y="702"/>
                  <a:pt x="25" y="719"/>
                </a:cubicBezTo>
                <a:cubicBezTo>
                  <a:pt x="25" y="752"/>
                  <a:pt x="75" y="777"/>
                  <a:pt x="126" y="777"/>
                </a:cubicBezTo>
                <a:cubicBezTo>
                  <a:pt x="184" y="777"/>
                  <a:pt x="226" y="752"/>
                  <a:pt x="226" y="719"/>
                </a:cubicBezTo>
                <a:close/>
                <a:moveTo>
                  <a:pt x="226" y="719"/>
                </a:moveTo>
                <a:lnTo>
                  <a:pt x="226" y="7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wrap="none" lIns="243852" tIns="121926" rIns="243852" bIns="121926" anchor="ctr"/>
          <a:lstStyle/>
          <a:p>
            <a:pPr>
              <a:defRPr/>
            </a:pPr>
            <a:endParaRPr lang="en-US" dirty="0">
              <a:latin typeface="Calibri Light"/>
            </a:endParaRPr>
          </a:p>
        </p:txBody>
      </p:sp>
      <p:sp>
        <p:nvSpPr>
          <p:cNvPr id="83" name="Freeform 46"/>
          <p:cNvSpPr>
            <a:spLocks noChangeArrowheads="1"/>
          </p:cNvSpPr>
          <p:nvPr/>
        </p:nvSpPr>
        <p:spPr bwMode="auto">
          <a:xfrm>
            <a:off x="14393551" y="4200750"/>
            <a:ext cx="589622" cy="561548"/>
          </a:xfrm>
          <a:custGeom>
            <a:avLst/>
            <a:gdLst>
              <a:gd name="T0" fmla="*/ 363 w 461"/>
              <a:gd name="T1" fmla="*/ 336 h 443"/>
              <a:gd name="T2" fmla="*/ 363 w 461"/>
              <a:gd name="T3" fmla="*/ 336 h 443"/>
              <a:gd name="T4" fmla="*/ 284 w 461"/>
              <a:gd name="T5" fmla="*/ 248 h 443"/>
              <a:gd name="T6" fmla="*/ 310 w 461"/>
              <a:gd name="T7" fmla="*/ 195 h 443"/>
              <a:gd name="T8" fmla="*/ 328 w 461"/>
              <a:gd name="T9" fmla="*/ 151 h 443"/>
              <a:gd name="T10" fmla="*/ 319 w 461"/>
              <a:gd name="T11" fmla="*/ 132 h 443"/>
              <a:gd name="T12" fmla="*/ 328 w 461"/>
              <a:gd name="T13" fmla="*/ 88 h 443"/>
              <a:gd name="T14" fmla="*/ 230 w 461"/>
              <a:gd name="T15" fmla="*/ 0 h 443"/>
              <a:gd name="T16" fmla="*/ 132 w 461"/>
              <a:gd name="T17" fmla="*/ 88 h 443"/>
              <a:gd name="T18" fmla="*/ 141 w 461"/>
              <a:gd name="T19" fmla="*/ 132 h 443"/>
              <a:gd name="T20" fmla="*/ 132 w 461"/>
              <a:gd name="T21" fmla="*/ 151 h 443"/>
              <a:gd name="T22" fmla="*/ 150 w 461"/>
              <a:gd name="T23" fmla="*/ 195 h 443"/>
              <a:gd name="T24" fmla="*/ 177 w 461"/>
              <a:gd name="T25" fmla="*/ 248 h 443"/>
              <a:gd name="T26" fmla="*/ 97 w 461"/>
              <a:gd name="T27" fmla="*/ 336 h 443"/>
              <a:gd name="T28" fmla="*/ 0 w 461"/>
              <a:gd name="T29" fmla="*/ 398 h 443"/>
              <a:gd name="T30" fmla="*/ 0 w 461"/>
              <a:gd name="T31" fmla="*/ 442 h 443"/>
              <a:gd name="T32" fmla="*/ 230 w 461"/>
              <a:gd name="T33" fmla="*/ 442 h 443"/>
              <a:gd name="T34" fmla="*/ 460 w 461"/>
              <a:gd name="T35" fmla="*/ 442 h 443"/>
              <a:gd name="T36" fmla="*/ 460 w 461"/>
              <a:gd name="T37" fmla="*/ 398 h 443"/>
              <a:gd name="T38" fmla="*/ 363 w 461"/>
              <a:gd name="T39" fmla="*/ 336 h 4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461" h="443">
                <a:moveTo>
                  <a:pt x="363" y="336"/>
                </a:moveTo>
                <a:lnTo>
                  <a:pt x="363" y="336"/>
                </a:lnTo>
                <a:cubicBezTo>
                  <a:pt x="301" y="310"/>
                  <a:pt x="284" y="292"/>
                  <a:pt x="284" y="248"/>
                </a:cubicBezTo>
                <a:cubicBezTo>
                  <a:pt x="284" y="230"/>
                  <a:pt x="301" y="239"/>
                  <a:pt x="310" y="195"/>
                </a:cubicBezTo>
                <a:cubicBezTo>
                  <a:pt x="310" y="176"/>
                  <a:pt x="328" y="195"/>
                  <a:pt x="328" y="151"/>
                </a:cubicBezTo>
                <a:cubicBezTo>
                  <a:pt x="328" y="132"/>
                  <a:pt x="319" y="132"/>
                  <a:pt x="319" y="132"/>
                </a:cubicBezTo>
                <a:cubicBezTo>
                  <a:pt x="319" y="132"/>
                  <a:pt x="328" y="106"/>
                  <a:pt x="328" y="88"/>
                </a:cubicBezTo>
                <a:cubicBezTo>
                  <a:pt x="328" y="61"/>
                  <a:pt x="319" y="0"/>
                  <a:pt x="230" y="0"/>
                </a:cubicBezTo>
                <a:cubicBezTo>
                  <a:pt x="141" y="0"/>
                  <a:pt x="132" y="61"/>
                  <a:pt x="132" y="88"/>
                </a:cubicBezTo>
                <a:cubicBezTo>
                  <a:pt x="132" y="106"/>
                  <a:pt x="141" y="132"/>
                  <a:pt x="141" y="132"/>
                </a:cubicBezTo>
                <a:cubicBezTo>
                  <a:pt x="141" y="132"/>
                  <a:pt x="132" y="132"/>
                  <a:pt x="132" y="151"/>
                </a:cubicBezTo>
                <a:cubicBezTo>
                  <a:pt x="132" y="195"/>
                  <a:pt x="150" y="176"/>
                  <a:pt x="150" y="195"/>
                </a:cubicBezTo>
                <a:cubicBezTo>
                  <a:pt x="159" y="239"/>
                  <a:pt x="177" y="230"/>
                  <a:pt x="177" y="248"/>
                </a:cubicBezTo>
                <a:cubicBezTo>
                  <a:pt x="177" y="292"/>
                  <a:pt x="159" y="310"/>
                  <a:pt x="97" y="336"/>
                </a:cubicBezTo>
                <a:cubicBezTo>
                  <a:pt x="35" y="354"/>
                  <a:pt x="0" y="380"/>
                  <a:pt x="0" y="398"/>
                </a:cubicBezTo>
                <a:cubicBezTo>
                  <a:pt x="0" y="407"/>
                  <a:pt x="0" y="442"/>
                  <a:pt x="0" y="442"/>
                </a:cubicBezTo>
                <a:cubicBezTo>
                  <a:pt x="230" y="442"/>
                  <a:pt x="230" y="442"/>
                  <a:pt x="230" y="442"/>
                </a:cubicBezTo>
                <a:cubicBezTo>
                  <a:pt x="460" y="442"/>
                  <a:pt x="460" y="442"/>
                  <a:pt x="460" y="442"/>
                </a:cubicBezTo>
                <a:cubicBezTo>
                  <a:pt x="460" y="442"/>
                  <a:pt x="460" y="407"/>
                  <a:pt x="460" y="398"/>
                </a:cubicBezTo>
                <a:cubicBezTo>
                  <a:pt x="460" y="380"/>
                  <a:pt x="425" y="354"/>
                  <a:pt x="363" y="336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latin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294586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Motagua - Coloured - Dark 4">
      <a:dk1>
        <a:srgbClr val="FFFFFF"/>
      </a:dk1>
      <a:lt1>
        <a:srgbClr val="FFFFFF"/>
      </a:lt1>
      <a:dk2>
        <a:srgbClr val="FFFFFF"/>
      </a:dk2>
      <a:lt2>
        <a:srgbClr val="19242F"/>
      </a:lt2>
      <a:accent1>
        <a:srgbClr val="93C15B"/>
      </a:accent1>
      <a:accent2>
        <a:srgbClr val="6195A3"/>
      </a:accent2>
      <a:accent3>
        <a:srgbClr val="ECF7F9"/>
      </a:accent3>
      <a:accent4>
        <a:srgbClr val="6195A3"/>
      </a:accent4>
      <a:accent5>
        <a:srgbClr val="9BBB5C"/>
      </a:accent5>
      <a:accent6>
        <a:srgbClr val="E5E4E1"/>
      </a:accent6>
      <a:hlink>
        <a:srgbClr val="C2C2C2"/>
      </a:hlink>
      <a:folHlink>
        <a:srgbClr val="FFC000"/>
      </a:folHlink>
    </a:clrScheme>
    <a:fontScheme name="Custom 1">
      <a:majorFont>
        <a:latin typeface="Lato"/>
        <a:ea typeface=""/>
        <a:cs typeface=""/>
      </a:majorFont>
      <a:minorFont>
        <a:latin typeface="Lat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Foundry.thmx</Template>
  <TotalTime>15996</TotalTime>
  <Words>694</Words>
  <Application>Microsoft Office PowerPoint</Application>
  <PresentationFormat>Προσαρμογή</PresentationFormat>
  <Paragraphs>158</Paragraphs>
  <Slides>10</Slides>
  <Notes>4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10</vt:i4>
      </vt:variant>
    </vt:vector>
  </HeadingPairs>
  <TitlesOfParts>
    <vt:vector size="25" baseType="lpstr">
      <vt:lpstr>Calibri Light</vt:lpstr>
      <vt:lpstr>Lato Regular</vt:lpstr>
      <vt:lpstr>SimSun</vt:lpstr>
      <vt:lpstr>ＭＳ Ｐゴシック</vt:lpstr>
      <vt:lpstr>Source Sans Pro ExtraLight</vt:lpstr>
      <vt:lpstr>Adobe Heiti Std R</vt:lpstr>
      <vt:lpstr>Lato</vt:lpstr>
      <vt:lpstr>Open Sans</vt:lpstr>
      <vt:lpstr>Lato Light</vt:lpstr>
      <vt:lpstr>Open Sans Light</vt:lpstr>
      <vt:lpstr>Arial</vt:lpstr>
      <vt:lpstr>Gill Sans</vt:lpstr>
      <vt:lpstr>Calibri</vt:lpstr>
      <vt:lpstr>PF DinDisplay Pro</vt:lpstr>
      <vt:lpstr>Default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Evangelos Zamantzas</dc:creator>
  <cp:keywords/>
  <dc:description/>
  <cp:lastModifiedBy>Ben</cp:lastModifiedBy>
  <cp:revision>3037</cp:revision>
  <dcterms:created xsi:type="dcterms:W3CDTF">2014-11-12T21:47:38Z</dcterms:created>
  <dcterms:modified xsi:type="dcterms:W3CDTF">2015-05-07T16:03:08Z</dcterms:modified>
  <cp:category/>
</cp:coreProperties>
</file>