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71" r:id="rId4"/>
    <p:sldId id="272" r:id="rId5"/>
    <p:sldId id="279" r:id="rId6"/>
    <p:sldId id="280" r:id="rId7"/>
    <p:sldId id="284" r:id="rId8"/>
    <p:sldId id="294" r:id="rId9"/>
    <p:sldId id="276" r:id="rId10"/>
    <p:sldId id="291" r:id="rId11"/>
    <p:sldId id="292" r:id="rId12"/>
    <p:sldId id="290" r:id="rId13"/>
    <p:sldId id="288" r:id="rId14"/>
    <p:sldId id="289" r:id="rId15"/>
    <p:sldId id="287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C69A-94C7-4AC0-9EF1-861BE0EEBDA0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B42CE-9A73-4FF8-960B-51F5260387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556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F4BBFA-CA00-4D86-B96C-F07DB5585416}" type="datetime1">
              <a:rPr lang="el-GR" smtClean="0"/>
              <a:t>7/5/2015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Crowd Collaboration</a:t>
            </a:r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FB731F-FF85-4D85-B438-27CCCB3613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A5155-8733-4AFA-BC09-13DA26347199}" type="datetime1">
              <a:rPr lang="el-GR" smtClean="0"/>
              <a:t>7/5/2015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Crowd Collaboration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B731F-FF85-4D85-B438-27CCCB3613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33675-F9D9-4400-B81B-6EC35BD82BC2}" type="datetime1">
              <a:rPr lang="el-GR" smtClean="0"/>
              <a:t>7/5/2015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Crowd Collaboration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B731F-FF85-4D85-B438-27CCCB3613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512" y="6407944"/>
            <a:ext cx="8964488" cy="365125"/>
          </a:xfrm>
        </p:spPr>
        <p:txBody>
          <a:bodyPr/>
          <a:lstStyle>
            <a:lvl1pPr algn="ctr">
              <a:defRPr sz="1200"/>
            </a:lvl1pPr>
            <a:extLst/>
          </a:lstStyle>
          <a:p>
            <a:r>
              <a:rPr lang="en-US" dirty="0" smtClean="0"/>
              <a:t>Crowd Collaboration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496728" cy="365125"/>
          </a:xfrm>
        </p:spPr>
        <p:txBody>
          <a:bodyPr/>
          <a:lstStyle>
            <a:lvl1pPr>
              <a:defRPr sz="1200"/>
            </a:lvl1pPr>
            <a:extLst/>
          </a:lstStyle>
          <a:p>
            <a:fld id="{7DFB731F-FF85-4D85-B438-27CCCB36139E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4178D-85FE-495C-8CCE-3C84140A2359}" type="datetime1">
              <a:rPr lang="el-GR" smtClean="0"/>
              <a:t>7/5/2015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Crowd Collaboration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B731F-FF85-4D85-B438-27CCCB3613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98281-B249-4FA3-BD7A-3277CC4CDF70}" type="datetime1">
              <a:rPr lang="el-GR" smtClean="0"/>
              <a:t>7/5/2015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Crowd Collaboration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B731F-FF85-4D85-B438-27CCCB3613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06517-4753-45E3-B344-46B52CC2BF04}" type="datetime1">
              <a:rPr lang="el-GR" smtClean="0"/>
              <a:t>7/5/2015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Crowd Collaboration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B731F-FF85-4D85-B438-27CCCB3613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2A848D-6C0B-4D9C-82CA-C700B80CD127}" type="datetime1">
              <a:rPr lang="el-GR" smtClean="0"/>
              <a:t>7/5/2015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Crowd Collaboration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B731F-FF85-4D85-B438-27CCCB3613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190B3-1770-49CB-9BD9-614B51B0748F}" type="datetime1">
              <a:rPr lang="el-GR" smtClean="0"/>
              <a:t>7/5/2015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Crowd Collaboration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B731F-FF85-4D85-B438-27CCCB3613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DA4545-5BEC-4368-8BAF-B5A27D4CA442}" type="datetime1">
              <a:rPr lang="el-GR" smtClean="0"/>
              <a:t>7/5/2015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Crowd Collaboration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B731F-FF85-4D85-B438-27CCCB3613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6BCB43-3EFD-4CB2-AECD-F0AE6E01056F}" type="datetime1">
              <a:rPr lang="el-GR" smtClean="0"/>
              <a:t>7/5/2015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Crowd Collaboration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FB731F-FF85-4D85-B438-27CCCB3613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144214-B30F-4663-8B4A-AE7B61E3852E}" type="datetime1">
              <a:rPr lang="el-GR" smtClean="0"/>
              <a:t>7/5/2015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Crowd Collaboration</a:t>
            </a: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FB731F-FF85-4D85-B438-27CCCB36139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160.40.50.182:8082/crowdcollaboratio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nology-forum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829761"/>
          </a:xfrm>
        </p:spPr>
        <p:txBody>
          <a:bodyPr/>
          <a:lstStyle/>
          <a:p>
            <a:r>
              <a:rPr lang="en-US" dirty="0" smtClean="0"/>
              <a:t>Crowd Collaboration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529538" cy="1596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Μια πρώτη προσέγγιση στην ενίσχυση </a:t>
            </a:r>
            <a:r>
              <a:rPr lang="el-GR" dirty="0" smtClean="0"/>
              <a:t>συνεργ</a:t>
            </a:r>
            <a:r>
              <a:rPr lang="el-GR" dirty="0"/>
              <a:t>ε</a:t>
            </a:r>
            <a:r>
              <a:rPr lang="el-GR" dirty="0" smtClean="0"/>
              <a:t>ιών</a:t>
            </a:r>
            <a:endParaRPr lang="el-GR" dirty="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979712" y="3933056"/>
            <a:ext cx="5549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50000"/>
              </a:spcAft>
              <a:defRPr/>
            </a:pPr>
            <a:r>
              <a:rPr lang="el-GR" altLang="el-GR" sz="3200" dirty="0" smtClean="0">
                <a:solidFill>
                  <a:schemeClr val="accent4"/>
                </a:solidFill>
                <a:latin typeface="+mn-lt"/>
              </a:rPr>
              <a:t>Ανδρέας Λ. Συμεωνίδης</a:t>
            </a:r>
            <a:endParaRPr lang="en-ZW" altLang="el-GR" sz="24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043608" y="4437112"/>
            <a:ext cx="73448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l-GR" altLang="el-GR" sz="2400" dirty="0" smtClean="0">
                <a:solidFill>
                  <a:schemeClr val="accent4"/>
                </a:solidFill>
                <a:latin typeface="+mn-lt"/>
              </a:rPr>
              <a:t>Επ. Καθηγητής</a:t>
            </a:r>
          </a:p>
          <a:p>
            <a:pPr algn="ctr" eaLnBrk="1" hangingPunct="1">
              <a:defRPr/>
            </a:pPr>
            <a:r>
              <a:rPr lang="el-GR" altLang="el-GR" sz="2400" b="0" dirty="0" smtClean="0">
                <a:solidFill>
                  <a:schemeClr val="accent4"/>
                </a:solidFill>
                <a:latin typeface="+mn-lt"/>
              </a:rPr>
              <a:t>ΤΗΜΜΥ - ΑΠΘ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551723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ZW" altLang="el-GR" sz="2400" dirty="0" smtClean="0">
                <a:solidFill>
                  <a:schemeClr val="bg1"/>
                </a:solidFill>
                <a:latin typeface="+mn-lt"/>
              </a:rPr>
              <a:t>Email: </a:t>
            </a:r>
            <a:r>
              <a:rPr lang="en-ZW" altLang="el-GR" sz="2400" b="0" dirty="0" err="1" smtClean="0">
                <a:solidFill>
                  <a:schemeClr val="bg1"/>
                </a:solidFill>
                <a:latin typeface="+mn-lt"/>
              </a:rPr>
              <a:t>asymeon@e</a:t>
            </a:r>
            <a:r>
              <a:rPr lang="en-US" altLang="el-GR" sz="2400" b="0" dirty="0" err="1" smtClean="0">
                <a:solidFill>
                  <a:schemeClr val="bg1"/>
                </a:solidFill>
                <a:latin typeface="+mn-lt"/>
              </a:rPr>
              <a:t>ng</a:t>
            </a:r>
            <a:r>
              <a:rPr lang="en-ZW" altLang="el-GR" sz="2400" b="0" dirty="0" smtClean="0">
                <a:solidFill>
                  <a:schemeClr val="bg1"/>
                </a:solidFill>
                <a:latin typeface="+mn-lt"/>
              </a:rPr>
              <a:t>.</a:t>
            </a:r>
            <a:r>
              <a:rPr lang="en-ZW" altLang="el-GR" sz="2400" b="0" dirty="0" err="1" smtClean="0">
                <a:solidFill>
                  <a:schemeClr val="bg1"/>
                </a:solidFill>
                <a:latin typeface="+mn-lt"/>
              </a:rPr>
              <a:t>auth.gr</a:t>
            </a:r>
            <a:endParaRPr lang="en-ZW" altLang="el-GR" sz="2400" b="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9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1F-FF85-4D85-B438-27CCCB36139E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l-GR" dirty="0" smtClean="0"/>
              <a:t>Ενδεικτικές οθόνες (συν.)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5126" r="68508" b="45859"/>
          <a:stretch/>
        </p:blipFill>
        <p:spPr bwMode="auto">
          <a:xfrm>
            <a:off x="2339752" y="690048"/>
            <a:ext cx="4477097" cy="6048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1F-FF85-4D85-B438-27CCCB36139E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l-GR" dirty="0" smtClean="0"/>
              <a:t>Ενδεικτικές οθόνες (συν.)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5375" r="55426" b="55000"/>
          <a:stretch/>
        </p:blipFill>
        <p:spPr bwMode="auto">
          <a:xfrm>
            <a:off x="827584" y="1052736"/>
            <a:ext cx="7632848" cy="5237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1F-FF85-4D85-B438-27CCCB36139E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l-GR" dirty="0" smtClean="0"/>
              <a:t>Ενδεικτικές οθόνες (συν.)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t="5334" r="45028" b="45530"/>
          <a:stretch/>
        </p:blipFill>
        <p:spPr bwMode="auto">
          <a:xfrm>
            <a:off x="539552" y="764704"/>
            <a:ext cx="7619684" cy="51121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Συλλογή προτεινόμενων βελτιώσεων/ αλλαγών από </a:t>
            </a:r>
            <a:r>
              <a:rPr lang="el-GR" sz="2400" u="sng" dirty="0" smtClean="0"/>
              <a:t>όλους</a:t>
            </a:r>
          </a:p>
          <a:p>
            <a:r>
              <a:rPr lang="el-GR" sz="2400" dirty="0" smtClean="0"/>
              <a:t>Σχεδίαση και ανάπτυξη ενός ολοκληρωμένου συστήματος με την υποστήριξη και την ενεργό συμμετοχή όλων των φορέων</a:t>
            </a:r>
          </a:p>
          <a:p>
            <a:r>
              <a:rPr lang="el-GR" sz="2400" dirty="0" smtClean="0"/>
              <a:t>Προώθηση και ενίσχυση της δράσης μέσα από στοχευμένες ενέργειες διάχυσης </a:t>
            </a:r>
          </a:p>
          <a:p>
            <a:r>
              <a:rPr lang="el-GR" sz="2400" dirty="0" smtClean="0"/>
              <a:t>Υποστήριξη/βράβευση των καλύτερων έργων που θα καθοριστούν μέσα από την πλατφόρμα (και θα υλοποιηθούν) στα πλαίσια του «Συνεργάζομαι»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1F-FF85-4D85-B438-27CCCB36139E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Επόμενα βήματα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δημιουργία μιας ζωντανής κοινότητας που θα τροφοδοτείται και θα τροφοδοτεί ιδέες στην ευρύτερη περιοχή της Θεσσαλονίκης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η δημιουργία μιας χαλαρής αλλά και αποτελεσματικής δομής συνεργασιών ανάμεσα σε εταιρείες, ακαδημαϊκά ιδρύματα και ερευνητικά κέντρα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1F-FF85-4D85-B438-27CCCB36139E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είναι...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984008"/>
            <a:ext cx="8964488" cy="365125"/>
          </a:xfrm>
        </p:spPr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957392"/>
            <a:ext cx="496728" cy="365125"/>
          </a:xfrm>
        </p:spPr>
        <p:txBody>
          <a:bodyPr/>
          <a:lstStyle/>
          <a:p>
            <a:fld id="{7DFB731F-FF85-4D85-B438-27CCCB36139E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032" y="274638"/>
            <a:ext cx="8229600" cy="1143000"/>
          </a:xfrm>
        </p:spPr>
        <p:txBody>
          <a:bodyPr/>
          <a:lstStyle/>
          <a:p>
            <a:r>
              <a:rPr lang="el-GR" dirty="0" smtClean="0"/>
              <a:t>Ο δικτυακός τόπος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4071" t="7500" r="23353" b="73797"/>
          <a:stretch>
            <a:fillRect/>
          </a:stretch>
        </p:blipFill>
        <p:spPr bwMode="auto">
          <a:xfrm>
            <a:off x="971600" y="1844824"/>
            <a:ext cx="6840760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0" y="1207293"/>
            <a:ext cx="91440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http://160.40.50.182:8082/crowdcollaboration/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el-GR" sz="2400" b="1" dirty="0" smtClean="0">
              <a:solidFill>
                <a:schemeClr val="accent4"/>
              </a:solidFill>
            </a:endParaRPr>
          </a:p>
          <a:p>
            <a:pPr marL="365760" marR="0" lvl="0" indent="-256032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400" i="0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000" i="0" strike="noStrike" kern="120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en-US" sz="2400" dirty="0" smtClean="0">
              <a:solidFill>
                <a:schemeClr val="accent4"/>
              </a:solidFill>
            </a:endParaRPr>
          </a:p>
          <a:p>
            <a:pPr marL="365760" marR="0" lvl="0" indent="-256032" algn="just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l-GR" sz="2400" dirty="0" smtClean="0">
                <a:solidFill>
                  <a:schemeClr val="accent4"/>
                </a:solidFill>
              </a:rPr>
              <a:t>Ή μέσα από τον δικτυακό τόπο του </a:t>
            </a:r>
            <a:r>
              <a:rPr lang="en-US" sz="2400" dirty="0" smtClean="0">
                <a:solidFill>
                  <a:schemeClr val="accent4"/>
                </a:solidFill>
              </a:rPr>
              <a:t>Technology Forum</a:t>
            </a: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dirty="0" smtClean="0">
                <a:solidFill>
                  <a:schemeClr val="accent4"/>
                </a:solidFill>
                <a:hlinkClick r:id="rId4"/>
              </a:rPr>
              <a:t>http://technology-forum.eu/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</a:pPr>
            <a:endParaRPr kumimoji="0" lang="el-GR" sz="2400" i="0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111552" y="5117122"/>
            <a:ext cx="4032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defRPr/>
            </a:pPr>
            <a:r>
              <a:rPr lang="el-GR" altLang="el-GR" sz="2400" dirty="0" smtClean="0">
                <a:solidFill>
                  <a:schemeClr val="accent4"/>
                </a:solidFill>
                <a:latin typeface="+mn-lt"/>
              </a:rPr>
              <a:t>Δημοσθένης Ιωαννίδης</a:t>
            </a:r>
            <a:endParaRPr lang="en-ZW" altLang="el-GR" sz="18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95536" y="5621178"/>
            <a:ext cx="4644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ZW" altLang="el-GR" sz="2000" dirty="0" err="1" smtClean="0">
                <a:solidFill>
                  <a:schemeClr val="accent4"/>
                </a:solidFill>
                <a:latin typeface="+mn-lt"/>
              </a:rPr>
              <a:t>Email:</a:t>
            </a:r>
            <a:r>
              <a:rPr lang="en-ZW" altLang="el-GR" sz="2000" b="0" dirty="0" err="1" smtClean="0">
                <a:solidFill>
                  <a:schemeClr val="accent4"/>
                </a:solidFill>
                <a:latin typeface="+mn-lt"/>
              </a:rPr>
              <a:t>asymeon@e</a:t>
            </a:r>
            <a:r>
              <a:rPr lang="en-US" altLang="el-GR" sz="2000" b="0" dirty="0" err="1" smtClean="0">
                <a:solidFill>
                  <a:schemeClr val="accent4"/>
                </a:solidFill>
                <a:latin typeface="+mn-lt"/>
              </a:rPr>
              <a:t>ng</a:t>
            </a:r>
            <a:r>
              <a:rPr lang="en-ZW" altLang="el-GR" sz="2000" b="0" dirty="0" smtClean="0">
                <a:solidFill>
                  <a:schemeClr val="accent4"/>
                </a:solidFill>
                <a:latin typeface="+mn-lt"/>
              </a:rPr>
              <a:t>.</a:t>
            </a:r>
            <a:r>
              <a:rPr lang="en-ZW" altLang="el-GR" sz="2000" b="0" dirty="0" err="1" smtClean="0">
                <a:solidFill>
                  <a:schemeClr val="accent4"/>
                </a:solidFill>
                <a:latin typeface="+mn-lt"/>
              </a:rPr>
              <a:t>auth.gr</a:t>
            </a:r>
            <a:endParaRPr lang="en-ZW" altLang="el-GR" sz="2000" b="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88032" y="4365104"/>
            <a:ext cx="3779912" cy="72008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Επικοινωνία</a:t>
            </a:r>
            <a:endParaRPr kumimoji="0" lang="el-GR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03920" y="5117122"/>
            <a:ext cx="5148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defRPr/>
            </a:pPr>
            <a:r>
              <a:rPr lang="el-GR" altLang="el-GR" sz="2400" dirty="0" smtClean="0">
                <a:solidFill>
                  <a:schemeClr val="accent4"/>
                </a:solidFill>
                <a:latin typeface="+mn-lt"/>
              </a:rPr>
              <a:t>Ανδρέας Λ. Συμεωνίδης</a:t>
            </a:r>
            <a:endParaRPr lang="en-ZW" altLang="el-GR" sz="24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148064" y="5621178"/>
            <a:ext cx="360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ZW" altLang="el-GR" sz="2000" dirty="0" smtClean="0">
                <a:solidFill>
                  <a:schemeClr val="accent4"/>
                </a:solidFill>
                <a:latin typeface="+mn-lt"/>
              </a:rPr>
              <a:t>Email:</a:t>
            </a:r>
            <a:r>
              <a:rPr lang="en-US" altLang="el-GR" sz="2000" b="0" dirty="0" err="1" smtClean="0">
                <a:solidFill>
                  <a:schemeClr val="accent4"/>
                </a:solidFill>
                <a:latin typeface="+mn-lt"/>
              </a:rPr>
              <a:t>djoannid</a:t>
            </a:r>
            <a:r>
              <a:rPr lang="en-ZW" altLang="el-GR" sz="2000" b="0" dirty="0" smtClean="0">
                <a:solidFill>
                  <a:schemeClr val="accent4"/>
                </a:solidFill>
                <a:latin typeface="+mn-lt"/>
              </a:rPr>
              <a:t>@</a:t>
            </a:r>
            <a:r>
              <a:rPr lang="en-US" altLang="el-GR" sz="2000" b="0" dirty="0" err="1" smtClean="0">
                <a:solidFill>
                  <a:schemeClr val="accent4"/>
                </a:solidFill>
                <a:latin typeface="+mn-lt"/>
              </a:rPr>
              <a:t>iti</a:t>
            </a:r>
            <a:r>
              <a:rPr lang="en-ZW" altLang="el-GR" sz="2000" b="0" dirty="0" smtClean="0">
                <a:solidFill>
                  <a:schemeClr val="accent4"/>
                </a:solidFill>
                <a:latin typeface="+mn-lt"/>
              </a:rPr>
              <a:t>.</a:t>
            </a:r>
            <a:r>
              <a:rPr lang="en-ZW" altLang="el-GR" sz="2000" b="0" dirty="0" err="1" smtClean="0">
                <a:solidFill>
                  <a:schemeClr val="accent4"/>
                </a:solidFill>
                <a:latin typeface="+mn-lt"/>
              </a:rPr>
              <a:t>gr</a:t>
            </a:r>
            <a:endParaRPr lang="en-ZW" altLang="el-GR" sz="2000" b="0" dirty="0" smtClean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80914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l-GR" sz="2800" dirty="0" smtClean="0"/>
              <a:t>Η σχεδίαση μιας πλατφόρμας για την υποστήριξη της συνεργασίας ανάμεσα στους </a:t>
            </a:r>
            <a:r>
              <a:rPr lang="el-GR" sz="2800" dirty="0" smtClean="0"/>
              <a:t>επαγγελματικού, ακαδημαϊκούς και ερευνητικούς φορείς </a:t>
            </a:r>
            <a:r>
              <a:rPr lang="el-GR" sz="2800" dirty="0" smtClean="0"/>
              <a:t>σε πρακτικό επίπεδο</a:t>
            </a:r>
          </a:p>
          <a:p>
            <a:pPr algn="just">
              <a:lnSpc>
                <a:spcPct val="120000"/>
              </a:lnSpc>
            </a:pPr>
            <a:r>
              <a:rPr lang="el-GR" sz="2800" dirty="0" smtClean="0"/>
              <a:t>Η εκμετάλλευση του ικανού ανθρώπινου δυναμικού που προέρχεται από τους ακαδημαϊκούς </a:t>
            </a:r>
            <a:r>
              <a:rPr lang="el-GR" sz="2800" dirty="0"/>
              <a:t>&amp; ερευνητικούς </a:t>
            </a:r>
            <a:r>
              <a:rPr lang="el-GR" sz="2800" dirty="0" smtClean="0"/>
              <a:t>φορείς </a:t>
            </a:r>
            <a:r>
              <a:rPr lang="el-GR" sz="2800" dirty="0" smtClean="0"/>
              <a:t>της </a:t>
            </a:r>
            <a:r>
              <a:rPr lang="el-GR" sz="2800" dirty="0" smtClean="0"/>
              <a:t>περιοχής</a:t>
            </a:r>
          </a:p>
          <a:p>
            <a:pPr algn="just">
              <a:lnSpc>
                <a:spcPct val="120000"/>
              </a:lnSpc>
            </a:pPr>
            <a:r>
              <a:rPr lang="el-GR" sz="2800" dirty="0" smtClean="0"/>
              <a:t>Η συνεχώς αναπτυσσόμενη κουλτούρα δημιουργίας και υποστήριξης </a:t>
            </a:r>
            <a:r>
              <a:rPr lang="en-US" sz="2800" dirty="0" smtClean="0"/>
              <a:t>start-ups </a:t>
            </a:r>
            <a:r>
              <a:rPr lang="el-GR" sz="2800" dirty="0" smtClean="0"/>
              <a:t>και </a:t>
            </a:r>
            <a:r>
              <a:rPr lang="en-US" sz="2800" dirty="0" smtClean="0"/>
              <a:t>spin-offs</a:t>
            </a:r>
            <a:endParaRPr lang="el-GR" sz="2800" dirty="0" smtClean="0"/>
          </a:p>
          <a:p>
            <a:pPr algn="just">
              <a:lnSpc>
                <a:spcPct val="120000"/>
              </a:lnSpc>
            </a:pPr>
            <a:r>
              <a:rPr lang="el-GR" sz="2800" dirty="0" smtClean="0"/>
              <a:t>Η έλλειψη δυνατότητας χρηματοδόσης τέτοιων προσπαθειών </a:t>
            </a:r>
          </a:p>
          <a:p>
            <a:pPr algn="just">
              <a:lnSpc>
                <a:spcPct val="120000"/>
              </a:lnSpc>
            </a:pPr>
            <a:r>
              <a:rPr lang="el-GR" sz="2800" dirty="0" smtClean="0"/>
              <a:t>Η σχεδίαση του επόμενου βήματος του θεσμού «Συνεργάζομαι»...</a:t>
            </a:r>
          </a:p>
          <a:p>
            <a:pPr>
              <a:lnSpc>
                <a:spcPct val="120000"/>
              </a:lnSpc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Βασικό κίνητρο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1F-FF85-4D85-B438-27CCCB36139E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6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Autofit/>
          </a:bodyPr>
          <a:lstStyle/>
          <a:p>
            <a:pPr algn="just"/>
            <a:r>
              <a:rPr lang="el-GR" sz="2200" dirty="0" smtClean="0"/>
              <a:t>Αναζήτηση χρηματοδότη ή συγκεκριμένων δεξιοτήτων</a:t>
            </a:r>
            <a:endParaRPr lang="el-GR" sz="2200" dirty="0" smtClean="0"/>
          </a:p>
          <a:p>
            <a:pPr algn="just"/>
            <a:r>
              <a:rPr lang="el-GR" sz="2200" dirty="0" smtClean="0"/>
              <a:t>Δυνατότητα υποβολής χρηματοδότησης </a:t>
            </a:r>
            <a:r>
              <a:rPr lang="el-GR" sz="2200" dirty="0" smtClean="0"/>
              <a:t>για την υποστήριξη ενός έργου</a:t>
            </a:r>
            <a:endParaRPr lang="el-GR" sz="2200" dirty="0" smtClean="0"/>
          </a:p>
          <a:p>
            <a:pPr algn="just"/>
            <a:r>
              <a:rPr lang="el-GR" sz="2200" dirty="0" smtClean="0"/>
              <a:t>Δυνατότητα προσφοράς </a:t>
            </a:r>
            <a:r>
              <a:rPr lang="el-GR" sz="2200" dirty="0" smtClean="0"/>
              <a:t>εργασίας βάσει των ζητούμενων δεξιοτήτων</a:t>
            </a:r>
            <a:endParaRPr lang="el-GR" sz="2200" dirty="0" smtClean="0"/>
          </a:p>
          <a:p>
            <a:pPr algn="just"/>
            <a:r>
              <a:rPr lang="el-GR" sz="2200" dirty="0" smtClean="0"/>
              <a:t>Δυνατότητα αξιολόγησης προτάσεων</a:t>
            </a:r>
          </a:p>
          <a:p>
            <a:pPr algn="just"/>
            <a:r>
              <a:rPr lang="el-GR" sz="2200" dirty="0" smtClean="0"/>
              <a:t>Κοινός χώρος εναπόθεσης και παρακολούθησης προτάσεων</a:t>
            </a:r>
          </a:p>
          <a:p>
            <a:pPr algn="just"/>
            <a:r>
              <a:rPr lang="el-GR" sz="2200" u="sng" dirty="0" smtClean="0"/>
              <a:t>Αποτελεί μια πρώτη προσέγγιση με στόχο τη συλλογή προτάσεων βελτίωσης της πλατφόρμας</a:t>
            </a:r>
            <a:endParaRPr lang="el-GR" sz="2200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1F-FF85-4D85-B438-27CCCB36139E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Βασικά χαρακτηριστικά ...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2400" dirty="0" smtClean="0"/>
              <a:t>Καθορισμός πλήρους προφίλ έργου</a:t>
            </a:r>
          </a:p>
          <a:p>
            <a:pPr lvl="1">
              <a:lnSpc>
                <a:spcPct val="110000"/>
              </a:lnSpc>
            </a:pPr>
            <a:r>
              <a:rPr lang="el-GR" sz="2000" dirty="0" smtClean="0"/>
              <a:t>Στόχος έργου/Πόσο αίτησης χρηματοδότησης/ Ζητούμενες δεξιότητες και αντίστοιχα επίπεδα δεξιοτήτων/Βασικές ανταμοιβές</a:t>
            </a:r>
          </a:p>
          <a:p>
            <a:pPr>
              <a:lnSpc>
                <a:spcPct val="110000"/>
              </a:lnSpc>
            </a:pPr>
            <a:r>
              <a:rPr lang="el-GR" sz="2400" dirty="0" smtClean="0"/>
              <a:t>Εύκολη διαδικασία συμμετοχής</a:t>
            </a:r>
          </a:p>
          <a:p>
            <a:pPr lvl="1">
              <a:lnSpc>
                <a:spcPct val="110000"/>
              </a:lnSpc>
            </a:pPr>
            <a:r>
              <a:rPr lang="el-GR" sz="2000" dirty="0" smtClean="0"/>
              <a:t>Επένδυση στο έργο/αξιολόγηση έργου/ εκδήλωση ενδιαφέροντος συμμετοχής</a:t>
            </a:r>
          </a:p>
          <a:p>
            <a:pPr>
              <a:lnSpc>
                <a:spcPct val="110000"/>
              </a:lnSpc>
            </a:pPr>
            <a:r>
              <a:rPr lang="el-GR" sz="2400" dirty="0" smtClean="0"/>
              <a:t>Εύκολη διαχείριση έργου (</a:t>
            </a:r>
            <a:r>
              <a:rPr lang="en-US" sz="2400" dirty="0" smtClean="0"/>
              <a:t>proposal dashboard) </a:t>
            </a:r>
            <a:endParaRPr lang="el-GR" sz="2400" dirty="0" smtClean="0"/>
          </a:p>
          <a:p>
            <a:pPr>
              <a:lnSpc>
                <a:spcPct val="110000"/>
              </a:lnSpc>
            </a:pPr>
            <a:r>
              <a:rPr lang="el-GR" sz="2400" dirty="0" smtClean="0"/>
              <a:t>Δυνατότητα καθορισμού προφίλ χρηστών/ επενδυτών</a:t>
            </a:r>
          </a:p>
          <a:p>
            <a:pPr>
              <a:lnSpc>
                <a:spcPct val="110000"/>
              </a:lnSpc>
            </a:pPr>
            <a:r>
              <a:rPr lang="el-GR" sz="2400" dirty="0" smtClean="0"/>
              <a:t>Ευρετήριο έργων και αναζήτηση με βάση κριτήρια ενδιαφέροντος</a:t>
            </a:r>
          </a:p>
          <a:p>
            <a:pPr>
              <a:lnSpc>
                <a:spcPct val="110000"/>
              </a:lnSpc>
            </a:pPr>
            <a:endParaRPr lang="el-GR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1F-FF85-4D85-B438-27CCCB36139E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λειτουργικότητα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5250" r="44574" b="60125"/>
          <a:stretch/>
        </p:blipFill>
        <p:spPr bwMode="auto">
          <a:xfrm>
            <a:off x="521661" y="800100"/>
            <a:ext cx="8276377" cy="3853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1F-FF85-4D85-B438-27CCCB36139E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l-GR" dirty="0" smtClean="0"/>
              <a:t>Ενδεικτικές οθόνες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4071" t="8485" r="24460" b="66906"/>
          <a:stretch>
            <a:fillRect/>
          </a:stretch>
        </p:blipFill>
        <p:spPr bwMode="auto">
          <a:xfrm>
            <a:off x="1043607" y="4365104"/>
            <a:ext cx="7232484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1F-FF85-4D85-B438-27CCCB36139E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l-GR" dirty="0" smtClean="0"/>
              <a:t>Ενδεικτικές οθόνες (συν.)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2964" t="9469" r="24460" b="6250"/>
          <a:stretch>
            <a:fillRect/>
          </a:stretch>
        </p:blipFill>
        <p:spPr bwMode="auto">
          <a:xfrm>
            <a:off x="1259632" y="620688"/>
            <a:ext cx="6840760" cy="616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1F-FF85-4D85-B438-27CCCB36139E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l-GR" dirty="0" smtClean="0"/>
              <a:t>Ενδεικτικές οθόνες (συν.)</a:t>
            </a:r>
            <a:endParaRPr lang="el-G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23988" t="8657" r="25096" b="15547"/>
          <a:stretch>
            <a:fillRect/>
          </a:stretch>
        </p:blipFill>
        <p:spPr bwMode="auto">
          <a:xfrm>
            <a:off x="1331640" y="908720"/>
            <a:ext cx="6624736" cy="554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04" y="6492875"/>
            <a:ext cx="8964488" cy="365125"/>
          </a:xfrm>
        </p:spPr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1F-FF85-4D85-B438-27CCCB36139E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0799" y="-6052"/>
            <a:ext cx="8229600" cy="1143000"/>
          </a:xfrm>
        </p:spPr>
        <p:txBody>
          <a:bodyPr/>
          <a:lstStyle/>
          <a:p>
            <a:r>
              <a:rPr lang="el-GR" dirty="0"/>
              <a:t>Ενδεικτικές οθόνες (συν.)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t="5000" r="44031" b="61500"/>
          <a:stretch/>
        </p:blipFill>
        <p:spPr bwMode="auto">
          <a:xfrm>
            <a:off x="0" y="1414103"/>
            <a:ext cx="9158412" cy="3984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710955" y="1429755"/>
            <a:ext cx="921978" cy="50405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4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Crowd Collaboration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1F-FF85-4D85-B438-27CCCB36139E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l-GR" dirty="0" smtClean="0"/>
              <a:t>Ενδεικτικές οθόνες (συν.)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9469" r="24460" b="6250"/>
          <a:stretch>
            <a:fillRect/>
          </a:stretch>
        </p:blipFill>
        <p:spPr bwMode="auto">
          <a:xfrm>
            <a:off x="1331640" y="648072"/>
            <a:ext cx="6768752" cy="616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372200" y="3861048"/>
            <a:ext cx="1872208" cy="79208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468</TotalTime>
  <Words>391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Crowd Collaboration</vt:lpstr>
      <vt:lpstr>Βασικό κίνητρο</vt:lpstr>
      <vt:lpstr>Βασικά χαρακτηριστικά ...</vt:lpstr>
      <vt:lpstr>Βασική λειτουργικότητα</vt:lpstr>
      <vt:lpstr>Ενδεικτικές οθόνες</vt:lpstr>
      <vt:lpstr>Ενδεικτικές οθόνες (συν.)</vt:lpstr>
      <vt:lpstr>Ενδεικτικές οθόνες (συν.)</vt:lpstr>
      <vt:lpstr>Ενδεικτικές οθόνες (συν.)</vt:lpstr>
      <vt:lpstr>Ενδεικτικές οθόνες (συν.)</vt:lpstr>
      <vt:lpstr>Ενδεικτικές οθόνες (συν.)</vt:lpstr>
      <vt:lpstr>Ενδεικτικές οθόνες (συν.)</vt:lpstr>
      <vt:lpstr>Ενδεικτικές οθόνες (συν.)</vt:lpstr>
      <vt:lpstr>Επόμενα βήματα</vt:lpstr>
      <vt:lpstr>Στόχος είναι...</vt:lpstr>
      <vt:lpstr>Ο δικτυακός τόπος</vt:lpstr>
    </vt:vector>
  </TitlesOfParts>
  <Company>ATLANTIS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Συνεργάζομαι</dc:title>
  <dc:creator>Νίκος Σταμάτης</dc:creator>
  <cp:lastModifiedBy>asymeon</cp:lastModifiedBy>
  <cp:revision>66</cp:revision>
  <dcterms:created xsi:type="dcterms:W3CDTF">2015-05-05T06:39:01Z</dcterms:created>
  <dcterms:modified xsi:type="dcterms:W3CDTF">2015-05-07T13:46:13Z</dcterms:modified>
</cp:coreProperties>
</file>