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97" r:id="rId3"/>
    <p:sldId id="403" r:id="rId4"/>
    <p:sldId id="404" r:id="rId5"/>
    <p:sldId id="398" r:id="rId6"/>
    <p:sldId id="415" r:id="rId7"/>
    <p:sldId id="396" r:id="rId8"/>
    <p:sldId id="323" r:id="rId9"/>
    <p:sldId id="419" r:id="rId10"/>
    <p:sldId id="407" r:id="rId11"/>
    <p:sldId id="416" r:id="rId12"/>
    <p:sldId id="417" r:id="rId13"/>
    <p:sldId id="421" r:id="rId14"/>
    <p:sldId id="420" r:id="rId15"/>
    <p:sldId id="418" r:id="rId16"/>
    <p:sldId id="422" r:id="rId17"/>
    <p:sldId id="399" r:id="rId18"/>
    <p:sldId id="29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DFB58-E466-4A2B-84E1-6F1ABE3B2A26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9E2F5A70-140F-4389-9D6C-B293A3B858A7}">
      <dgm:prSet phldrT="[Text]" custT="1"/>
      <dgm:spPr/>
      <dgm:t>
        <a:bodyPr/>
        <a:lstStyle/>
        <a:p>
          <a:r>
            <a:rPr lang="el-GR" sz="1800" b="1" dirty="0" smtClean="0">
              <a:solidFill>
                <a:srgbClr val="002060"/>
              </a:solidFill>
            </a:rPr>
            <a:t>12</a:t>
          </a:r>
        </a:p>
        <a:p>
          <a:r>
            <a:rPr lang="el-GR" sz="1800" b="1" dirty="0" smtClean="0">
              <a:solidFill>
                <a:srgbClr val="002060"/>
              </a:solidFill>
            </a:rPr>
            <a:t>αποστολές</a:t>
          </a:r>
          <a:endParaRPr lang="en-US" sz="1800" b="1" dirty="0">
            <a:solidFill>
              <a:srgbClr val="002060"/>
            </a:solidFill>
          </a:endParaRPr>
        </a:p>
      </dgm:t>
    </dgm:pt>
    <dgm:pt modelId="{578DFEAD-3EA5-40AB-A58C-25C69C828E32}" type="parTrans" cxnId="{F7721591-FECA-465F-A413-A1CF5C5BC4CD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80A04CC0-289B-486F-9D05-727E47A7FE33}" type="sibTrans" cxnId="{F7721591-FECA-465F-A413-A1CF5C5BC4CD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A1757BED-A276-47D5-B70C-7FD76E94BD1C}">
      <dgm:prSet phldrT="[Text]" custT="1"/>
      <dgm:spPr/>
      <dgm:t>
        <a:bodyPr/>
        <a:lstStyle/>
        <a:p>
          <a:r>
            <a:rPr lang="el-GR" sz="1800" b="1" dirty="0" smtClean="0">
              <a:solidFill>
                <a:srgbClr val="002060"/>
              </a:solidFill>
            </a:rPr>
            <a:t>Συμμετοχή σε 31 εκδηλώσεις τρίτων </a:t>
          </a:r>
          <a:endParaRPr lang="en-US" sz="1800" b="1" dirty="0">
            <a:solidFill>
              <a:srgbClr val="002060"/>
            </a:solidFill>
          </a:endParaRPr>
        </a:p>
      </dgm:t>
    </dgm:pt>
    <dgm:pt modelId="{DAFF93F1-39C2-4D77-B83E-FDA4CDCA1B88}" type="parTrans" cxnId="{B65F56EE-EC80-4DB8-89CD-AE0724E3BFB1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757291AD-A37B-4B03-B856-8B9C438A7DEE}" type="sibTrans" cxnId="{B65F56EE-EC80-4DB8-89CD-AE0724E3BFB1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2BBDA55B-F00A-467A-948C-9AEBEDAF5497}" type="pres">
      <dgm:prSet presAssocID="{7EFDFB58-E466-4A2B-84E1-6F1ABE3B2A26}" presName="CompostProcess" presStyleCnt="0">
        <dgm:presLayoutVars>
          <dgm:dir/>
          <dgm:resizeHandles val="exact"/>
        </dgm:presLayoutVars>
      </dgm:prSet>
      <dgm:spPr/>
    </dgm:pt>
    <dgm:pt modelId="{E0B373B3-3764-4E27-8DDA-BB5E74B843FA}" type="pres">
      <dgm:prSet presAssocID="{7EFDFB58-E466-4A2B-84E1-6F1ABE3B2A26}" presName="arrow" presStyleLbl="bgShp" presStyleIdx="0" presStyleCnt="1"/>
      <dgm:spPr/>
    </dgm:pt>
    <dgm:pt modelId="{A5DF5D3A-B507-4433-BB6B-C71F0DEAA9F2}" type="pres">
      <dgm:prSet presAssocID="{7EFDFB58-E466-4A2B-84E1-6F1ABE3B2A26}" presName="linearProcess" presStyleCnt="0"/>
      <dgm:spPr/>
    </dgm:pt>
    <dgm:pt modelId="{3987080A-877F-479A-8EEB-F7942369FC1C}" type="pres">
      <dgm:prSet presAssocID="{9E2F5A70-140F-4389-9D6C-B293A3B858A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F7A2C-1C35-482B-B3EE-FE8A760C617B}" type="pres">
      <dgm:prSet presAssocID="{80A04CC0-289B-486F-9D05-727E47A7FE33}" presName="sibTrans" presStyleCnt="0"/>
      <dgm:spPr/>
    </dgm:pt>
    <dgm:pt modelId="{D0CE0B86-E212-4496-A2B0-A6DA1664EE4D}" type="pres">
      <dgm:prSet presAssocID="{A1757BED-A276-47D5-B70C-7FD76E94BD1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427B7-08B9-498B-AFC2-134D1BCE0FAA}" type="presOf" srcId="{9E2F5A70-140F-4389-9D6C-B293A3B858A7}" destId="{3987080A-877F-479A-8EEB-F7942369FC1C}" srcOrd="0" destOrd="0" presId="urn:microsoft.com/office/officeart/2005/8/layout/hProcess9"/>
    <dgm:cxn modelId="{1AB6B6E3-7E76-4B98-AA75-28D47CC19389}" type="presOf" srcId="{A1757BED-A276-47D5-B70C-7FD76E94BD1C}" destId="{D0CE0B86-E212-4496-A2B0-A6DA1664EE4D}" srcOrd="0" destOrd="0" presId="urn:microsoft.com/office/officeart/2005/8/layout/hProcess9"/>
    <dgm:cxn modelId="{B65F56EE-EC80-4DB8-89CD-AE0724E3BFB1}" srcId="{7EFDFB58-E466-4A2B-84E1-6F1ABE3B2A26}" destId="{A1757BED-A276-47D5-B70C-7FD76E94BD1C}" srcOrd="1" destOrd="0" parTransId="{DAFF93F1-39C2-4D77-B83E-FDA4CDCA1B88}" sibTransId="{757291AD-A37B-4B03-B856-8B9C438A7DEE}"/>
    <dgm:cxn modelId="{AA1DD400-FD4E-4DF3-8C66-5CB82A3A6CD6}" type="presOf" srcId="{7EFDFB58-E466-4A2B-84E1-6F1ABE3B2A26}" destId="{2BBDA55B-F00A-467A-948C-9AEBEDAF5497}" srcOrd="0" destOrd="0" presId="urn:microsoft.com/office/officeart/2005/8/layout/hProcess9"/>
    <dgm:cxn modelId="{F7721591-FECA-465F-A413-A1CF5C5BC4CD}" srcId="{7EFDFB58-E466-4A2B-84E1-6F1ABE3B2A26}" destId="{9E2F5A70-140F-4389-9D6C-B293A3B858A7}" srcOrd="0" destOrd="0" parTransId="{578DFEAD-3EA5-40AB-A58C-25C69C828E32}" sibTransId="{80A04CC0-289B-486F-9D05-727E47A7FE33}"/>
    <dgm:cxn modelId="{4E4F6581-9386-44C7-B1B2-CB4565044153}" type="presParOf" srcId="{2BBDA55B-F00A-467A-948C-9AEBEDAF5497}" destId="{E0B373B3-3764-4E27-8DDA-BB5E74B843FA}" srcOrd="0" destOrd="0" presId="urn:microsoft.com/office/officeart/2005/8/layout/hProcess9"/>
    <dgm:cxn modelId="{0EB5B7D0-F4DF-46FF-9DC0-5BF358AEE64D}" type="presParOf" srcId="{2BBDA55B-F00A-467A-948C-9AEBEDAF5497}" destId="{A5DF5D3A-B507-4433-BB6B-C71F0DEAA9F2}" srcOrd="1" destOrd="0" presId="urn:microsoft.com/office/officeart/2005/8/layout/hProcess9"/>
    <dgm:cxn modelId="{9881C567-BEC3-47DF-A300-5563CC136CDB}" type="presParOf" srcId="{A5DF5D3A-B507-4433-BB6B-C71F0DEAA9F2}" destId="{3987080A-877F-479A-8EEB-F7942369FC1C}" srcOrd="0" destOrd="0" presId="urn:microsoft.com/office/officeart/2005/8/layout/hProcess9"/>
    <dgm:cxn modelId="{42BBC79A-1F6A-4333-ABE8-10DDF17CA2E6}" type="presParOf" srcId="{A5DF5D3A-B507-4433-BB6B-C71F0DEAA9F2}" destId="{EC9F7A2C-1C35-482B-B3EE-FE8A760C617B}" srcOrd="1" destOrd="0" presId="urn:microsoft.com/office/officeart/2005/8/layout/hProcess9"/>
    <dgm:cxn modelId="{CC8E8804-3FFE-4D80-9ABA-63FB59DB44D0}" type="presParOf" srcId="{A5DF5D3A-B507-4433-BB6B-C71F0DEAA9F2}" destId="{D0CE0B86-E212-4496-A2B0-A6DA1664EE4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171F8-03DF-4665-BA88-C0FA00AEEAA8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CA444C8-2FF5-4EEF-8FF5-C2A674B4F138}">
      <dgm:prSet phldrT="[Text]" custT="1"/>
      <dgm:spPr/>
      <dgm:t>
        <a:bodyPr/>
        <a:lstStyle/>
        <a:p>
          <a:r>
            <a:rPr lang="el-GR" sz="2000" b="1" dirty="0" smtClean="0">
              <a:solidFill>
                <a:schemeClr val="accent2">
                  <a:lumMod val="50000"/>
                </a:schemeClr>
              </a:solidFill>
            </a:rPr>
            <a:t>600</a:t>
          </a:r>
        </a:p>
        <a:p>
          <a:r>
            <a:rPr lang="el-GR" sz="1600" b="1" dirty="0" smtClean="0">
              <a:solidFill>
                <a:schemeClr val="accent2">
                  <a:lumMod val="50000"/>
                </a:schemeClr>
              </a:solidFill>
            </a:rPr>
            <a:t>Νέες</a:t>
          </a:r>
          <a:endParaRPr lang="en-US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7F416DBD-651E-48DC-A65A-18F044870E60}" type="parTrans" cxnId="{84D445BE-1014-47C9-B2D4-348CA2B40270}">
      <dgm:prSet/>
      <dgm:spPr/>
      <dgm:t>
        <a:bodyPr/>
        <a:lstStyle/>
        <a:p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C586979A-D875-4E6C-903B-18E57AAD0EF4}" type="sibTrans" cxnId="{84D445BE-1014-47C9-B2D4-348CA2B4027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63A6C50E-BED6-4939-8F7A-0AF18A3FFAB5}">
      <dgm:prSet phldrT="[Text]" custT="1"/>
      <dgm:spPr/>
      <dgm:t>
        <a:bodyPr/>
        <a:lstStyle/>
        <a:p>
          <a:r>
            <a:rPr lang="el-GR" sz="2000" b="1" dirty="0" smtClean="0">
              <a:solidFill>
                <a:schemeClr val="accent2">
                  <a:lumMod val="50000"/>
                </a:schemeClr>
              </a:solidFill>
            </a:rPr>
            <a:t>60</a:t>
          </a:r>
        </a:p>
        <a:p>
          <a:r>
            <a:rPr lang="en-US" sz="1400" b="1" dirty="0" smtClean="0">
              <a:solidFill>
                <a:schemeClr val="accent2">
                  <a:lumMod val="50000"/>
                </a:schemeClr>
              </a:solidFill>
            </a:rPr>
            <a:t>bonding</a:t>
          </a:r>
          <a:endParaRPr lang="en-US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CE03021C-F8A9-4BB8-BCD8-18CCB89CC2D9}" type="parTrans" cxnId="{F99690FF-79FB-4914-BCE2-C5FA8CC827CF}">
      <dgm:prSet/>
      <dgm:spPr/>
      <dgm:t>
        <a:bodyPr/>
        <a:lstStyle/>
        <a:p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126D2190-A010-403B-94AF-1D9D74D9FB5C}" type="sibTrans" cxnId="{F99690FF-79FB-4914-BCE2-C5FA8CC827CF}">
      <dgm:prSet/>
      <dgm:spPr/>
      <dgm:t>
        <a:bodyPr/>
        <a:lstStyle/>
        <a:p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93FC4209-9484-468D-AED6-E6A2A23600AD}" type="pres">
      <dgm:prSet presAssocID="{6BD171F8-03DF-4665-BA88-C0FA00AEEAA8}" presName="linearFlow" presStyleCnt="0">
        <dgm:presLayoutVars>
          <dgm:dir/>
          <dgm:resizeHandles val="exact"/>
        </dgm:presLayoutVars>
      </dgm:prSet>
      <dgm:spPr/>
    </dgm:pt>
    <dgm:pt modelId="{8C21F6E4-EE4F-4511-A1B5-BEFDF8579A38}" type="pres">
      <dgm:prSet presAssocID="{3CA444C8-2FF5-4EEF-8FF5-C2A674B4F138}" presName="node" presStyleLbl="node1" presStyleIdx="0" presStyleCnt="2" custLinFactX="400000" custLinFactY="-37689" custLinFactNeighborX="45397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9E2AE-6966-4558-A32A-B3681E850096}" type="pres">
      <dgm:prSet presAssocID="{C586979A-D875-4E6C-903B-18E57AAD0EF4}" presName="spacerL" presStyleCnt="0"/>
      <dgm:spPr/>
    </dgm:pt>
    <dgm:pt modelId="{76D2CA2A-0A0F-4030-B862-FBD3CB70A6F3}" type="pres">
      <dgm:prSet presAssocID="{C586979A-D875-4E6C-903B-18E57AAD0EF4}" presName="sibTrans" presStyleLbl="sibTrans2D1" presStyleIdx="0" presStyleCnt="1" custAng="7988473" custLinFactNeighborX="-58674" custLinFactNeighborY="-38556"/>
      <dgm:spPr>
        <a:prstGeom prst="leftUpArrow">
          <a:avLst/>
        </a:prstGeom>
      </dgm:spPr>
      <dgm:t>
        <a:bodyPr/>
        <a:lstStyle/>
        <a:p>
          <a:endParaRPr lang="en-US"/>
        </a:p>
      </dgm:t>
    </dgm:pt>
    <dgm:pt modelId="{BC710345-BA01-4690-829C-4CE175F084F6}" type="pres">
      <dgm:prSet presAssocID="{C586979A-D875-4E6C-903B-18E57AAD0EF4}" presName="spacerR" presStyleCnt="0"/>
      <dgm:spPr/>
    </dgm:pt>
    <dgm:pt modelId="{8F29599D-2D8D-4470-B742-3B60A3FC2E00}" type="pres">
      <dgm:prSet presAssocID="{63A6C50E-BED6-4939-8F7A-0AF18A3FFAB5}" presName="node" presStyleLbl="node1" presStyleIdx="1" presStyleCnt="2" custLinFactX="2383" custLinFactNeighborX="100000" custLinFactNeighborY="24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2323E-6ECD-4798-805A-403F896438D1}" type="presOf" srcId="{6BD171F8-03DF-4665-BA88-C0FA00AEEAA8}" destId="{93FC4209-9484-468D-AED6-E6A2A23600AD}" srcOrd="0" destOrd="0" presId="urn:microsoft.com/office/officeart/2005/8/layout/equation1"/>
    <dgm:cxn modelId="{84D445BE-1014-47C9-B2D4-348CA2B40270}" srcId="{6BD171F8-03DF-4665-BA88-C0FA00AEEAA8}" destId="{3CA444C8-2FF5-4EEF-8FF5-C2A674B4F138}" srcOrd="0" destOrd="0" parTransId="{7F416DBD-651E-48DC-A65A-18F044870E60}" sibTransId="{C586979A-D875-4E6C-903B-18E57AAD0EF4}"/>
    <dgm:cxn modelId="{60188E24-B0E9-4302-93C8-21E7C7A126BF}" type="presOf" srcId="{63A6C50E-BED6-4939-8F7A-0AF18A3FFAB5}" destId="{8F29599D-2D8D-4470-B742-3B60A3FC2E00}" srcOrd="0" destOrd="0" presId="urn:microsoft.com/office/officeart/2005/8/layout/equation1"/>
    <dgm:cxn modelId="{F6312988-7CF6-400C-B65C-D8F89C161048}" type="presOf" srcId="{3CA444C8-2FF5-4EEF-8FF5-C2A674B4F138}" destId="{8C21F6E4-EE4F-4511-A1B5-BEFDF8579A38}" srcOrd="0" destOrd="0" presId="urn:microsoft.com/office/officeart/2005/8/layout/equation1"/>
    <dgm:cxn modelId="{3D1C66C4-B056-4054-B9F1-5D4307805FC5}" type="presOf" srcId="{C586979A-D875-4E6C-903B-18E57AAD0EF4}" destId="{76D2CA2A-0A0F-4030-B862-FBD3CB70A6F3}" srcOrd="0" destOrd="0" presId="urn:microsoft.com/office/officeart/2005/8/layout/equation1"/>
    <dgm:cxn modelId="{F99690FF-79FB-4914-BCE2-C5FA8CC827CF}" srcId="{6BD171F8-03DF-4665-BA88-C0FA00AEEAA8}" destId="{63A6C50E-BED6-4939-8F7A-0AF18A3FFAB5}" srcOrd="1" destOrd="0" parTransId="{CE03021C-F8A9-4BB8-BCD8-18CCB89CC2D9}" sibTransId="{126D2190-A010-403B-94AF-1D9D74D9FB5C}"/>
    <dgm:cxn modelId="{8A27EA2A-476D-4EE5-A4F5-200E71967D4A}" type="presParOf" srcId="{93FC4209-9484-468D-AED6-E6A2A23600AD}" destId="{8C21F6E4-EE4F-4511-A1B5-BEFDF8579A38}" srcOrd="0" destOrd="0" presId="urn:microsoft.com/office/officeart/2005/8/layout/equation1"/>
    <dgm:cxn modelId="{C86C6425-A746-4AA4-BE1B-BC56F483EA20}" type="presParOf" srcId="{93FC4209-9484-468D-AED6-E6A2A23600AD}" destId="{0199E2AE-6966-4558-A32A-B3681E850096}" srcOrd="1" destOrd="0" presId="urn:microsoft.com/office/officeart/2005/8/layout/equation1"/>
    <dgm:cxn modelId="{6A35BE05-E5D3-4DBD-94E6-3590F740CBCB}" type="presParOf" srcId="{93FC4209-9484-468D-AED6-E6A2A23600AD}" destId="{76D2CA2A-0A0F-4030-B862-FBD3CB70A6F3}" srcOrd="2" destOrd="0" presId="urn:microsoft.com/office/officeart/2005/8/layout/equation1"/>
    <dgm:cxn modelId="{D4025B44-0E44-4A5B-BC6B-E35BAC668B41}" type="presParOf" srcId="{93FC4209-9484-468D-AED6-E6A2A23600AD}" destId="{BC710345-BA01-4690-829C-4CE175F084F6}" srcOrd="3" destOrd="0" presId="urn:microsoft.com/office/officeart/2005/8/layout/equation1"/>
    <dgm:cxn modelId="{2943FE4C-E0BC-4CA0-8B1E-5F65B9CDCC1C}" type="presParOf" srcId="{93FC4209-9484-468D-AED6-E6A2A23600AD}" destId="{8F29599D-2D8D-4470-B742-3B60A3FC2E00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DFB58-E466-4A2B-84E1-6F1ABE3B2A26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9E2F5A70-140F-4389-9D6C-B293A3B858A7}">
      <dgm:prSet phldrT="[Text]" custT="1"/>
      <dgm:spPr/>
      <dgm:t>
        <a:bodyPr/>
        <a:lstStyle/>
        <a:p>
          <a:r>
            <a:rPr lang="el-GR" sz="1800" b="1" dirty="0" smtClean="0">
              <a:solidFill>
                <a:srgbClr val="002060"/>
              </a:solidFill>
            </a:rPr>
            <a:t>1</a:t>
          </a:r>
          <a:r>
            <a:rPr lang="en-US" sz="1800" b="1" dirty="0" smtClean="0">
              <a:solidFill>
                <a:srgbClr val="002060"/>
              </a:solidFill>
            </a:rPr>
            <a:t>5</a:t>
          </a:r>
          <a:endParaRPr lang="el-GR" sz="1800" b="1" dirty="0" smtClean="0">
            <a:solidFill>
              <a:srgbClr val="002060"/>
            </a:solidFill>
          </a:endParaRPr>
        </a:p>
        <a:p>
          <a:r>
            <a:rPr lang="el-GR" sz="1800" b="1" dirty="0" smtClean="0">
              <a:solidFill>
                <a:srgbClr val="002060"/>
              </a:solidFill>
            </a:rPr>
            <a:t>αποστολές</a:t>
          </a:r>
          <a:endParaRPr lang="en-US" sz="1800" b="1" dirty="0">
            <a:solidFill>
              <a:srgbClr val="002060"/>
            </a:solidFill>
          </a:endParaRPr>
        </a:p>
      </dgm:t>
    </dgm:pt>
    <dgm:pt modelId="{578DFEAD-3EA5-40AB-A58C-25C69C828E32}" type="parTrans" cxnId="{F7721591-FECA-465F-A413-A1CF5C5BC4CD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80A04CC0-289B-486F-9D05-727E47A7FE33}" type="sibTrans" cxnId="{F7721591-FECA-465F-A413-A1CF5C5BC4CD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A1757BED-A276-47D5-B70C-7FD76E94BD1C}">
      <dgm:prSet phldrT="[Text]" custT="1"/>
      <dgm:spPr/>
      <dgm:t>
        <a:bodyPr/>
        <a:lstStyle/>
        <a:p>
          <a:r>
            <a:rPr lang="el-GR" sz="1800" b="1" dirty="0" smtClean="0">
              <a:solidFill>
                <a:srgbClr val="002060"/>
              </a:solidFill>
            </a:rPr>
            <a:t>Συμμετοχή σε 10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l-GR" sz="1800" b="1" dirty="0" smtClean="0">
              <a:solidFill>
                <a:srgbClr val="002060"/>
              </a:solidFill>
            </a:rPr>
            <a:t>εκδηλώσεις τρίτων </a:t>
          </a:r>
          <a:endParaRPr lang="en-US" sz="1800" b="1" dirty="0">
            <a:solidFill>
              <a:srgbClr val="002060"/>
            </a:solidFill>
          </a:endParaRPr>
        </a:p>
      </dgm:t>
    </dgm:pt>
    <dgm:pt modelId="{DAFF93F1-39C2-4D77-B83E-FDA4CDCA1B88}" type="parTrans" cxnId="{B65F56EE-EC80-4DB8-89CD-AE0724E3BFB1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757291AD-A37B-4B03-B856-8B9C438A7DEE}" type="sibTrans" cxnId="{B65F56EE-EC80-4DB8-89CD-AE0724E3BFB1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2BBDA55B-F00A-467A-948C-9AEBEDAF5497}" type="pres">
      <dgm:prSet presAssocID="{7EFDFB58-E466-4A2B-84E1-6F1ABE3B2A26}" presName="CompostProcess" presStyleCnt="0">
        <dgm:presLayoutVars>
          <dgm:dir/>
          <dgm:resizeHandles val="exact"/>
        </dgm:presLayoutVars>
      </dgm:prSet>
      <dgm:spPr/>
    </dgm:pt>
    <dgm:pt modelId="{E0B373B3-3764-4E27-8DDA-BB5E74B843FA}" type="pres">
      <dgm:prSet presAssocID="{7EFDFB58-E466-4A2B-84E1-6F1ABE3B2A26}" presName="arrow" presStyleLbl="bgShp" presStyleIdx="0" presStyleCnt="1"/>
      <dgm:spPr/>
    </dgm:pt>
    <dgm:pt modelId="{A5DF5D3A-B507-4433-BB6B-C71F0DEAA9F2}" type="pres">
      <dgm:prSet presAssocID="{7EFDFB58-E466-4A2B-84E1-6F1ABE3B2A26}" presName="linearProcess" presStyleCnt="0"/>
      <dgm:spPr/>
    </dgm:pt>
    <dgm:pt modelId="{3987080A-877F-479A-8EEB-F7942369FC1C}" type="pres">
      <dgm:prSet presAssocID="{9E2F5A70-140F-4389-9D6C-B293A3B858A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F7A2C-1C35-482B-B3EE-FE8A760C617B}" type="pres">
      <dgm:prSet presAssocID="{80A04CC0-289B-486F-9D05-727E47A7FE33}" presName="sibTrans" presStyleCnt="0"/>
      <dgm:spPr/>
    </dgm:pt>
    <dgm:pt modelId="{D0CE0B86-E212-4496-A2B0-A6DA1664EE4D}" type="pres">
      <dgm:prSet presAssocID="{A1757BED-A276-47D5-B70C-7FD76E94BD1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B17F31-0BC5-4BC8-B55F-CA0B985AD338}" type="presOf" srcId="{7EFDFB58-E466-4A2B-84E1-6F1ABE3B2A26}" destId="{2BBDA55B-F00A-467A-948C-9AEBEDAF5497}" srcOrd="0" destOrd="0" presId="urn:microsoft.com/office/officeart/2005/8/layout/hProcess9"/>
    <dgm:cxn modelId="{B65F56EE-EC80-4DB8-89CD-AE0724E3BFB1}" srcId="{7EFDFB58-E466-4A2B-84E1-6F1ABE3B2A26}" destId="{A1757BED-A276-47D5-B70C-7FD76E94BD1C}" srcOrd="1" destOrd="0" parTransId="{DAFF93F1-39C2-4D77-B83E-FDA4CDCA1B88}" sibTransId="{757291AD-A37B-4B03-B856-8B9C438A7DEE}"/>
    <dgm:cxn modelId="{EE8AA917-8CD9-422B-95FD-D7005EC5EAF2}" type="presOf" srcId="{A1757BED-A276-47D5-B70C-7FD76E94BD1C}" destId="{D0CE0B86-E212-4496-A2B0-A6DA1664EE4D}" srcOrd="0" destOrd="0" presId="urn:microsoft.com/office/officeart/2005/8/layout/hProcess9"/>
    <dgm:cxn modelId="{8DA2C331-56CB-4C60-8A66-14684AB84CC5}" type="presOf" srcId="{9E2F5A70-140F-4389-9D6C-B293A3B858A7}" destId="{3987080A-877F-479A-8EEB-F7942369FC1C}" srcOrd="0" destOrd="0" presId="urn:microsoft.com/office/officeart/2005/8/layout/hProcess9"/>
    <dgm:cxn modelId="{F7721591-FECA-465F-A413-A1CF5C5BC4CD}" srcId="{7EFDFB58-E466-4A2B-84E1-6F1ABE3B2A26}" destId="{9E2F5A70-140F-4389-9D6C-B293A3B858A7}" srcOrd="0" destOrd="0" parTransId="{578DFEAD-3EA5-40AB-A58C-25C69C828E32}" sibTransId="{80A04CC0-289B-486F-9D05-727E47A7FE33}"/>
    <dgm:cxn modelId="{481C11B1-10FE-4188-A273-1E5AC268C11C}" type="presParOf" srcId="{2BBDA55B-F00A-467A-948C-9AEBEDAF5497}" destId="{E0B373B3-3764-4E27-8DDA-BB5E74B843FA}" srcOrd="0" destOrd="0" presId="urn:microsoft.com/office/officeart/2005/8/layout/hProcess9"/>
    <dgm:cxn modelId="{96EB658F-F73E-4300-BDAE-9AD0CBF936B1}" type="presParOf" srcId="{2BBDA55B-F00A-467A-948C-9AEBEDAF5497}" destId="{A5DF5D3A-B507-4433-BB6B-C71F0DEAA9F2}" srcOrd="1" destOrd="0" presId="urn:microsoft.com/office/officeart/2005/8/layout/hProcess9"/>
    <dgm:cxn modelId="{3026765E-8880-4650-8788-53D91AB695AA}" type="presParOf" srcId="{A5DF5D3A-B507-4433-BB6B-C71F0DEAA9F2}" destId="{3987080A-877F-479A-8EEB-F7942369FC1C}" srcOrd="0" destOrd="0" presId="urn:microsoft.com/office/officeart/2005/8/layout/hProcess9"/>
    <dgm:cxn modelId="{06C5A450-AC15-4085-91FA-802F97404A98}" type="presParOf" srcId="{A5DF5D3A-B507-4433-BB6B-C71F0DEAA9F2}" destId="{EC9F7A2C-1C35-482B-B3EE-FE8A760C617B}" srcOrd="1" destOrd="0" presId="urn:microsoft.com/office/officeart/2005/8/layout/hProcess9"/>
    <dgm:cxn modelId="{2A77342D-D0D7-41E1-B524-67E4B86B5AEF}" type="presParOf" srcId="{A5DF5D3A-B507-4433-BB6B-C71F0DEAA9F2}" destId="{D0CE0B86-E212-4496-A2B0-A6DA1664EE4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D171F8-03DF-4665-BA88-C0FA00AEEAA8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CA444C8-2FF5-4EEF-8FF5-C2A674B4F13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>
                  <a:lumMod val="50000"/>
                </a:schemeClr>
              </a:solidFill>
            </a:rPr>
            <a:t>905</a:t>
          </a:r>
          <a:endParaRPr lang="el-GR" sz="2000" b="1" dirty="0" smtClean="0">
            <a:solidFill>
              <a:schemeClr val="accent2">
                <a:lumMod val="50000"/>
              </a:schemeClr>
            </a:solidFill>
          </a:endParaRPr>
        </a:p>
        <a:p>
          <a:r>
            <a:rPr lang="el-GR" sz="1600" b="1" dirty="0" smtClean="0">
              <a:solidFill>
                <a:schemeClr val="accent2">
                  <a:lumMod val="50000"/>
                </a:schemeClr>
              </a:solidFill>
            </a:rPr>
            <a:t>Νέες</a:t>
          </a:r>
          <a:endParaRPr lang="en-US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7F416DBD-651E-48DC-A65A-18F044870E60}" type="parTrans" cxnId="{84D445BE-1014-47C9-B2D4-348CA2B40270}">
      <dgm:prSet/>
      <dgm:spPr/>
      <dgm:t>
        <a:bodyPr/>
        <a:lstStyle/>
        <a:p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C586979A-D875-4E6C-903B-18E57AAD0EF4}" type="sibTrans" cxnId="{84D445BE-1014-47C9-B2D4-348CA2B4027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63A6C50E-BED6-4939-8F7A-0AF18A3FFAB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>
                  <a:lumMod val="50000"/>
                </a:schemeClr>
              </a:solidFill>
            </a:rPr>
            <a:t>55</a:t>
          </a:r>
          <a:endParaRPr lang="el-GR" sz="2000" b="1" dirty="0" smtClean="0">
            <a:solidFill>
              <a:schemeClr val="accent2">
                <a:lumMod val="50000"/>
              </a:schemeClr>
            </a:solidFill>
          </a:endParaRPr>
        </a:p>
        <a:p>
          <a:r>
            <a:rPr lang="en-US" sz="1400" b="1" dirty="0" smtClean="0">
              <a:solidFill>
                <a:schemeClr val="accent2">
                  <a:lumMod val="50000"/>
                </a:schemeClr>
              </a:solidFill>
            </a:rPr>
            <a:t>bonding</a:t>
          </a:r>
          <a:endParaRPr lang="en-US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CE03021C-F8A9-4BB8-BCD8-18CCB89CC2D9}" type="parTrans" cxnId="{F99690FF-79FB-4914-BCE2-C5FA8CC827CF}">
      <dgm:prSet/>
      <dgm:spPr/>
      <dgm:t>
        <a:bodyPr/>
        <a:lstStyle/>
        <a:p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126D2190-A010-403B-94AF-1D9D74D9FB5C}" type="sibTrans" cxnId="{F99690FF-79FB-4914-BCE2-C5FA8CC827CF}">
      <dgm:prSet/>
      <dgm:spPr/>
      <dgm:t>
        <a:bodyPr/>
        <a:lstStyle/>
        <a:p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93FC4209-9484-468D-AED6-E6A2A23600AD}" type="pres">
      <dgm:prSet presAssocID="{6BD171F8-03DF-4665-BA88-C0FA00AEEAA8}" presName="linearFlow" presStyleCnt="0">
        <dgm:presLayoutVars>
          <dgm:dir/>
          <dgm:resizeHandles val="exact"/>
        </dgm:presLayoutVars>
      </dgm:prSet>
      <dgm:spPr/>
    </dgm:pt>
    <dgm:pt modelId="{8C21F6E4-EE4F-4511-A1B5-BEFDF8579A38}" type="pres">
      <dgm:prSet presAssocID="{3CA444C8-2FF5-4EEF-8FF5-C2A674B4F138}" presName="node" presStyleLbl="node1" presStyleIdx="0" presStyleCnt="2" custLinFactX="400000" custLinFactY="-37689" custLinFactNeighborX="45397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9E2AE-6966-4558-A32A-B3681E850096}" type="pres">
      <dgm:prSet presAssocID="{C586979A-D875-4E6C-903B-18E57AAD0EF4}" presName="spacerL" presStyleCnt="0"/>
      <dgm:spPr/>
    </dgm:pt>
    <dgm:pt modelId="{76D2CA2A-0A0F-4030-B862-FBD3CB70A6F3}" type="pres">
      <dgm:prSet presAssocID="{C586979A-D875-4E6C-903B-18E57AAD0EF4}" presName="sibTrans" presStyleLbl="sibTrans2D1" presStyleIdx="0" presStyleCnt="1" custAng="7988473" custLinFactNeighborX="-58674" custLinFactNeighborY="-38556"/>
      <dgm:spPr>
        <a:prstGeom prst="leftUpArrow">
          <a:avLst/>
        </a:prstGeom>
      </dgm:spPr>
      <dgm:t>
        <a:bodyPr/>
        <a:lstStyle/>
        <a:p>
          <a:endParaRPr lang="en-US"/>
        </a:p>
      </dgm:t>
    </dgm:pt>
    <dgm:pt modelId="{BC710345-BA01-4690-829C-4CE175F084F6}" type="pres">
      <dgm:prSet presAssocID="{C586979A-D875-4E6C-903B-18E57AAD0EF4}" presName="spacerR" presStyleCnt="0"/>
      <dgm:spPr/>
    </dgm:pt>
    <dgm:pt modelId="{8F29599D-2D8D-4470-B742-3B60A3FC2E00}" type="pres">
      <dgm:prSet presAssocID="{63A6C50E-BED6-4939-8F7A-0AF18A3FFAB5}" presName="node" presStyleLbl="node1" presStyleIdx="1" presStyleCnt="2" custLinFactX="2383" custLinFactNeighborX="100000" custLinFactNeighborY="24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D445BE-1014-47C9-B2D4-348CA2B40270}" srcId="{6BD171F8-03DF-4665-BA88-C0FA00AEEAA8}" destId="{3CA444C8-2FF5-4EEF-8FF5-C2A674B4F138}" srcOrd="0" destOrd="0" parTransId="{7F416DBD-651E-48DC-A65A-18F044870E60}" sibTransId="{C586979A-D875-4E6C-903B-18E57AAD0EF4}"/>
    <dgm:cxn modelId="{B9BA4409-0389-47D7-8B48-F79A08C94115}" type="presOf" srcId="{6BD171F8-03DF-4665-BA88-C0FA00AEEAA8}" destId="{93FC4209-9484-468D-AED6-E6A2A23600AD}" srcOrd="0" destOrd="0" presId="urn:microsoft.com/office/officeart/2005/8/layout/equation1"/>
    <dgm:cxn modelId="{B79ABC29-FBEB-46FD-BA40-CA701B4D4534}" type="presOf" srcId="{63A6C50E-BED6-4939-8F7A-0AF18A3FFAB5}" destId="{8F29599D-2D8D-4470-B742-3B60A3FC2E00}" srcOrd="0" destOrd="0" presId="urn:microsoft.com/office/officeart/2005/8/layout/equation1"/>
    <dgm:cxn modelId="{F7801C86-EE05-465C-A53D-EE3EA797B1C6}" type="presOf" srcId="{3CA444C8-2FF5-4EEF-8FF5-C2A674B4F138}" destId="{8C21F6E4-EE4F-4511-A1B5-BEFDF8579A38}" srcOrd="0" destOrd="0" presId="urn:microsoft.com/office/officeart/2005/8/layout/equation1"/>
    <dgm:cxn modelId="{69A07F30-45D9-4B62-9497-F0A28DBA09E9}" type="presOf" srcId="{C586979A-D875-4E6C-903B-18E57AAD0EF4}" destId="{76D2CA2A-0A0F-4030-B862-FBD3CB70A6F3}" srcOrd="0" destOrd="0" presId="urn:microsoft.com/office/officeart/2005/8/layout/equation1"/>
    <dgm:cxn modelId="{F99690FF-79FB-4914-BCE2-C5FA8CC827CF}" srcId="{6BD171F8-03DF-4665-BA88-C0FA00AEEAA8}" destId="{63A6C50E-BED6-4939-8F7A-0AF18A3FFAB5}" srcOrd="1" destOrd="0" parTransId="{CE03021C-F8A9-4BB8-BCD8-18CCB89CC2D9}" sibTransId="{126D2190-A010-403B-94AF-1D9D74D9FB5C}"/>
    <dgm:cxn modelId="{CB041CF1-32A5-4353-BC17-1E4E7267E899}" type="presParOf" srcId="{93FC4209-9484-468D-AED6-E6A2A23600AD}" destId="{8C21F6E4-EE4F-4511-A1B5-BEFDF8579A38}" srcOrd="0" destOrd="0" presId="urn:microsoft.com/office/officeart/2005/8/layout/equation1"/>
    <dgm:cxn modelId="{936E1CA9-9162-4730-B6D3-64FED89784F0}" type="presParOf" srcId="{93FC4209-9484-468D-AED6-E6A2A23600AD}" destId="{0199E2AE-6966-4558-A32A-B3681E850096}" srcOrd="1" destOrd="0" presId="urn:microsoft.com/office/officeart/2005/8/layout/equation1"/>
    <dgm:cxn modelId="{5780E310-8C37-4315-BA50-655F310CD540}" type="presParOf" srcId="{93FC4209-9484-468D-AED6-E6A2A23600AD}" destId="{76D2CA2A-0A0F-4030-B862-FBD3CB70A6F3}" srcOrd="2" destOrd="0" presId="urn:microsoft.com/office/officeart/2005/8/layout/equation1"/>
    <dgm:cxn modelId="{4F7BE513-DCC5-438A-993D-ABCC813A94E5}" type="presParOf" srcId="{93FC4209-9484-468D-AED6-E6A2A23600AD}" destId="{BC710345-BA01-4690-829C-4CE175F084F6}" srcOrd="3" destOrd="0" presId="urn:microsoft.com/office/officeart/2005/8/layout/equation1"/>
    <dgm:cxn modelId="{67BF69EC-7278-41DE-A860-841C71594483}" type="presParOf" srcId="{93FC4209-9484-468D-AED6-E6A2A23600AD}" destId="{8F29599D-2D8D-4470-B742-3B60A3FC2E00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373B3-3764-4E27-8DDA-BB5E74B843FA}">
      <dsp:nvSpPr>
        <dsp:cNvPr id="0" name=""/>
        <dsp:cNvSpPr/>
      </dsp:nvSpPr>
      <dsp:spPr>
        <a:xfrm>
          <a:off x="375049" y="0"/>
          <a:ext cx="4250561" cy="16430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7080A-877F-479A-8EEB-F7942369FC1C}">
      <dsp:nvSpPr>
        <dsp:cNvPr id="0" name=""/>
        <dsp:cNvSpPr/>
      </dsp:nvSpPr>
      <dsp:spPr>
        <a:xfrm>
          <a:off x="1770" y="492922"/>
          <a:ext cx="2416639" cy="65722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002060"/>
              </a:solidFill>
            </a:rPr>
            <a:t>12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002060"/>
              </a:solidFill>
            </a:rPr>
            <a:t>αποστολές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1770" y="492922"/>
        <a:ext cx="2416639" cy="657229"/>
      </dsp:txXfrm>
    </dsp:sp>
    <dsp:sp modelId="{D0CE0B86-E212-4496-A2B0-A6DA1664EE4D}">
      <dsp:nvSpPr>
        <dsp:cNvPr id="0" name=""/>
        <dsp:cNvSpPr/>
      </dsp:nvSpPr>
      <dsp:spPr>
        <a:xfrm>
          <a:off x="2582249" y="492922"/>
          <a:ext cx="2416639" cy="657229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002060"/>
              </a:solidFill>
            </a:rPr>
            <a:t>Συμμετοχή σε 31 εκδηλώσεις τρίτων 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2582249" y="492922"/>
        <a:ext cx="2416639" cy="6572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21F6E4-EE4F-4511-A1B5-BEFDF8579A38}">
      <dsp:nvSpPr>
        <dsp:cNvPr id="0" name=""/>
        <dsp:cNvSpPr/>
      </dsp:nvSpPr>
      <dsp:spPr>
        <a:xfrm>
          <a:off x="1771229" y="0"/>
          <a:ext cx="1014852" cy="1014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accent2">
                  <a:lumMod val="50000"/>
                </a:schemeClr>
              </a:solidFill>
            </a:rPr>
            <a:t>600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accent2">
                  <a:lumMod val="50000"/>
                </a:schemeClr>
              </a:solidFill>
            </a:rPr>
            <a:t>Νέες</a:t>
          </a:r>
          <a:endParaRPr lang="en-US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71229" y="0"/>
        <a:ext cx="1014852" cy="1014852"/>
      </dsp:txXfrm>
    </dsp:sp>
    <dsp:sp modelId="{76D2CA2A-0A0F-4030-B862-FBD3CB70A6F3}">
      <dsp:nvSpPr>
        <dsp:cNvPr id="0" name=""/>
        <dsp:cNvSpPr/>
      </dsp:nvSpPr>
      <dsp:spPr>
        <a:xfrm rot="7988473">
          <a:off x="1050382" y="764630"/>
          <a:ext cx="588614" cy="588614"/>
        </a:xfrm>
        <a:prstGeom prst="leftUpArrow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accent2">
                <a:lumMod val="50000"/>
              </a:schemeClr>
            </a:solidFill>
          </a:endParaRPr>
        </a:p>
      </dsp:txBody>
      <dsp:txXfrm rot="7988473">
        <a:off x="1050382" y="764630"/>
        <a:ext cx="588614" cy="588614"/>
      </dsp:txXfrm>
    </dsp:sp>
    <dsp:sp modelId="{8F29599D-2D8D-4470-B742-3B60A3FC2E00}">
      <dsp:nvSpPr>
        <dsp:cNvPr id="0" name=""/>
        <dsp:cNvSpPr/>
      </dsp:nvSpPr>
      <dsp:spPr>
        <a:xfrm>
          <a:off x="1771229" y="1030019"/>
          <a:ext cx="1014852" cy="1014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accent2">
                  <a:lumMod val="50000"/>
                </a:schemeClr>
              </a:solidFill>
            </a:rPr>
            <a:t>60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2">
                  <a:lumMod val="50000"/>
                </a:schemeClr>
              </a:solidFill>
            </a:rPr>
            <a:t>bonding</a:t>
          </a:r>
          <a:endParaRPr lang="en-US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71229" y="1030019"/>
        <a:ext cx="1014852" cy="10148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373B3-3764-4E27-8DDA-BB5E74B843FA}">
      <dsp:nvSpPr>
        <dsp:cNvPr id="0" name=""/>
        <dsp:cNvSpPr/>
      </dsp:nvSpPr>
      <dsp:spPr>
        <a:xfrm>
          <a:off x="375049" y="0"/>
          <a:ext cx="4250561" cy="16430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7080A-877F-479A-8EEB-F7942369FC1C}">
      <dsp:nvSpPr>
        <dsp:cNvPr id="0" name=""/>
        <dsp:cNvSpPr/>
      </dsp:nvSpPr>
      <dsp:spPr>
        <a:xfrm>
          <a:off x="1770" y="492922"/>
          <a:ext cx="2416639" cy="65722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002060"/>
              </a:solidFill>
            </a:rPr>
            <a:t>1</a:t>
          </a:r>
          <a:r>
            <a:rPr lang="en-US" sz="1800" b="1" kern="1200" dirty="0" smtClean="0">
              <a:solidFill>
                <a:srgbClr val="002060"/>
              </a:solidFill>
            </a:rPr>
            <a:t>5</a:t>
          </a:r>
          <a:endParaRPr lang="el-GR" sz="1800" b="1" kern="1200" dirty="0" smtClean="0">
            <a:solidFill>
              <a:srgbClr val="00206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002060"/>
              </a:solidFill>
            </a:rPr>
            <a:t>αποστολές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1770" y="492922"/>
        <a:ext cx="2416639" cy="657229"/>
      </dsp:txXfrm>
    </dsp:sp>
    <dsp:sp modelId="{D0CE0B86-E212-4496-A2B0-A6DA1664EE4D}">
      <dsp:nvSpPr>
        <dsp:cNvPr id="0" name=""/>
        <dsp:cNvSpPr/>
      </dsp:nvSpPr>
      <dsp:spPr>
        <a:xfrm>
          <a:off x="2582249" y="492922"/>
          <a:ext cx="2416639" cy="657229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002060"/>
              </a:solidFill>
            </a:rPr>
            <a:t>Συμμετοχή σε 10</a:t>
          </a:r>
          <a:r>
            <a:rPr lang="en-US" sz="1800" b="1" kern="1200" dirty="0" smtClean="0">
              <a:solidFill>
                <a:srgbClr val="002060"/>
              </a:solidFill>
            </a:rPr>
            <a:t> </a:t>
          </a:r>
          <a:r>
            <a:rPr lang="el-GR" sz="1800" b="1" kern="1200" dirty="0" smtClean="0">
              <a:solidFill>
                <a:srgbClr val="002060"/>
              </a:solidFill>
            </a:rPr>
            <a:t>εκδηλώσεις τρίτων </a:t>
          </a:r>
          <a:endParaRPr lang="en-US" sz="1800" b="1" kern="1200" dirty="0">
            <a:solidFill>
              <a:srgbClr val="002060"/>
            </a:solidFill>
          </a:endParaRPr>
        </a:p>
      </dsp:txBody>
      <dsp:txXfrm>
        <a:off x="2582249" y="492922"/>
        <a:ext cx="2416639" cy="6572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21F6E4-EE4F-4511-A1B5-BEFDF8579A38}">
      <dsp:nvSpPr>
        <dsp:cNvPr id="0" name=""/>
        <dsp:cNvSpPr/>
      </dsp:nvSpPr>
      <dsp:spPr>
        <a:xfrm>
          <a:off x="1771229" y="0"/>
          <a:ext cx="1014852" cy="1014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</a:rPr>
            <a:t>905</a:t>
          </a:r>
          <a:endParaRPr lang="el-GR" sz="2000" b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accent2">
                  <a:lumMod val="50000"/>
                </a:schemeClr>
              </a:solidFill>
            </a:rPr>
            <a:t>Νέες</a:t>
          </a:r>
          <a:endParaRPr lang="en-US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71229" y="0"/>
        <a:ext cx="1014852" cy="1014852"/>
      </dsp:txXfrm>
    </dsp:sp>
    <dsp:sp modelId="{76D2CA2A-0A0F-4030-B862-FBD3CB70A6F3}">
      <dsp:nvSpPr>
        <dsp:cNvPr id="0" name=""/>
        <dsp:cNvSpPr/>
      </dsp:nvSpPr>
      <dsp:spPr>
        <a:xfrm rot="7988473">
          <a:off x="1050382" y="764630"/>
          <a:ext cx="588614" cy="588614"/>
        </a:xfrm>
        <a:prstGeom prst="leftUpArrow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accent2">
                <a:lumMod val="50000"/>
              </a:schemeClr>
            </a:solidFill>
          </a:endParaRPr>
        </a:p>
      </dsp:txBody>
      <dsp:txXfrm rot="7988473">
        <a:off x="1050382" y="764630"/>
        <a:ext cx="588614" cy="588614"/>
      </dsp:txXfrm>
    </dsp:sp>
    <dsp:sp modelId="{8F29599D-2D8D-4470-B742-3B60A3FC2E00}">
      <dsp:nvSpPr>
        <dsp:cNvPr id="0" name=""/>
        <dsp:cNvSpPr/>
      </dsp:nvSpPr>
      <dsp:spPr>
        <a:xfrm>
          <a:off x="1771229" y="1030019"/>
          <a:ext cx="1014852" cy="1014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</a:rPr>
            <a:t>55</a:t>
          </a:r>
          <a:endParaRPr lang="el-GR" sz="2000" b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2">
                  <a:lumMod val="50000"/>
                </a:schemeClr>
              </a:solidFill>
            </a:rPr>
            <a:t>bonding</a:t>
          </a:r>
          <a:endParaRPr lang="en-US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71229" y="1030019"/>
        <a:ext cx="1014852" cy="1014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07BC209-7DC1-4998-AA32-1E63694DC845}" type="datetimeFigureOut">
              <a:rPr lang="en-US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6E922F6-5EAF-4C11-8F4D-3B6864CE6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114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oc id"/>
          <p:cNvSpPr txBox="1">
            <a:spLocks noGrp="1" noChangeArrowheads="1"/>
          </p:cNvSpPr>
          <p:nvPr/>
        </p:nvSpPr>
        <p:spPr bwMode="gray">
          <a:xfrm>
            <a:off x="0" y="8888541"/>
            <a:ext cx="2975072" cy="2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57" tIns="44079" rIns="88157" bIns="44079" anchor="b">
            <a:spAutoFit/>
          </a:bodyPr>
          <a:lstStyle/>
          <a:p>
            <a:pPr algn="r" defTabSz="880719" eaLnBrk="0" hangingPunct="0"/>
            <a:r>
              <a:rPr lang="en-US" sz="1100" dirty="0">
                <a:solidFill>
                  <a:srgbClr val="000000"/>
                </a:solidFill>
                <a:latin typeface="Times" pitchFamily="18" charset="0"/>
              </a:rPr>
              <a:t>WAW-INX112-20040713-v5i</a:t>
            </a:r>
          </a:p>
        </p:txBody>
      </p:sp>
      <p:sp>
        <p:nvSpPr>
          <p:cNvPr id="55299" name="pg num"/>
          <p:cNvSpPr txBox="1">
            <a:spLocks noGrp="1" noChangeArrowheads="1"/>
          </p:cNvSpPr>
          <p:nvPr/>
        </p:nvSpPr>
        <p:spPr bwMode="gray">
          <a:xfrm>
            <a:off x="3882928" y="8888541"/>
            <a:ext cx="2975072" cy="2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57" tIns="44079" rIns="88157" bIns="44079" anchor="b">
            <a:spAutoFit/>
          </a:bodyPr>
          <a:lstStyle/>
          <a:p>
            <a:pPr algn="r" defTabSz="880719" eaLnBrk="0" hangingPunct="0"/>
            <a:fld id="{99F8CA8D-D09B-44A1-BD86-59ACAA753293}" type="slidenum">
              <a:rPr lang="en-US" sz="1100">
                <a:solidFill>
                  <a:srgbClr val="000000"/>
                </a:solidFill>
                <a:latin typeface="Times" pitchFamily="18" charset="0"/>
              </a:rPr>
              <a:pPr algn="r" defTabSz="880719" eaLnBrk="0" hangingPunct="0"/>
              <a:t>7</a:t>
            </a:fld>
            <a:endParaRPr lang="en-US" sz="11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4827590" cy="4114587"/>
          </a:xfrm>
          <a:noFill/>
          <a:ln/>
        </p:spPr>
        <p:txBody>
          <a:bodyPr/>
          <a:lstStyle/>
          <a:p>
            <a:pPr eaLnBrk="1" hangingPunct="1"/>
            <a:endParaRPr lang="en-US" b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46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26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3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9162037-AAB7-4DA4-9F94-224A55901CE4}" type="datetimeFigureOut">
              <a:rPr lang="en-US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FD6C4B64-F4B1-4859-BBE3-6E2A23EC8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68FEE24D-7D9A-46D9-9F88-9738B14D0738}" type="datetimeFigureOut">
              <a:rPr lang="en-US"/>
              <a:pPr/>
              <a:t>5/17/2016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5E15F81C-AC7F-4722-A94C-2D71E1D9A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6F0C30B-5B35-4C30-A5B8-5C28495C5EAA}" type="datetimeFigureOut">
              <a:rPr lang="en-US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CDE1736-382A-40DC-9951-3795C0930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CFED89E-40CA-4FE6-8CFF-9053100D5F12}" type="datetimeFigureOut">
              <a:rPr lang="en-US"/>
              <a:pPr/>
              <a:t>5/17/2016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57800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425E921-D3CB-4111-A55B-5EE5FABAFF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5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BFBFB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BFBFB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BFBFB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BFBFB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FBFB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FBFB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FBFB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FBFBF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Consumer Electronics Show </a:t>
            </a:r>
            <a:r>
              <a:rPr lang="el-GR" sz="3200" b="1" dirty="0" smtClean="0">
                <a:solidFill>
                  <a:schemeClr val="bg1"/>
                </a:solidFill>
              </a:rPr>
              <a:t/>
            </a:r>
            <a:br>
              <a:rPr lang="el-GR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LAS VEGAS</a:t>
            </a:r>
            <a:r>
              <a:rPr lang="el-GR" sz="3200" b="1" dirty="0" smtClean="0">
                <a:solidFill>
                  <a:schemeClr val="bg1"/>
                </a:solidFill>
              </a:rPr>
              <a:t> 2016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193800"/>
            <a:ext cx="4593617" cy="2540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637" y="3699681"/>
            <a:ext cx="4136963" cy="285351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919" y="1371600"/>
            <a:ext cx="4202082" cy="22098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918" y="3699680"/>
            <a:ext cx="4202082" cy="28535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WMC</a:t>
            </a:r>
            <a:r>
              <a:rPr lang="el-GR" sz="4000" b="1" dirty="0" smtClean="0">
                <a:solidFill>
                  <a:schemeClr val="bg1"/>
                </a:solidFill>
              </a:rPr>
              <a:t> 2016</a:t>
            </a:r>
            <a:r>
              <a:rPr lang="en-US" sz="4000" b="1" dirty="0" smtClean="0">
                <a:solidFill>
                  <a:schemeClr val="bg1"/>
                </a:solidFill>
              </a:rPr>
              <a:t>-</a:t>
            </a:r>
            <a:r>
              <a:rPr lang="el-GR" sz="4000" b="1" dirty="0" smtClean="0">
                <a:solidFill>
                  <a:schemeClr val="bg1"/>
                </a:solidFill>
              </a:rPr>
              <a:t>ΒΑΡΚΕΛΩΝΗ</a:t>
            </a:r>
            <a:endParaRPr lang="el-GR" sz="4000" b="1" dirty="0">
              <a:solidFill>
                <a:schemeClr val="bg1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61" y="3914019"/>
            <a:ext cx="3810000" cy="248678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651" y="3914020"/>
            <a:ext cx="4146549" cy="248678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651" y="1371599"/>
            <a:ext cx="4146549" cy="2362201"/>
          </a:xfrm>
          <a:prstGeom prst="rect">
            <a:avLst/>
          </a:prstGeom>
        </p:spPr>
      </p:pic>
      <p:sp>
        <p:nvSpPr>
          <p:cNvPr id="6" name="AutoShape 2" descr="Αποτέλεσμα εικόνας για MWC 2016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71599"/>
            <a:ext cx="4216923" cy="25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12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INOTEX </a:t>
            </a:r>
            <a:r>
              <a:rPr lang="el-GR" sz="3600" b="1" dirty="0" smtClean="0">
                <a:solidFill>
                  <a:schemeClr val="bg1"/>
                </a:solidFill>
              </a:rPr>
              <a:t>2016</a:t>
            </a:r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r>
              <a:rPr lang="el-GR" sz="3600" b="1" dirty="0" smtClean="0">
                <a:solidFill>
                  <a:schemeClr val="bg1"/>
                </a:solidFill>
              </a:rPr>
              <a:t>ΤΕΧΕΡΑΝΗ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Αποτέλεσμα εικόνας για MWC 2016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4" name="Picture 2" descr="http://www.iraneuropebridge.com/wp-content/uploads/2016/03/inotex2016-expand-business-to-iran-and-export-to-ir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5270684" cy="3019425"/>
          </a:xfrm>
          <a:prstGeom prst="rect">
            <a:avLst/>
          </a:prstGeom>
          <a:noFill/>
        </p:spPr>
      </p:pic>
      <p:pic>
        <p:nvPicPr>
          <p:cNvPr id="8196" name="Picture 4" descr="http://inotex.com/UserFiles/Photos/2015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62400"/>
            <a:ext cx="3476625" cy="2320573"/>
          </a:xfrm>
          <a:prstGeom prst="rect">
            <a:avLst/>
          </a:prstGeom>
          <a:noFill/>
        </p:spPr>
      </p:pic>
      <p:pic>
        <p:nvPicPr>
          <p:cNvPr id="8198" name="Picture 6" descr="http://inotex.com/UserFiles/Photos/2015_1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447800"/>
            <a:ext cx="3467100" cy="2181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5404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TOULOUSE SPACE SHOW 2016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Αποτέλεσμα εικόνας για MWC 2016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6" name="Picture 2" descr="http://www.ukspace.org/wp-content/uploads/2016/03/Toulose-Space-Show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962400" cy="2362200"/>
          </a:xfrm>
          <a:prstGeom prst="rect">
            <a:avLst/>
          </a:prstGeom>
          <a:noFill/>
        </p:spPr>
      </p:pic>
      <p:pic>
        <p:nvPicPr>
          <p:cNvPr id="1028" name="Picture 4" descr="http://www.toulousespaceshow.eu/tss16/wp-content/uploads/DSC_0280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657600" cy="2286000"/>
          </a:xfrm>
          <a:prstGeom prst="rect">
            <a:avLst/>
          </a:prstGeom>
          <a:noFill/>
        </p:spPr>
      </p:pic>
      <p:pic>
        <p:nvPicPr>
          <p:cNvPr id="1032" name="Picture 8" descr="http://www.toulousespaceshow.eu/tss16/wp-content/uploads/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86200"/>
            <a:ext cx="5876925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540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FUTUR EN SEINE </a:t>
            </a:r>
            <a:r>
              <a:rPr lang="el-GR" sz="3600" b="1" dirty="0" smtClean="0">
                <a:solidFill>
                  <a:schemeClr val="bg1"/>
                </a:solidFill>
              </a:rPr>
              <a:t>2016</a:t>
            </a:r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r>
              <a:rPr lang="el-GR" sz="3600" b="1" dirty="0" smtClean="0">
                <a:solidFill>
                  <a:schemeClr val="bg1"/>
                </a:solidFill>
              </a:rPr>
              <a:t>ΠΑΡΙΣΙ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Αποτέλεσμα εικόνας για MWC 2016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24384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2780795"/>
            <a:ext cx="5906324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40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IOT WORLD CONGRESS</a:t>
            </a:r>
            <a:r>
              <a:rPr lang="el-GR" sz="3600" b="1" dirty="0" smtClean="0">
                <a:solidFill>
                  <a:schemeClr val="bg1"/>
                </a:solidFill>
              </a:rPr>
              <a:t> 2016</a:t>
            </a:r>
            <a:r>
              <a:rPr lang="en-US" sz="3600" b="1" dirty="0" smtClean="0">
                <a:solidFill>
                  <a:schemeClr val="bg1"/>
                </a:solidFill>
              </a:rPr>
              <a:t>-</a:t>
            </a:r>
            <a:r>
              <a:rPr lang="el-GR" sz="3600" b="1" dirty="0" smtClean="0">
                <a:solidFill>
                  <a:schemeClr val="bg1"/>
                </a:solidFill>
              </a:rPr>
              <a:t>ΒΑΡΚΕΛΩΝΗ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Αποτέλεσμα εικόνας για MWC 2016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050" y="1371600"/>
            <a:ext cx="4114800" cy="23622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71600"/>
            <a:ext cx="4412534" cy="23622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50" y="3886201"/>
            <a:ext cx="4114800" cy="250825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886201"/>
            <a:ext cx="4412534" cy="25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27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CHINA HI-TECH FAIR  2016 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Αποτέλεσμα εικόνας για MWC 2016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098" name="Picture 2" descr="http://donar.messe.de/exhibitor/cebit/2016/B105114/gallery-868x0-33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943600" cy="2094757"/>
          </a:xfrm>
          <a:prstGeom prst="rect">
            <a:avLst/>
          </a:prstGeom>
          <a:noFill/>
        </p:spPr>
      </p:pic>
      <p:pic>
        <p:nvPicPr>
          <p:cNvPr id="4100" name="Picture 4" descr="https://media.licdn.com/mpr/mpr/AAEAAQAAAAAAAASRAAAAJGRkODUzZTc4LWQwMWQtNDRlZC1hZDQwLWFlMDE1MTM3NjExY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664845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227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1974850" y="0"/>
            <a:ext cx="5568950" cy="1143000"/>
          </a:xfrm>
        </p:spPr>
        <p:txBody>
          <a:bodyPr/>
          <a:lstStyle/>
          <a:p>
            <a:r>
              <a:rPr lang="el-GR" sz="4000" i="1" dirty="0" smtClean="0">
                <a:solidFill>
                  <a:schemeClr val="bg1"/>
                </a:solidFill>
              </a:rPr>
              <a:t>Ανάπτυξη χαρτοφυλακίου επενδυτικών έργων</a:t>
            </a:r>
            <a:endParaRPr lang="en-US" sz="4000" i="1" dirty="0" smtClean="0">
              <a:solidFill>
                <a:schemeClr val="bg1"/>
              </a:solidFill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382588" y="1719263"/>
            <a:ext cx="3575050" cy="3767137"/>
          </a:xfrm>
          <a:prstGeom prst="roundRect">
            <a:avLst>
              <a:gd name="adj" fmla="val 2602"/>
            </a:avLst>
          </a:prstGeom>
          <a:solidFill>
            <a:schemeClr val="bg1"/>
          </a:solidFill>
          <a:ln>
            <a:solidFill>
              <a:srgbClr val="CCCCFF"/>
            </a:solidFill>
            <a:rou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1600" smtClean="0">
                <a:solidFill>
                  <a:srgbClr val="002060"/>
                </a:solidFill>
              </a:rPr>
              <a:t>Προώθηση ώριμων επενδυτικών έργων, σε τομείς στους οποίους η χώρα έχει ανταγωνιστικό πλεονέκτημα.</a:t>
            </a:r>
          </a:p>
          <a:p>
            <a:pPr algn="just">
              <a:lnSpc>
                <a:spcPct val="150000"/>
              </a:lnSpc>
            </a:pPr>
            <a:r>
              <a:rPr lang="el-GR" sz="1600" smtClean="0">
                <a:solidFill>
                  <a:srgbClr val="002060"/>
                </a:solidFill>
              </a:rPr>
              <a:t>Συνεργασία με τα αρμόδια υπουργεία και τις κατά τόπους Περιφέρειες και δημόσιους φορείς προκειμένου να συλλέξουμε έργα που μπορούν να προσελκύσουν το ενδιαφέρον επενδυτών.</a:t>
            </a:r>
            <a:endParaRPr lang="en-US" sz="1600" smtClean="0">
              <a:solidFill>
                <a:srgbClr val="002060"/>
              </a:solidFill>
            </a:endParaRPr>
          </a:p>
        </p:txBody>
      </p:sp>
      <p:sp>
        <p:nvSpPr>
          <p:cNvPr id="44037" name="Content Placeholder 2"/>
          <p:cNvSpPr>
            <a:spLocks/>
          </p:cNvSpPr>
          <p:nvPr/>
        </p:nvSpPr>
        <p:spPr bwMode="auto">
          <a:xfrm>
            <a:off x="5308600" y="1674813"/>
            <a:ext cx="3562350" cy="3811587"/>
          </a:xfrm>
          <a:prstGeom prst="roundRect">
            <a:avLst>
              <a:gd name="adj" fmla="val 2565"/>
            </a:avLst>
          </a:prstGeom>
          <a:solidFill>
            <a:schemeClr val="bg1"/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Ανάπτυξη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χαρτοφυλακίου</a:t>
            </a: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ιδιωτικών  επενδυτικών έργων (π.χ. επιχειρηματικά σχέδια, επενδυτικά ακίνητα) σε διάφορους τομείς της οικονομίας.</a:t>
            </a: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Περισσότερα από 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500 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ώριμα ιδιωτικά επενδυτικά έργα στο χαρτοφυλάκιό μας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el-GR" sz="16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Εξατομικευμένη προώθηση έργων σε ξένους επενδυτές.</a:t>
            </a: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4038" name="AutoShape 12"/>
          <p:cNvSpPr>
            <a:spLocks noChangeArrowheads="1"/>
          </p:cNvSpPr>
          <p:nvPr/>
        </p:nvSpPr>
        <p:spPr bwMode="auto">
          <a:xfrm>
            <a:off x="441325" y="1219200"/>
            <a:ext cx="3467100" cy="36036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Δημόσια έργα</a:t>
            </a:r>
          </a:p>
        </p:txBody>
      </p:sp>
      <p:sp>
        <p:nvSpPr>
          <p:cNvPr id="44039" name="AutoShape 12"/>
          <p:cNvSpPr>
            <a:spLocks noChangeArrowheads="1"/>
          </p:cNvSpPr>
          <p:nvPr/>
        </p:nvSpPr>
        <p:spPr bwMode="auto">
          <a:xfrm>
            <a:off x="5334000" y="1219200"/>
            <a:ext cx="3467100" cy="36036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  <a:latin typeface="Calibri" pitchFamily="34" charset="0"/>
              </a:rPr>
              <a:t>Ιδιωτικά έργα</a:t>
            </a:r>
          </a:p>
        </p:txBody>
      </p:sp>
      <p:sp>
        <p:nvSpPr>
          <p:cNvPr id="16" name="Plus 15"/>
          <p:cNvSpPr/>
          <p:nvPr/>
        </p:nvSpPr>
        <p:spPr>
          <a:xfrm>
            <a:off x="4011613" y="2549525"/>
            <a:ext cx="1277937" cy="1355725"/>
          </a:xfrm>
          <a:prstGeom prst="mathPlus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41" name="TextBox 7"/>
          <p:cNvSpPr txBox="1">
            <a:spLocks noChangeArrowheads="1"/>
          </p:cNvSpPr>
          <p:nvPr/>
        </p:nvSpPr>
        <p:spPr bwMode="auto">
          <a:xfrm>
            <a:off x="287338" y="5814536"/>
            <a:ext cx="8678862" cy="73866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>
                <a:latin typeface="Calibri" pitchFamily="34" charset="0"/>
              </a:rPr>
              <a:t>Αναζητούμε ώριμα επενδυτικά έργα από δημόσιους και ιδιωτικούς φορείς </a:t>
            </a:r>
          </a:p>
          <a:p>
            <a:pPr algn="ctr"/>
            <a:r>
              <a:rPr lang="el-GR" b="1" i="1" dirty="0">
                <a:latin typeface="Calibri" pitchFamily="34" charset="0"/>
              </a:rPr>
              <a:t>με σκοπό την </a:t>
            </a:r>
            <a:r>
              <a:rPr lang="el-GR" sz="2400" b="1" i="1" u="sng" dirty="0">
                <a:latin typeface="Calibri" pitchFamily="34" charset="0"/>
              </a:rPr>
              <a:t>δωρεάν </a:t>
            </a:r>
            <a:r>
              <a:rPr lang="el-GR" b="1" i="1" dirty="0">
                <a:latin typeface="Calibri" pitchFamily="34" charset="0"/>
              </a:rPr>
              <a:t>προώθησή τους σε επενδυτές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27618"/>
          <a:stretch>
            <a:fillRect/>
          </a:stretch>
        </p:blipFill>
        <p:spPr bwMode="auto">
          <a:xfrm>
            <a:off x="152400" y="1869976"/>
            <a:ext cx="5661493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2163" name="Content Placeholder 2"/>
          <p:cNvSpPr txBox="1">
            <a:spLocks/>
          </p:cNvSpPr>
          <p:nvPr/>
        </p:nvSpPr>
        <p:spPr bwMode="auto">
          <a:xfrm>
            <a:off x="1546225" y="4191000"/>
            <a:ext cx="7597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sz="3600" b="1">
                <a:latin typeface="Calibri" pitchFamily="34" charset="0"/>
              </a:rPr>
              <a:t>	</a:t>
            </a:r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Enterprise Greece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	Your partner for growth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@: </a:t>
            </a:r>
            <a:r>
              <a:rPr lang="en-US" sz="2500" b="1">
                <a:solidFill>
                  <a:schemeClr val="bg1"/>
                </a:solidFill>
                <a:latin typeface="Calibri" pitchFamily="34" charset="0"/>
              </a:rPr>
              <a:t>info@enterprisegreece.gov.gr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42862" y="1770995"/>
            <a:ext cx="89487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>
                <a:solidFill>
                  <a:schemeClr val="bg2"/>
                </a:solidFill>
                <a:latin typeface="Calibri" pitchFamily="34" charset="0"/>
              </a:rPr>
              <a:t>Ο Οργανισμός </a:t>
            </a:r>
            <a:r>
              <a:rPr lang="el-GR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Enterprise</a:t>
            </a:r>
            <a:r>
              <a:rPr lang="el-GR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 Greece </a:t>
            </a:r>
            <a:r>
              <a:rPr lang="el-GR" sz="2400" dirty="0">
                <a:solidFill>
                  <a:schemeClr val="bg2"/>
                </a:solidFill>
                <a:latin typeface="Calibri" pitchFamily="34" charset="0"/>
              </a:rPr>
              <a:t>αποτελεί μετεξέλιξη της «Επενδύστε στην Ελλάδα Α.Ε.» (Invest in Greece)  - στην οποία ενσωματώνονται, μεταξύ άλλων, και οι αρμοδιότητες του «Ελληνικού Οργανισμού Εξωτερικού Εμπορίου Α.Ε.» (ΟΠΕ Α.Ε.) - σε έναν νέο και καινοτόμο φορέα εξωστρέφειας</a:t>
            </a:r>
            <a:r>
              <a:rPr lang="el-GR" sz="2400" dirty="0" smtClean="0">
                <a:solidFill>
                  <a:schemeClr val="bg2"/>
                </a:solidFill>
                <a:latin typeface="Calibri" pitchFamily="34" charset="0"/>
              </a:rPr>
              <a:t>.</a:t>
            </a:r>
          </a:p>
          <a:p>
            <a:pPr algn="just"/>
            <a:endParaRPr lang="el-GR" sz="2400" dirty="0" smtClean="0">
              <a:solidFill>
                <a:schemeClr val="bg2"/>
              </a:solidFill>
              <a:latin typeface="Calibri" pitchFamily="34" charset="0"/>
            </a:endParaRPr>
          </a:p>
          <a:p>
            <a:pPr algn="just"/>
            <a:r>
              <a:rPr lang="el-GR" sz="2400" dirty="0" smtClean="0">
                <a:solidFill>
                  <a:schemeClr val="bg2"/>
                </a:solidFill>
                <a:latin typeface="Calibri" pitchFamily="34" charset="0"/>
              </a:rPr>
              <a:t>O </a:t>
            </a:r>
            <a:r>
              <a:rPr lang="el-GR" sz="2400" dirty="0">
                <a:solidFill>
                  <a:schemeClr val="bg2"/>
                </a:solidFill>
                <a:latin typeface="Calibri" pitchFamily="34" charset="0"/>
              </a:rPr>
              <a:t>Οργανισμός Enterprise Greece είναι ο αρμόδιος εθνικός φορέας, υπό την εποπτεία του </a:t>
            </a:r>
            <a:r>
              <a:rPr lang="el-GR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Υπουργείου Οικονομίας, </a:t>
            </a:r>
            <a:r>
              <a:rPr lang="el-G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Ανάπτυξης </a:t>
            </a:r>
            <a:r>
              <a:rPr lang="el-GR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και Τουρισμού</a:t>
            </a:r>
            <a:r>
              <a:rPr lang="el-GR" sz="2400" dirty="0">
                <a:solidFill>
                  <a:schemeClr val="bg2"/>
                </a:solidFill>
                <a:latin typeface="Calibri" pitchFamily="34" charset="0"/>
              </a:rPr>
              <a:t> για την προσέλκυση </a:t>
            </a:r>
            <a:r>
              <a:rPr lang="el-GR" sz="2800" b="1" dirty="0">
                <a:solidFill>
                  <a:srgbClr val="FFC000"/>
                </a:solidFill>
                <a:latin typeface="Calibri" pitchFamily="34" charset="0"/>
              </a:rPr>
              <a:t>επενδύσεων</a:t>
            </a:r>
            <a:r>
              <a:rPr lang="el-GR" sz="28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chemeClr val="bg2"/>
                </a:solidFill>
                <a:latin typeface="Calibri" pitchFamily="34" charset="0"/>
              </a:rPr>
              <a:t>στην Ελλάδα και την προώθηση </a:t>
            </a:r>
            <a:r>
              <a:rPr lang="el-GR" sz="2800" b="1" dirty="0">
                <a:solidFill>
                  <a:srgbClr val="92D050"/>
                </a:solidFill>
                <a:latin typeface="Calibri" pitchFamily="34" charset="0"/>
              </a:rPr>
              <a:t>εξαγωγών</a:t>
            </a:r>
            <a:r>
              <a:rPr lang="el-GR" sz="2400" dirty="0">
                <a:solidFill>
                  <a:schemeClr val="bg2"/>
                </a:solidFill>
                <a:latin typeface="Calibri" pitchFamily="34" charset="0"/>
              </a:rPr>
              <a:t>, με στόχο να προβάλλει τη χώρα ως σημαντικό στρατηγικό εταίρο </a:t>
            </a:r>
            <a:r>
              <a:rPr lang="el-GR" sz="2400" dirty="0" smtClean="0">
                <a:solidFill>
                  <a:schemeClr val="bg2"/>
                </a:solidFill>
                <a:latin typeface="Calibri" pitchFamily="34" charset="0"/>
              </a:rPr>
              <a:t>παγκοσμίως.</a:t>
            </a:r>
            <a:endParaRPr lang="el-GR" sz="24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609600"/>
            <a:ext cx="3699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Enterprise Greece </a:t>
            </a:r>
            <a:endParaRPr lang="el-GR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i="1" dirty="0" smtClean="0">
                <a:solidFill>
                  <a:schemeClr val="bg1"/>
                </a:solidFill>
              </a:rPr>
              <a:t>Επενδύσεις</a:t>
            </a:r>
            <a:endParaRPr lang="el-GR" sz="40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9144000" cy="4525963"/>
          </a:xfrm>
        </p:spPr>
        <p:txBody>
          <a:bodyPr/>
          <a:lstStyle/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Προσελκύει, υποδέχεται, προωθεί, υποστηρίζει και διατηρεί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επενδύσεις στην Ελλάδα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Προωθεί την Ελλάδα διεθνώς ως ελκυστικό επενδυτικό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προορισμό εφαρμόζοντας στρατηγικές εξωστρέφειας μέσω δράσεων διεθνούς </a:t>
            </a:r>
            <a:r>
              <a:rPr lang="el-GR" sz="2200" dirty="0" err="1" smtClean="0">
                <a:solidFill>
                  <a:srgbClr val="002060"/>
                </a:solidFill>
              </a:rPr>
              <a:t>marketing</a:t>
            </a:r>
            <a:r>
              <a:rPr lang="el-GR" sz="2200" dirty="0" smtClean="0">
                <a:solidFill>
                  <a:srgbClr val="002060"/>
                </a:solidFill>
              </a:rPr>
              <a:t> και ενημερωτικών εκδηλώσεων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Υποδέχεται, αξιολογεί και υποστηρίζει τις Στρατηγικές Επενδύσεις (</a:t>
            </a:r>
            <a:r>
              <a:rPr lang="el-GR" sz="2200" dirty="0" err="1" smtClean="0">
                <a:solidFill>
                  <a:srgbClr val="002060"/>
                </a:solidFill>
              </a:rPr>
              <a:t>Fast</a:t>
            </a: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err="1" smtClean="0">
                <a:solidFill>
                  <a:srgbClr val="002060"/>
                </a:solidFill>
              </a:rPr>
              <a:t>Track</a:t>
            </a:r>
            <a:r>
              <a:rPr lang="el-GR" sz="2200" dirty="0" smtClean="0">
                <a:solidFill>
                  <a:srgbClr val="002060"/>
                </a:solidFill>
              </a:rPr>
              <a:t>)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Συνδράμει τους επενδυτές με την Υπηρεσία του Διαμεσολαβητή του Επενδυτή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Πληροφορεί τους επενδυτές για το ισχύον θεσμικό, νομικό, φορολογικό και οικονομικό πλαίσιο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Υποστηρίζει τους επενδυτές στην εξεύρεση χρηματοδότησης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Συνεργάζεται με τους κατάλληλους εγχώριους και διεθνείς οργανισμούς με στόχο την προώθηση της Ελλάδας ως  επενδυτικού προορισμού</a:t>
            </a:r>
            <a:endParaRPr lang="el-GR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i="1" dirty="0" smtClean="0">
                <a:solidFill>
                  <a:schemeClr val="bg1"/>
                </a:solidFill>
              </a:rPr>
              <a:t>Εξωτερικό εμπόριο</a:t>
            </a:r>
            <a:endParaRPr lang="el-GR" sz="40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525963"/>
          </a:xfrm>
        </p:spPr>
        <p:txBody>
          <a:bodyPr/>
          <a:lstStyle/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Προωθεί τις εξαγωγές ελληνικών προϊόντων και υπηρεσιών μέσω δράσεων διεθνούς  </a:t>
            </a:r>
            <a:r>
              <a:rPr lang="el-GR" sz="2200" dirty="0" err="1" smtClean="0">
                <a:solidFill>
                  <a:srgbClr val="002060"/>
                </a:solidFill>
              </a:rPr>
              <a:t>marketing</a:t>
            </a:r>
            <a:r>
              <a:rPr lang="el-GR" sz="2200" dirty="0" smtClean="0">
                <a:solidFill>
                  <a:srgbClr val="002060"/>
                </a:solidFill>
              </a:rPr>
              <a:t> και εκδηλώσεων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Παρέχει υποστήριξη στους Έλληνες παραγωγούς και </a:t>
            </a:r>
            <a:r>
              <a:rPr lang="el-GR" sz="2200" dirty="0" err="1" smtClean="0">
                <a:solidFill>
                  <a:srgbClr val="002060"/>
                </a:solidFill>
              </a:rPr>
              <a:t>παρόχους</a:t>
            </a:r>
            <a:r>
              <a:rPr lang="el-GR" sz="2200" dirty="0" smtClean="0">
                <a:solidFill>
                  <a:srgbClr val="002060"/>
                </a:solidFill>
              </a:rPr>
              <a:t> υπηρεσιών με έγκυρη πληροφόρηση, καθοδήγηση και διάθεση πόρων, ώστε να επιτύχουν καλύτερη πρόσβαση στις διεθνείς αγορές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Λειτουργεί ως σύνδεσμος ανάμεσα σε εξαγωγείς και επιχειρηματίες με στόχο την ανεύρεση κατάλληλων συνεργατών από όλον τον κόσμο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Μεριμνά για την παρουσία ελληνικών εταιριών σε συνέδρια, διεθνή φόρα και διεθνείς θεματικές εκθέσεις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Υποδέχεται επισκέπτες και αντιπροσωπείες από το εξωτερικό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Ενημερώνει ξένους αγοραστές σχετικά με την εξαγωγική δυναμική της Ελλάδας και την ελληνική αγορά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Συνεργάζεται με τους κατάλληλους οργανισμούς, εγχώριους και διεθνείς, με στόχο την προώθηση των ελληνικών εξαγωγών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l-GR" sz="4000" i="1" dirty="0" smtClean="0">
                <a:solidFill>
                  <a:schemeClr val="bg1"/>
                </a:solidFill>
              </a:rPr>
              <a:t>Τομείς ενδιαφέροντος</a:t>
            </a:r>
            <a:br>
              <a:rPr lang="el-GR" sz="4000" i="1" dirty="0" smtClean="0">
                <a:solidFill>
                  <a:schemeClr val="bg1"/>
                </a:solidFill>
              </a:rPr>
            </a:br>
            <a:r>
              <a:rPr lang="el-GR" sz="4000" i="1" dirty="0" smtClean="0">
                <a:solidFill>
                  <a:schemeClr val="bg1"/>
                </a:solidFill>
              </a:rPr>
              <a:t>για επενδύσεις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371600"/>
            <a:ext cx="5451475" cy="4525963"/>
          </a:xfrm>
          <a:solidFill>
            <a:srgbClr val="FFFFFF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l-GR" sz="2800" b="1" kern="1200" dirty="0" smtClean="0">
                <a:solidFill>
                  <a:srgbClr val="002060"/>
                </a:solidFill>
              </a:rPr>
              <a:t>Τομείς ιδιαίτερου ενδιαφέροντος</a:t>
            </a:r>
          </a:p>
          <a:p>
            <a:pPr>
              <a:buFontTx/>
              <a:buNone/>
              <a:defRPr/>
            </a:pPr>
            <a:r>
              <a:rPr lang="el-GR" sz="1600" i="1" kern="1200" dirty="0" smtClean="0">
                <a:solidFill>
                  <a:srgbClr val="002060"/>
                </a:solidFill>
              </a:rPr>
              <a:t>με ισχυρά συγκριτικά πλεονεκτήματα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kern="1200" dirty="0" smtClean="0">
                <a:solidFill>
                  <a:srgbClr val="002060"/>
                </a:solidFill>
              </a:rPr>
              <a:t>Τουρισμός</a:t>
            </a:r>
            <a:r>
              <a:rPr lang="en-US" sz="2400" kern="1200" dirty="0" smtClean="0">
                <a:solidFill>
                  <a:srgbClr val="002060"/>
                </a:solidFill>
              </a:rPr>
              <a:t> – Real Estate</a:t>
            </a:r>
            <a:endParaRPr lang="el-GR" sz="2400" kern="1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dirty="0" smtClean="0">
                <a:solidFill>
                  <a:srgbClr val="002060"/>
                </a:solidFill>
              </a:rPr>
              <a:t>Τρόφιμα και Ποτά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kern="1200" dirty="0" smtClean="0">
                <a:solidFill>
                  <a:srgbClr val="002060"/>
                </a:solidFill>
              </a:rPr>
              <a:t>Ενέργεια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800" b="1" kern="1200" dirty="0" smtClean="0">
                <a:solidFill>
                  <a:srgbClr val="FF0000"/>
                </a:solidFill>
              </a:rPr>
              <a:t>Τεχνολογία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kern="1200" dirty="0" smtClean="0">
                <a:solidFill>
                  <a:srgbClr val="002060"/>
                </a:solidFill>
              </a:rPr>
              <a:t>Περιβάλλον</a:t>
            </a:r>
            <a:endParaRPr lang="en-US" sz="2400" kern="1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Logistics</a:t>
            </a:r>
            <a:endParaRPr lang="el-GR" sz="2000" kern="1200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endParaRPr lang="el-GR" sz="2000" b="1" kern="12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sz="2000" kern="1200" dirty="0" smtClean="0">
              <a:solidFill>
                <a:srgbClr val="002060"/>
              </a:solidFill>
            </a:endParaRPr>
          </a:p>
        </p:txBody>
      </p:sp>
      <p:pic>
        <p:nvPicPr>
          <p:cNvPr id="43012" name="Picture 2" descr="http://www.investingreece.gov.gr/files/thumbs/tourismtop_12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2118247" cy="11826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3013" name="Picture 4" descr="http://www.investingreece.gov.gr/files/thumbs/energy_12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2139950" cy="119480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3014" name="Picture 6" descr="http://www.investingreece.gov.gr/files/thumbs/technologyICT_12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124200"/>
            <a:ext cx="1959023" cy="10937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3015" name="Picture 12" descr="http://www.investingreece.gov.gr/files/thumbs/environmentalMgmt_12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105400"/>
            <a:ext cx="1856663" cy="10366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3016" name="Picture 14" descr="http://www.investingreece.gov.gr/files/menu/thumbs/food4_335x186%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038600"/>
            <a:ext cx="2171700" cy="120588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3017" name="Rectangle 11"/>
          <p:cNvSpPr>
            <a:spLocks noChangeArrowheads="1"/>
          </p:cNvSpPr>
          <p:nvPr/>
        </p:nvSpPr>
        <p:spPr bwMode="auto">
          <a:xfrm rot="-1431826">
            <a:off x="5857875" y="3371850"/>
            <a:ext cx="2765425" cy="12461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l-GR" sz="1500" dirty="0">
                <a:latin typeface="Calibri" pitchFamily="34" charset="0"/>
              </a:rPr>
              <a:t>Ο </a:t>
            </a:r>
            <a:r>
              <a:rPr lang="en-US" sz="1500" dirty="0" smtClean="0">
                <a:latin typeface="Calibri" pitchFamily="34" charset="0"/>
              </a:rPr>
              <a:t>Enterprise Greece </a:t>
            </a:r>
            <a:r>
              <a:rPr lang="el-GR" sz="1500" dirty="0">
                <a:latin typeface="Calibri" pitchFamily="34" charset="0"/>
              </a:rPr>
              <a:t>προωθεί </a:t>
            </a:r>
            <a:r>
              <a:rPr lang="el-GR" sz="1500" b="1" dirty="0">
                <a:latin typeface="Calibri" pitchFamily="34" charset="0"/>
              </a:rPr>
              <a:t>όλους τους κλάδους </a:t>
            </a:r>
            <a:r>
              <a:rPr lang="el-GR" sz="1500" dirty="0">
                <a:latin typeface="Calibri" pitchFamily="34" charset="0"/>
              </a:rPr>
              <a:t>της ελληνικής οικονομίας και το </a:t>
            </a:r>
            <a:r>
              <a:rPr lang="el-GR" sz="1500" b="1" dirty="0">
                <a:latin typeface="Calibri" pitchFamily="34" charset="0"/>
              </a:rPr>
              <a:t>Πρόγραμμα Αποκρατικοποιήσεων</a:t>
            </a:r>
            <a:endParaRPr lang="en-US" sz="1500" b="1" dirty="0">
              <a:latin typeface="Calibri" pitchFamily="34" charset="0"/>
            </a:endParaRPr>
          </a:p>
        </p:txBody>
      </p:sp>
      <p:pic>
        <p:nvPicPr>
          <p:cNvPr id="23554" name="Picture 2" descr="http://fastdataconnect.com/wp-content/uploads/2014/06/shutterstock_83754460-e14017497262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5105400"/>
            <a:ext cx="2070638" cy="13811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l-GR" sz="4000" i="1" dirty="0" smtClean="0">
                <a:solidFill>
                  <a:schemeClr val="bg1"/>
                </a:solidFill>
              </a:rPr>
              <a:t>Τομείς ενδιαφέροντος</a:t>
            </a:r>
            <a:br>
              <a:rPr lang="el-GR" sz="4000" i="1" dirty="0" smtClean="0">
                <a:solidFill>
                  <a:schemeClr val="bg1"/>
                </a:solidFill>
              </a:rPr>
            </a:br>
            <a:r>
              <a:rPr lang="el-GR" sz="4000" i="1" dirty="0" smtClean="0">
                <a:solidFill>
                  <a:schemeClr val="bg1"/>
                </a:solidFill>
              </a:rPr>
              <a:t>για εξαγωγές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371600"/>
            <a:ext cx="5299075" cy="4525963"/>
          </a:xfrm>
          <a:solidFill>
            <a:srgbClr val="FFFFFF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l-GR" sz="2800" b="1" kern="1200" dirty="0" smtClean="0">
                <a:solidFill>
                  <a:srgbClr val="002060"/>
                </a:solidFill>
              </a:rPr>
              <a:t>Τομείς ιδιαίτερου ενδιαφέροντος</a:t>
            </a:r>
          </a:p>
          <a:p>
            <a:pPr>
              <a:buFontTx/>
              <a:buNone/>
              <a:defRPr/>
            </a:pPr>
            <a:endParaRPr lang="el-GR" sz="2800" b="1" kern="1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kern="1200" dirty="0" smtClean="0">
                <a:solidFill>
                  <a:srgbClr val="002060"/>
                </a:solidFill>
              </a:rPr>
              <a:t>Βιομηχανικά προϊόντα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kern="1200" dirty="0" smtClean="0">
                <a:solidFill>
                  <a:srgbClr val="002060"/>
                </a:solidFill>
              </a:rPr>
              <a:t>Δομικά υλικά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kern="1200" dirty="0" smtClean="0">
                <a:solidFill>
                  <a:srgbClr val="002060"/>
                </a:solidFill>
              </a:rPr>
              <a:t>Καταναλωτικά προϊόντα (καλλυντικά, ρούχα, έπιπλα, κοσμήματα)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dirty="0" smtClean="0">
                <a:solidFill>
                  <a:srgbClr val="002060"/>
                </a:solidFill>
              </a:rPr>
              <a:t>Τρόφιμα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l-GR" sz="2400" dirty="0" smtClean="0">
                <a:solidFill>
                  <a:srgbClr val="002060"/>
                </a:solidFill>
              </a:rPr>
              <a:t>Ποτά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l-GR" sz="2400" dirty="0" smtClean="0">
                <a:solidFill>
                  <a:srgbClr val="002060"/>
                </a:solidFill>
              </a:rPr>
              <a:t>Αγροτικά προϊόντα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Τεχνολογία</a:t>
            </a:r>
          </a:p>
          <a:p>
            <a:pPr>
              <a:defRPr/>
            </a:pPr>
            <a:endParaRPr lang="en-US" sz="2000" kern="1200" dirty="0" smtClean="0">
              <a:solidFill>
                <a:srgbClr val="002060"/>
              </a:solidFill>
            </a:endParaRPr>
          </a:p>
        </p:txBody>
      </p:sp>
      <p:pic>
        <p:nvPicPr>
          <p:cNvPr id="40962" name="Picture 2" descr="Play preview v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1557281" cy="876301"/>
          </a:xfrm>
          <a:prstGeom prst="rect">
            <a:avLst/>
          </a:prstGeom>
          <a:noFill/>
        </p:spPr>
      </p:pic>
      <p:pic>
        <p:nvPicPr>
          <p:cNvPr id="40964" name="Picture 4" descr="http://1.bp.blogspot.com/_W2d6wdRHWDc/TMmXDdDvzGI/AAAAAAAAAFQ/JfqPgCd6tIQ/s640/marble-flooring-t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505" y="2743200"/>
            <a:ext cx="1621097" cy="914400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 l="53412" t="50625" r="29722" b="25000"/>
          <a:stretch>
            <a:fillRect/>
          </a:stretch>
        </p:blipFill>
        <p:spPr bwMode="auto">
          <a:xfrm>
            <a:off x="5410200" y="3810000"/>
            <a:ext cx="9906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http://www.clickatlife.gr/fu/p/15597/632/395/0x00000000004c6c5b/2/ta-pio-ugieina-frouta-kai-laxan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029200"/>
            <a:ext cx="1752600" cy="1095375"/>
          </a:xfrm>
          <a:prstGeom prst="rect">
            <a:avLst/>
          </a:prstGeom>
          <a:noFill/>
        </p:spPr>
      </p:pic>
      <p:pic>
        <p:nvPicPr>
          <p:cNvPr id="40969" name="Picture 9" descr="Διαγωνισμός in2life.gr με δώρο χειροποίητα φυτικά καλλυντικά Φιλύρ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495800"/>
            <a:ext cx="1828800" cy="914400"/>
          </a:xfrm>
          <a:prstGeom prst="rect">
            <a:avLst/>
          </a:prstGeom>
          <a:noFill/>
        </p:spPr>
      </p:pic>
      <p:sp>
        <p:nvSpPr>
          <p:cNvPr id="43017" name="Rectangle 11"/>
          <p:cNvSpPr>
            <a:spLocks noChangeArrowheads="1"/>
          </p:cNvSpPr>
          <p:nvPr/>
        </p:nvSpPr>
        <p:spPr bwMode="auto">
          <a:xfrm rot="-1431826">
            <a:off x="6424828" y="3136552"/>
            <a:ext cx="2390346" cy="12464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l-GR" sz="1500" dirty="0">
                <a:latin typeface="Calibri" pitchFamily="34" charset="0"/>
              </a:rPr>
              <a:t>Ο </a:t>
            </a:r>
            <a:r>
              <a:rPr lang="en-US" sz="1500" dirty="0" smtClean="0">
                <a:latin typeface="Calibri" pitchFamily="34" charset="0"/>
              </a:rPr>
              <a:t>Enterprise Greece </a:t>
            </a:r>
            <a:r>
              <a:rPr lang="el-GR" sz="1500" dirty="0">
                <a:latin typeface="Calibri" pitchFamily="34" charset="0"/>
              </a:rPr>
              <a:t>προωθεί </a:t>
            </a:r>
            <a:r>
              <a:rPr lang="el-GR" sz="1500" b="1" dirty="0">
                <a:latin typeface="Calibri" pitchFamily="34" charset="0"/>
              </a:rPr>
              <a:t>όλους τους κλάδους </a:t>
            </a:r>
            <a:r>
              <a:rPr lang="el-GR" sz="1500" dirty="0">
                <a:latin typeface="Calibri" pitchFamily="34" charset="0"/>
              </a:rPr>
              <a:t>της ελληνικής </a:t>
            </a:r>
            <a:r>
              <a:rPr lang="el-GR" sz="1500" dirty="0" smtClean="0">
                <a:latin typeface="Calibri" pitchFamily="34" charset="0"/>
              </a:rPr>
              <a:t>οικονομίας σε συνεργασία με Φορείς Εξαγωγέων</a:t>
            </a:r>
            <a:endParaRPr lang="en-US" sz="15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3581400" y="1641475"/>
            <a:ext cx="88900" cy="401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/>
          <a:lstStyle/>
          <a:p>
            <a:pPr>
              <a:defRPr/>
            </a:pPr>
            <a:r>
              <a:rPr lang="el-GR" sz="4000" i="1" dirty="0" smtClean="0">
                <a:solidFill>
                  <a:schemeClr val="bg1"/>
                </a:solidFill>
              </a:rPr>
              <a:t>Προσέλκυση επενδύσεων </a:t>
            </a:r>
            <a:br>
              <a:rPr lang="el-GR" sz="4000" i="1" dirty="0" smtClean="0">
                <a:solidFill>
                  <a:schemeClr val="bg1"/>
                </a:solidFill>
              </a:rPr>
            </a:br>
            <a:r>
              <a:rPr lang="el-GR" sz="4000" i="1" dirty="0" smtClean="0">
                <a:solidFill>
                  <a:schemeClr val="bg1"/>
                </a:solidFill>
              </a:rPr>
              <a:t>Προώθηση εξαγωγών  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177800" y="1752600"/>
            <a:ext cx="8761413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Σχεδιασμός 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και υλοποίηση προγράμματος προβολής της χώρας, ως επενδυτικού προορισμού, στο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εξωτερικό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sz="24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l-GR" sz="24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Διαχείριση επενδυτικών αιτημάτων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(front office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)</a:t>
            </a:r>
            <a:endParaRPr lang="el-GR" sz="2400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sz="24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l-GR" sz="2400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Συνδιοργάνωση</a:t>
            </a:r>
            <a:r>
              <a:rPr lang="el-GR" sz="24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επενδυτικών-επιχειρηματικών εκδηλώσεων στο εσωτερικό και το εξωτερικό με δημόσιους και ιδιωτικούς 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φορείς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sz="24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l-GR" sz="24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Συμμετοχή σε επιχειρηματικές και επενδυτικές ημερίδες και εκδηλώσεις στην Ελλάδα και το εξωτερικό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l-GR" sz="4000" b="1" dirty="0" smtClean="0">
                <a:solidFill>
                  <a:schemeClr val="bg1"/>
                </a:solidFill>
              </a:rPr>
              <a:t>Συνοπτικός απολογισμός 2015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Αποστολές στο εξωτερικό.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Συστηματική και </a:t>
            </a:r>
            <a:r>
              <a:rPr lang="el-GR" sz="1600" dirty="0" err="1" smtClean="0">
                <a:solidFill>
                  <a:srgbClr val="002060"/>
                </a:solidFill>
              </a:rPr>
              <a:t>στοχευμένη</a:t>
            </a:r>
            <a:r>
              <a:rPr lang="el-GR" sz="1600" dirty="0" smtClean="0">
                <a:solidFill>
                  <a:srgbClr val="002060"/>
                </a:solidFill>
              </a:rPr>
              <a:t> προβολή της Ελλάδας ως επενδυτικού προορισμού και προσέλκυση επενδύσεων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90538" y="2062163"/>
            <a:ext cx="7715250" cy="2586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l-GR" b="1">
              <a:solidFill>
                <a:srgbClr val="C0000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n-US">
              <a:solidFill>
                <a:srgbClr val="00CC00"/>
              </a:solidFill>
              <a:latin typeface="Calibri" pitchFamily="34" charset="0"/>
            </a:endParaRP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endParaRPr lang="el-GR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047761803"/>
              </p:ext>
            </p:extLst>
          </p:nvPr>
        </p:nvGraphicFramePr>
        <p:xfrm>
          <a:off x="1704956" y="1847840"/>
          <a:ext cx="500066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809329515"/>
              </p:ext>
            </p:extLst>
          </p:nvPr>
        </p:nvGraphicFramePr>
        <p:xfrm>
          <a:off x="6248400" y="1619232"/>
          <a:ext cx="278608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7"/>
          <p:cNvSpPr/>
          <p:nvPr/>
        </p:nvSpPr>
        <p:spPr>
          <a:xfrm>
            <a:off x="347663" y="3616166"/>
            <a:ext cx="7643812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 Επιχειρηματικές αποστολές στο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</a:rPr>
              <a:t>εξωτερικό</a:t>
            </a:r>
            <a:r>
              <a:rPr lang="el-GR" sz="16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Στο 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πλαίσιο επίσημων 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επισκέψεων ΠΘ 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και Υπουργών. </a:t>
            </a:r>
            <a:endParaRPr lang="en-US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Επιχειρηματική 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αποστολή, υπό τον Πρωθυπουργό </a:t>
            </a:r>
            <a:r>
              <a:rPr lang="el-GR" sz="1600" dirty="0" err="1">
                <a:solidFill>
                  <a:srgbClr val="002060"/>
                </a:solidFill>
                <a:latin typeface="Calibri" pitchFamily="34" charset="0"/>
              </a:rPr>
              <a:t>κο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Αλέξη 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Τσίπρα, στην Αγία Πετρούπολη, και συγκεκριμένα στο </a:t>
            </a:r>
            <a:r>
              <a:rPr lang="el-GR" sz="1600" dirty="0" err="1">
                <a:solidFill>
                  <a:srgbClr val="002060"/>
                </a:solidFill>
                <a:latin typeface="Calibri" pitchFamily="34" charset="0"/>
              </a:rPr>
              <a:t>St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el-GR" sz="1600" dirty="0" err="1">
                <a:solidFill>
                  <a:srgbClr val="002060"/>
                </a:solidFill>
                <a:latin typeface="Calibri" pitchFamily="34" charset="0"/>
              </a:rPr>
              <a:t>Petersburg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 International Economic </a:t>
            </a:r>
            <a:r>
              <a:rPr lang="el-GR" sz="1600" dirty="0" err="1">
                <a:solidFill>
                  <a:srgbClr val="002060"/>
                </a:solidFill>
                <a:latin typeface="Calibri" pitchFamily="34" charset="0"/>
              </a:rPr>
              <a:t>Forum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 (SPIEF 2015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).</a:t>
            </a:r>
          </a:p>
          <a:p>
            <a:endParaRPr lang="el-GR" sz="1600" dirty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Υποδοχή Ξένων Αποστολών. </a:t>
            </a:r>
          </a:p>
          <a:p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17 επίσημες αντιπροσωπείες διεθνών οργανισμών, φορέων και επιχειρήσεων</a:t>
            </a:r>
          </a:p>
          <a:p>
            <a:endParaRPr lang="el-GR" sz="16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el-GR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l-GR" sz="4000" b="1" dirty="0" smtClean="0">
                <a:solidFill>
                  <a:schemeClr val="bg1"/>
                </a:solidFill>
              </a:rPr>
              <a:t>Συνοπτικός απολογισμός 2016 </a:t>
            </a:r>
            <a:br>
              <a:rPr lang="el-GR" sz="4000" b="1" dirty="0" smtClean="0">
                <a:solidFill>
                  <a:schemeClr val="bg1"/>
                </a:solidFill>
              </a:rPr>
            </a:br>
            <a:r>
              <a:rPr lang="el-GR" sz="4000" b="1" dirty="0" smtClean="0">
                <a:solidFill>
                  <a:schemeClr val="bg1"/>
                </a:solidFill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</a:rPr>
              <a:t>1o </a:t>
            </a:r>
            <a:r>
              <a:rPr lang="el-GR" sz="4000" b="1" dirty="0" smtClean="0">
                <a:solidFill>
                  <a:schemeClr val="bg1"/>
                </a:solidFill>
              </a:rPr>
              <a:t>τετράμηνο)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Αποστολές στο εξωτερικό.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Συστηματική και στοχευμένη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l-GR" sz="1600" dirty="0" smtClean="0">
                <a:solidFill>
                  <a:srgbClr val="002060"/>
                </a:solidFill>
              </a:rPr>
              <a:t>προβολή της Ελλάδας ως επενδυτικού προορισμού και προσέλκυση επενδύσεων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90538" y="2062163"/>
            <a:ext cx="7715250" cy="2586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l-GR" b="1">
              <a:solidFill>
                <a:srgbClr val="C0000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l-GR">
              <a:solidFill>
                <a:srgbClr val="002060"/>
              </a:solidFill>
              <a:latin typeface="Calibri" pitchFamily="34" charset="0"/>
            </a:endParaRPr>
          </a:p>
          <a:p>
            <a:endParaRPr lang="en-US">
              <a:solidFill>
                <a:srgbClr val="00CC00"/>
              </a:solidFill>
              <a:latin typeface="Calibri" pitchFamily="34" charset="0"/>
            </a:endParaRP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endParaRPr lang="el-GR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047761803"/>
              </p:ext>
            </p:extLst>
          </p:nvPr>
        </p:nvGraphicFramePr>
        <p:xfrm>
          <a:off x="1704956" y="1847840"/>
          <a:ext cx="500066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809329515"/>
              </p:ext>
            </p:extLst>
          </p:nvPr>
        </p:nvGraphicFramePr>
        <p:xfrm>
          <a:off x="6248400" y="1619232"/>
          <a:ext cx="278608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3352800"/>
            <a:ext cx="7643812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 Επιχειρηματικές αποστολές στο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</a:rPr>
              <a:t>εξωτερικό</a:t>
            </a:r>
            <a:endParaRPr lang="el-GR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ΠΘ Τουρκία (8/3/2016)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l-GR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ΠΤΔ Ισραήλ (31/3/2016)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l-GR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ΥΠ Γερμανία (5/4/2016)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l-GR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Συνολικά συμμετείχαν</a:t>
            </a:r>
            <a:r>
              <a:rPr lang="el-GR" sz="1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37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εταιρείες τεχνολογίας</a:t>
            </a:r>
          </a:p>
          <a:p>
            <a:endParaRPr lang="el-GR" sz="1600" dirty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Υποδοχή Ξένων </a:t>
            </a:r>
            <a:r>
              <a:rPr lang="el-GR" sz="2000" b="1" dirty="0" smtClean="0">
                <a:solidFill>
                  <a:srgbClr val="002060"/>
                </a:solidFill>
                <a:latin typeface="Calibri" pitchFamily="34" charset="0"/>
              </a:rPr>
              <a:t>Αποστολών</a:t>
            </a:r>
            <a:endParaRPr lang="el-GR" sz="20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3 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επίσημες 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αντιπροσωπείες διεθνών </a:t>
            </a:r>
            <a:r>
              <a:rPr lang="el-GR" sz="1600" dirty="0">
                <a:solidFill>
                  <a:srgbClr val="002060"/>
                </a:solidFill>
                <a:latin typeface="Calibri" pitchFamily="34" charset="0"/>
              </a:rPr>
              <a:t>οργανισμών, φορέων και επιχειρήσεων</a:t>
            </a:r>
          </a:p>
          <a:p>
            <a:endParaRPr lang="el-GR" sz="16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el-GR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497</Words>
  <Application>Microsoft Office PowerPoint</Application>
  <PresentationFormat>On-screen Show (4:3)</PresentationFormat>
  <Paragraphs>117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3_Office Theme</vt:lpstr>
      <vt:lpstr>Slide 1</vt:lpstr>
      <vt:lpstr>Slide 2</vt:lpstr>
      <vt:lpstr>Επενδύσεις</vt:lpstr>
      <vt:lpstr>Εξωτερικό εμπόριο</vt:lpstr>
      <vt:lpstr>Τομείς ενδιαφέροντος για επενδύσεις</vt:lpstr>
      <vt:lpstr>Τομείς ενδιαφέροντος για εξαγωγές</vt:lpstr>
      <vt:lpstr>Προσέλκυση επενδύσεων  Προώθηση εξαγωγών  </vt:lpstr>
      <vt:lpstr>Συνοπτικός απολογισμός 2015</vt:lpstr>
      <vt:lpstr>Συνοπτικός απολογισμός 2016  (1o τετράμηνο)</vt:lpstr>
      <vt:lpstr>Consumer Electronics Show  LAS VEGAS 2016</vt:lpstr>
      <vt:lpstr>WMC 2016-ΒΑΡΚΕΛΩΝΗ</vt:lpstr>
      <vt:lpstr>INOTEX 2016-ΤΕΧΕΡΑΝΗ</vt:lpstr>
      <vt:lpstr>TOULOUSE SPACE SHOW 2016</vt:lpstr>
      <vt:lpstr>FUTUR EN SEINE 2016-ΠΑΡΙΣΙ</vt:lpstr>
      <vt:lpstr>IOT WORLD CONGRESS 2016-ΒΑΡΚΕΛΩΝΗ</vt:lpstr>
      <vt:lpstr>CHINA HI-TECH FAIR  2016 </vt:lpstr>
      <vt:lpstr>Ανάπτυξη χαρτοφυλακίου επενδυτικών έργων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angelopoulos</dc:creator>
  <cp:lastModifiedBy>alisandratou</cp:lastModifiedBy>
  <cp:revision>252</cp:revision>
  <dcterms:created xsi:type="dcterms:W3CDTF">2014-12-30T13:17:43Z</dcterms:created>
  <dcterms:modified xsi:type="dcterms:W3CDTF">2016-05-17T07:37:11Z</dcterms:modified>
</cp:coreProperties>
</file>