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Lst>
  <p:notesMasterIdLst>
    <p:notesMasterId r:id="rId50"/>
  </p:notesMasterIdLst>
  <p:handoutMasterIdLst>
    <p:handoutMasterId r:id="rId51"/>
  </p:handoutMasterIdLst>
  <p:sldIdLst>
    <p:sldId id="455" r:id="rId3"/>
    <p:sldId id="456" r:id="rId4"/>
    <p:sldId id="457" r:id="rId5"/>
    <p:sldId id="458" r:id="rId6"/>
    <p:sldId id="459" r:id="rId7"/>
    <p:sldId id="460" r:id="rId8"/>
    <p:sldId id="461" r:id="rId9"/>
    <p:sldId id="466" r:id="rId10"/>
    <p:sldId id="467" r:id="rId11"/>
    <p:sldId id="468" r:id="rId12"/>
    <p:sldId id="469" r:id="rId13"/>
    <p:sldId id="470" r:id="rId14"/>
    <p:sldId id="471" r:id="rId15"/>
    <p:sldId id="472" r:id="rId16"/>
    <p:sldId id="473" r:id="rId17"/>
    <p:sldId id="475" r:id="rId18"/>
    <p:sldId id="476" r:id="rId19"/>
    <p:sldId id="477" r:id="rId20"/>
    <p:sldId id="479" r:id="rId21"/>
    <p:sldId id="480" r:id="rId22"/>
    <p:sldId id="481" r:id="rId23"/>
    <p:sldId id="482" r:id="rId24"/>
    <p:sldId id="483" r:id="rId25"/>
    <p:sldId id="488" r:id="rId26"/>
    <p:sldId id="510" r:id="rId27"/>
    <p:sldId id="489" r:id="rId28"/>
    <p:sldId id="501" r:id="rId29"/>
    <p:sldId id="491" r:id="rId30"/>
    <p:sldId id="492" r:id="rId31"/>
    <p:sldId id="493" r:id="rId32"/>
    <p:sldId id="494" r:id="rId33"/>
    <p:sldId id="495" r:id="rId34"/>
    <p:sldId id="496" r:id="rId35"/>
    <p:sldId id="497" r:id="rId36"/>
    <p:sldId id="498" r:id="rId37"/>
    <p:sldId id="499" r:id="rId38"/>
    <p:sldId id="500" r:id="rId39"/>
    <p:sldId id="502" r:id="rId40"/>
    <p:sldId id="503" r:id="rId41"/>
    <p:sldId id="504" r:id="rId42"/>
    <p:sldId id="505" r:id="rId43"/>
    <p:sldId id="506" r:id="rId44"/>
    <p:sldId id="508" r:id="rId45"/>
    <p:sldId id="509" r:id="rId46"/>
    <p:sldId id="507" r:id="rId47"/>
    <p:sldId id="347" r:id="rId48"/>
    <p:sldId id="454" r:id="rId49"/>
  </p:sldIdLst>
  <p:sldSz cx="9144000" cy="6858000" type="screen4x3"/>
  <p:notesSz cx="7023100" cy="9309100"/>
  <p:custDataLst>
    <p:tags r:id="rId52"/>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A44F"/>
    <a:srgbClr val="FF9933"/>
    <a:srgbClr val="FFCC00"/>
    <a:srgbClr val="733D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82" autoAdjust="0"/>
  </p:normalViewPr>
  <p:slideViewPr>
    <p:cSldViewPr>
      <p:cViewPr varScale="1">
        <p:scale>
          <a:sx n="86" d="100"/>
          <a:sy n="86" d="100"/>
        </p:scale>
        <p:origin x="1800" y="72"/>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notesViewPr>
    <p:cSldViewPr>
      <p:cViewPr varScale="1">
        <p:scale>
          <a:sx n="56" d="100"/>
          <a:sy n="56" d="100"/>
        </p:scale>
        <p:origin x="-2496" y="-96"/>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5380F0-4D90-403B-8019-744FD552E9CF}" type="doc">
      <dgm:prSet loTypeId="urn:microsoft.com/office/officeart/2005/8/layout/chart3" loCatId="cycle" qsTypeId="urn:microsoft.com/office/officeart/2005/8/quickstyle/simple1" qsCatId="simple" csTypeId="urn:microsoft.com/office/officeart/2005/8/colors/accent2_2" csCatId="accent2" phldr="1"/>
      <dgm:spPr/>
    </dgm:pt>
    <dgm:pt modelId="{6747ADB3-D4F3-4B73-9F58-C56104FA1398}">
      <dgm:prSet phldrT="[Text]" custT="1"/>
      <dgm:spPr/>
      <dgm:t>
        <a:bodyPr/>
        <a:lstStyle/>
        <a:p>
          <a:r>
            <a:rPr lang="en-US" sz="2400" dirty="0"/>
            <a:t>Services</a:t>
          </a:r>
        </a:p>
        <a:p>
          <a:r>
            <a:rPr lang="en-US" sz="2800" dirty="0"/>
            <a:t>64%</a:t>
          </a:r>
          <a:endParaRPr lang="el-GR" sz="2800" dirty="0"/>
        </a:p>
      </dgm:t>
    </dgm:pt>
    <dgm:pt modelId="{D78CAB07-F974-4023-AF74-F97CE88D4D1F}" type="parTrans" cxnId="{653A4A26-0766-43A9-BDA8-FBE4007835E3}">
      <dgm:prSet/>
      <dgm:spPr/>
      <dgm:t>
        <a:bodyPr/>
        <a:lstStyle/>
        <a:p>
          <a:endParaRPr lang="el-GR"/>
        </a:p>
      </dgm:t>
    </dgm:pt>
    <dgm:pt modelId="{B7218ECA-F109-4FCC-BDE2-A111A1C84F72}" type="sibTrans" cxnId="{653A4A26-0766-43A9-BDA8-FBE4007835E3}">
      <dgm:prSet/>
      <dgm:spPr/>
      <dgm:t>
        <a:bodyPr/>
        <a:lstStyle/>
        <a:p>
          <a:endParaRPr lang="el-GR"/>
        </a:p>
      </dgm:t>
    </dgm:pt>
    <dgm:pt modelId="{E3AEFB84-143F-40AE-953B-38A7CBDDCCA4}">
      <dgm:prSet phldrT="[Text]" custT="1"/>
      <dgm:spPr/>
      <dgm:t>
        <a:bodyPr/>
        <a:lstStyle/>
        <a:p>
          <a:r>
            <a:rPr lang="en-US" sz="1200" dirty="0"/>
            <a:t>Agriculture 6%</a:t>
          </a:r>
          <a:endParaRPr lang="el-GR" sz="1200" dirty="0"/>
        </a:p>
      </dgm:t>
    </dgm:pt>
    <dgm:pt modelId="{A34BC7A4-028F-4EAF-AC57-8C9EA87A785B}" type="parTrans" cxnId="{4C81F3B9-29F9-4CC4-A8D9-B9906321B2DD}">
      <dgm:prSet/>
      <dgm:spPr/>
      <dgm:t>
        <a:bodyPr/>
        <a:lstStyle/>
        <a:p>
          <a:endParaRPr lang="el-GR"/>
        </a:p>
      </dgm:t>
    </dgm:pt>
    <dgm:pt modelId="{07C162AA-1608-4BB4-B75F-44E247906E0A}" type="sibTrans" cxnId="{4C81F3B9-29F9-4CC4-A8D9-B9906321B2DD}">
      <dgm:prSet/>
      <dgm:spPr/>
      <dgm:t>
        <a:bodyPr/>
        <a:lstStyle/>
        <a:p>
          <a:endParaRPr lang="el-GR"/>
        </a:p>
      </dgm:t>
    </dgm:pt>
    <dgm:pt modelId="{8F756B39-80D9-42B6-B75B-8636247D786F}">
      <dgm:prSet phldrT="[Text]" custT="1"/>
      <dgm:spPr/>
      <dgm:t>
        <a:bodyPr/>
        <a:lstStyle/>
        <a:p>
          <a:r>
            <a:rPr lang="en-US" sz="1800" dirty="0"/>
            <a:t>Industry</a:t>
          </a:r>
        </a:p>
        <a:p>
          <a:r>
            <a:rPr lang="en-US" sz="1800" dirty="0"/>
            <a:t>30%</a:t>
          </a:r>
          <a:endParaRPr lang="el-GR" sz="1800" dirty="0"/>
        </a:p>
      </dgm:t>
    </dgm:pt>
    <dgm:pt modelId="{7EE96A20-56E7-4E2E-862D-231955C240C3}" type="parTrans" cxnId="{55059733-7AD1-4126-B175-BC873EE2F40E}">
      <dgm:prSet/>
      <dgm:spPr/>
      <dgm:t>
        <a:bodyPr/>
        <a:lstStyle/>
        <a:p>
          <a:endParaRPr lang="el-GR"/>
        </a:p>
      </dgm:t>
    </dgm:pt>
    <dgm:pt modelId="{01911CE8-F4BD-4890-A666-38A080F6D481}" type="sibTrans" cxnId="{55059733-7AD1-4126-B175-BC873EE2F40E}">
      <dgm:prSet/>
      <dgm:spPr/>
      <dgm:t>
        <a:bodyPr/>
        <a:lstStyle/>
        <a:p>
          <a:endParaRPr lang="el-GR"/>
        </a:p>
      </dgm:t>
    </dgm:pt>
    <dgm:pt modelId="{DC568E45-04FF-4234-A142-4558893FBDA3}" type="pres">
      <dgm:prSet presAssocID="{EB5380F0-4D90-403B-8019-744FD552E9CF}" presName="compositeShape" presStyleCnt="0">
        <dgm:presLayoutVars>
          <dgm:chMax val="7"/>
          <dgm:dir/>
          <dgm:resizeHandles val="exact"/>
        </dgm:presLayoutVars>
      </dgm:prSet>
      <dgm:spPr/>
    </dgm:pt>
    <dgm:pt modelId="{B54ED1DB-7E81-4461-9879-12A55AD94EB4}" type="pres">
      <dgm:prSet presAssocID="{EB5380F0-4D90-403B-8019-744FD552E9CF}" presName="wedge1" presStyleLbl="node1" presStyleIdx="0" presStyleCnt="3" custScaleX="114660" custScaleY="103758" custLinFactNeighborX="2410" custLinFactNeighborY="8661"/>
      <dgm:spPr/>
    </dgm:pt>
    <dgm:pt modelId="{D7DEBCA6-10F2-4642-A4FA-3E12EBB45552}" type="pres">
      <dgm:prSet presAssocID="{EB5380F0-4D90-403B-8019-744FD552E9CF}" presName="wedge1Tx" presStyleLbl="node1" presStyleIdx="0" presStyleCnt="3">
        <dgm:presLayoutVars>
          <dgm:chMax val="0"/>
          <dgm:chPref val="0"/>
          <dgm:bulletEnabled val="1"/>
        </dgm:presLayoutVars>
      </dgm:prSet>
      <dgm:spPr/>
    </dgm:pt>
    <dgm:pt modelId="{DF9A2E73-48AE-4815-93BE-183CB6EBC17F}" type="pres">
      <dgm:prSet presAssocID="{EB5380F0-4D90-403B-8019-744FD552E9CF}" presName="wedge2" presStyleLbl="node1" presStyleIdx="1" presStyleCnt="3" custScaleX="55224" custScaleY="55702" custLinFactNeighborX="5363" custLinFactNeighborY="21715"/>
      <dgm:spPr/>
    </dgm:pt>
    <dgm:pt modelId="{0BB38F64-15DA-4229-BD87-D7A321B39E22}" type="pres">
      <dgm:prSet presAssocID="{EB5380F0-4D90-403B-8019-744FD552E9CF}" presName="wedge2Tx" presStyleLbl="node1" presStyleIdx="1" presStyleCnt="3">
        <dgm:presLayoutVars>
          <dgm:chMax val="0"/>
          <dgm:chPref val="0"/>
          <dgm:bulletEnabled val="1"/>
        </dgm:presLayoutVars>
      </dgm:prSet>
      <dgm:spPr/>
    </dgm:pt>
    <dgm:pt modelId="{4FDE3DF5-6989-43AE-917D-EB8EE8D52DCA}" type="pres">
      <dgm:prSet presAssocID="{EB5380F0-4D90-403B-8019-744FD552E9CF}" presName="wedge3" presStyleLbl="node1" presStyleIdx="2" presStyleCnt="3" custScaleX="81374" custScaleY="77656"/>
      <dgm:spPr/>
    </dgm:pt>
    <dgm:pt modelId="{2596E433-8798-4055-B6F1-E0C5563D6910}" type="pres">
      <dgm:prSet presAssocID="{EB5380F0-4D90-403B-8019-744FD552E9CF}" presName="wedge3Tx" presStyleLbl="node1" presStyleIdx="2" presStyleCnt="3">
        <dgm:presLayoutVars>
          <dgm:chMax val="0"/>
          <dgm:chPref val="0"/>
          <dgm:bulletEnabled val="1"/>
        </dgm:presLayoutVars>
      </dgm:prSet>
      <dgm:spPr/>
    </dgm:pt>
  </dgm:ptLst>
  <dgm:cxnLst>
    <dgm:cxn modelId="{C0850C59-5C51-499B-90C2-2FBE2CD624B7}" type="presOf" srcId="{EB5380F0-4D90-403B-8019-744FD552E9CF}" destId="{DC568E45-04FF-4234-A142-4558893FBDA3}" srcOrd="0" destOrd="0" presId="urn:microsoft.com/office/officeart/2005/8/layout/chart3"/>
    <dgm:cxn modelId="{0A5898DA-5E6F-4D88-AB7E-EC1F5CDB99B6}" type="presOf" srcId="{6747ADB3-D4F3-4B73-9F58-C56104FA1398}" destId="{D7DEBCA6-10F2-4642-A4FA-3E12EBB45552}" srcOrd="1" destOrd="0" presId="urn:microsoft.com/office/officeart/2005/8/layout/chart3"/>
    <dgm:cxn modelId="{4C81F3B9-29F9-4CC4-A8D9-B9906321B2DD}" srcId="{EB5380F0-4D90-403B-8019-744FD552E9CF}" destId="{E3AEFB84-143F-40AE-953B-38A7CBDDCCA4}" srcOrd="1" destOrd="0" parTransId="{A34BC7A4-028F-4EAF-AC57-8C9EA87A785B}" sibTransId="{07C162AA-1608-4BB4-B75F-44E247906E0A}"/>
    <dgm:cxn modelId="{653A4A26-0766-43A9-BDA8-FBE4007835E3}" srcId="{EB5380F0-4D90-403B-8019-744FD552E9CF}" destId="{6747ADB3-D4F3-4B73-9F58-C56104FA1398}" srcOrd="0" destOrd="0" parTransId="{D78CAB07-F974-4023-AF74-F97CE88D4D1F}" sibTransId="{B7218ECA-F109-4FCC-BDE2-A111A1C84F72}"/>
    <dgm:cxn modelId="{E4DBC45A-ED1B-4862-8F99-CE618A8565E7}" type="presOf" srcId="{E3AEFB84-143F-40AE-953B-38A7CBDDCCA4}" destId="{0BB38F64-15DA-4229-BD87-D7A321B39E22}" srcOrd="1" destOrd="0" presId="urn:microsoft.com/office/officeart/2005/8/layout/chart3"/>
    <dgm:cxn modelId="{1163A6CA-BE3B-447E-BEED-84229CF2C924}" type="presOf" srcId="{8F756B39-80D9-42B6-B75B-8636247D786F}" destId="{2596E433-8798-4055-B6F1-E0C5563D6910}" srcOrd="1" destOrd="0" presId="urn:microsoft.com/office/officeart/2005/8/layout/chart3"/>
    <dgm:cxn modelId="{2F78670C-A3DD-4DC4-A903-9AF86934C2DA}" type="presOf" srcId="{8F756B39-80D9-42B6-B75B-8636247D786F}" destId="{4FDE3DF5-6989-43AE-917D-EB8EE8D52DCA}" srcOrd="0" destOrd="0" presId="urn:microsoft.com/office/officeart/2005/8/layout/chart3"/>
    <dgm:cxn modelId="{55059733-7AD1-4126-B175-BC873EE2F40E}" srcId="{EB5380F0-4D90-403B-8019-744FD552E9CF}" destId="{8F756B39-80D9-42B6-B75B-8636247D786F}" srcOrd="2" destOrd="0" parTransId="{7EE96A20-56E7-4E2E-862D-231955C240C3}" sibTransId="{01911CE8-F4BD-4890-A666-38A080F6D481}"/>
    <dgm:cxn modelId="{10888CFE-8CDE-4942-9B35-C50B101F615C}" type="presOf" srcId="{E3AEFB84-143F-40AE-953B-38A7CBDDCCA4}" destId="{DF9A2E73-48AE-4815-93BE-183CB6EBC17F}" srcOrd="0" destOrd="0" presId="urn:microsoft.com/office/officeart/2005/8/layout/chart3"/>
    <dgm:cxn modelId="{0CE7E282-FEFF-49D8-969F-44D4AEA089B7}" type="presOf" srcId="{6747ADB3-D4F3-4B73-9F58-C56104FA1398}" destId="{B54ED1DB-7E81-4461-9879-12A55AD94EB4}" srcOrd="0" destOrd="0" presId="urn:microsoft.com/office/officeart/2005/8/layout/chart3"/>
    <dgm:cxn modelId="{FAC8ABC6-556D-4A48-AE13-A2F2E1AEDF55}" type="presParOf" srcId="{DC568E45-04FF-4234-A142-4558893FBDA3}" destId="{B54ED1DB-7E81-4461-9879-12A55AD94EB4}" srcOrd="0" destOrd="0" presId="urn:microsoft.com/office/officeart/2005/8/layout/chart3"/>
    <dgm:cxn modelId="{0620816A-521A-4F34-8E59-44DF75EA439C}" type="presParOf" srcId="{DC568E45-04FF-4234-A142-4558893FBDA3}" destId="{D7DEBCA6-10F2-4642-A4FA-3E12EBB45552}" srcOrd="1" destOrd="0" presId="urn:microsoft.com/office/officeart/2005/8/layout/chart3"/>
    <dgm:cxn modelId="{CFE50A30-B0C9-4316-82F6-4F2728231844}" type="presParOf" srcId="{DC568E45-04FF-4234-A142-4558893FBDA3}" destId="{DF9A2E73-48AE-4815-93BE-183CB6EBC17F}" srcOrd="2" destOrd="0" presId="urn:microsoft.com/office/officeart/2005/8/layout/chart3"/>
    <dgm:cxn modelId="{918341FB-B950-4AF5-BE93-781CB536EEEB}" type="presParOf" srcId="{DC568E45-04FF-4234-A142-4558893FBDA3}" destId="{0BB38F64-15DA-4229-BD87-D7A321B39E22}" srcOrd="3" destOrd="0" presId="urn:microsoft.com/office/officeart/2005/8/layout/chart3"/>
    <dgm:cxn modelId="{D53FF4F4-ADA7-40E1-BB75-80ADC3AC4FBE}" type="presParOf" srcId="{DC568E45-04FF-4234-A142-4558893FBDA3}" destId="{4FDE3DF5-6989-43AE-917D-EB8EE8D52DCA}" srcOrd="4" destOrd="0" presId="urn:microsoft.com/office/officeart/2005/8/layout/chart3"/>
    <dgm:cxn modelId="{4B833869-10F2-4F1A-8AD0-160DA58724E2}" type="presParOf" srcId="{DC568E45-04FF-4234-A142-4558893FBDA3}" destId="{2596E433-8798-4055-B6F1-E0C5563D6910}"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ED1DB-7E81-4461-9879-12A55AD94EB4}">
      <dsp:nvSpPr>
        <dsp:cNvPr id="0" name=""/>
        <dsp:cNvSpPr/>
      </dsp:nvSpPr>
      <dsp:spPr>
        <a:xfrm>
          <a:off x="884945" y="506030"/>
          <a:ext cx="3558333" cy="3220003"/>
        </a:xfrm>
        <a:prstGeom prst="pie">
          <a:avLst>
            <a:gd name="adj1" fmla="val 16200000"/>
            <a:gd name="adj2" fmla="val 18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Services</a:t>
          </a:r>
        </a:p>
        <a:p>
          <a:pPr marL="0" lvl="0" indent="0" algn="ctr" defTabSz="1066800">
            <a:lnSpc>
              <a:spcPct val="90000"/>
            </a:lnSpc>
            <a:spcBef>
              <a:spcPct val="0"/>
            </a:spcBef>
            <a:spcAft>
              <a:spcPct val="35000"/>
            </a:spcAft>
            <a:buNone/>
          </a:pPr>
          <a:r>
            <a:rPr lang="en-US" sz="2800" kern="1200" dirty="0"/>
            <a:t>64%</a:t>
          </a:r>
          <a:endParaRPr lang="el-GR" sz="2800" kern="1200" dirty="0"/>
        </a:p>
      </dsp:txBody>
      <dsp:txXfrm>
        <a:off x="2819577" y="1100198"/>
        <a:ext cx="1207291" cy="1073334"/>
      </dsp:txXfrm>
    </dsp:sp>
    <dsp:sp modelId="{DF9A2E73-48AE-4815-93BE-183CB6EBC17F}">
      <dsp:nvSpPr>
        <dsp:cNvPr id="0" name=""/>
        <dsp:cNvSpPr/>
      </dsp:nvSpPr>
      <dsp:spPr>
        <a:xfrm>
          <a:off x="1738878" y="1749188"/>
          <a:ext cx="1713809" cy="1728643"/>
        </a:xfrm>
        <a:prstGeom prst="pie">
          <a:avLst>
            <a:gd name="adj1" fmla="val 1800000"/>
            <a:gd name="adj2" fmla="val 90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Agriculture 6%</a:t>
          </a:r>
          <a:endParaRPr lang="el-GR" sz="1200" kern="1200" dirty="0"/>
        </a:p>
      </dsp:txBody>
      <dsp:txXfrm>
        <a:off x="2208135" y="2839880"/>
        <a:ext cx="775294" cy="535056"/>
      </dsp:txXfrm>
    </dsp:sp>
    <dsp:sp modelId="{4FDE3DF5-6989-43AE-917D-EB8EE8D52DCA}">
      <dsp:nvSpPr>
        <dsp:cNvPr id="0" name=""/>
        <dsp:cNvSpPr/>
      </dsp:nvSpPr>
      <dsp:spPr>
        <a:xfrm>
          <a:off x="1166677" y="734631"/>
          <a:ext cx="2525343" cy="2409959"/>
        </a:xfrm>
        <a:prstGeom prst="pie">
          <a:avLst>
            <a:gd name="adj1" fmla="val 90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Industry</a:t>
          </a:r>
        </a:p>
        <a:p>
          <a:pPr marL="0" lvl="0" indent="0" algn="ctr" defTabSz="800100">
            <a:lnSpc>
              <a:spcPct val="90000"/>
            </a:lnSpc>
            <a:spcBef>
              <a:spcPct val="0"/>
            </a:spcBef>
            <a:spcAft>
              <a:spcPct val="35000"/>
            </a:spcAft>
            <a:buNone/>
          </a:pPr>
          <a:r>
            <a:rPr lang="en-US" sz="1800" kern="1200" dirty="0"/>
            <a:t>30%</a:t>
          </a:r>
          <a:endParaRPr lang="el-GR" sz="1800" kern="1200" dirty="0"/>
        </a:p>
      </dsp:txBody>
      <dsp:txXfrm>
        <a:off x="1437250" y="1208016"/>
        <a:ext cx="856812" cy="80331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1DEFD5B9-B19F-42EC-8304-0B63DE129D76}" type="datetimeFigureOut">
              <a:rPr lang="en-US" smtClean="0"/>
              <a:t>16-May-16</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427C5AD2-79AD-4A40-80CC-9EC712387EA0}" type="slidenum">
              <a:rPr lang="en-US" smtClean="0"/>
              <a:t>‹#›</a:t>
            </a:fld>
            <a:endParaRPr lang="en-US"/>
          </a:p>
        </p:txBody>
      </p:sp>
    </p:spTree>
    <p:extLst>
      <p:ext uri="{BB962C8B-B14F-4D97-AF65-F5344CB8AC3E}">
        <p14:creationId xmlns:p14="http://schemas.microsoft.com/office/powerpoint/2010/main" val="1419788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l-GR"/>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4A4D64FC-1D66-4337-AE2A-3EE706C5A78E}" type="datetimeFigureOut">
              <a:rPr lang="el-GR" smtClean="0"/>
              <a:pPr/>
              <a:t>16/5/2016</a:t>
            </a:fld>
            <a:endParaRPr lang="el-GR"/>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l-GR"/>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l-GR"/>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C5AFB99-7C91-40C0-9EB8-511DFC242E98}" type="slidenum">
              <a:rPr lang="el-GR" smtClean="0"/>
              <a:pPr/>
              <a:t>‹#›</a:t>
            </a:fld>
            <a:endParaRPr lang="el-GR"/>
          </a:p>
        </p:txBody>
      </p:sp>
    </p:spTree>
    <p:extLst>
      <p:ext uri="{BB962C8B-B14F-4D97-AF65-F5344CB8AC3E}">
        <p14:creationId xmlns:p14="http://schemas.microsoft.com/office/powerpoint/2010/main" val="1344173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www.eetimes.com/news/design/showArticle.jhtml?articleID=179100286" TargetMode="External"/><Relationship Id="rId13" Type="http://schemas.openxmlformats.org/officeDocument/2006/relationships/hyperlink" Target="http://en.wikipedia.org/wiki/As_of_2005" TargetMode="External"/><Relationship Id="rId18" Type="http://schemas.openxmlformats.org/officeDocument/2006/relationships/hyperlink" Target="http://en.wikipedia.org/w/index.php?title=RFID&amp;action=edit&amp;section=6" TargetMode="External"/><Relationship Id="rId3" Type="http://schemas.openxmlformats.org/officeDocument/2006/relationships/hyperlink" Target="http://en.wikipedia.org/w/index.php?title=RFID&amp;action=edit&amp;section=3" TargetMode="External"/><Relationship Id="rId7" Type="http://schemas.openxmlformats.org/officeDocument/2006/relationships/hyperlink" Target="http://en.wikipedia.org/wiki/Micrometre" TargetMode="External"/><Relationship Id="rId12" Type="http://schemas.openxmlformats.org/officeDocument/2006/relationships/hyperlink" Target="http://en.wikipedia.org/w/index.php?title=13.56_MHz&amp;action=edit" TargetMode="External"/><Relationship Id="rId17" Type="http://schemas.openxmlformats.org/officeDocument/2006/relationships/hyperlink" Target="http://en.wikipedia.org/w/index.php?title=RFID&amp;action=edit&amp;section=5" TargetMode="External"/><Relationship Id="rId2" Type="http://schemas.openxmlformats.org/officeDocument/2006/relationships/slide" Target="../slides/slide20.xml"/><Relationship Id="rId16" Type="http://schemas.openxmlformats.org/officeDocument/2006/relationships/hyperlink" Target="http://en.wikipedia.org/w/index.php?title=RFID&amp;action=edit&amp;section=4" TargetMode="External"/><Relationship Id="rId1" Type="http://schemas.openxmlformats.org/officeDocument/2006/relationships/notesMaster" Target="../notesMasters/notesMaster1.xml"/><Relationship Id="rId6" Type="http://schemas.openxmlformats.org/officeDocument/2006/relationships/hyperlink" Target="http://en.wikipedia.org/wiki/As_of_2006" TargetMode="External"/><Relationship Id="rId11" Type="http://schemas.openxmlformats.org/officeDocument/2006/relationships/hyperlink" Target="http://en.wikipedia.org/w/index.php?title=ISO_18000-6&amp;action=edit" TargetMode="External"/><Relationship Id="rId5" Type="http://schemas.openxmlformats.org/officeDocument/2006/relationships/hyperlink" Target="http://en.wikipedia.org/wiki/EEPROM" TargetMode="External"/><Relationship Id="rId15" Type="http://schemas.openxmlformats.org/officeDocument/2006/relationships/hyperlink" Target="http://www.smartcodecorp.com/newsroom/01-05-06.asp" TargetMode="External"/><Relationship Id="rId10" Type="http://schemas.openxmlformats.org/officeDocument/2006/relationships/hyperlink" Target="http://en.wikipedia.org/wiki/EPC" TargetMode="External"/><Relationship Id="rId4" Type="http://schemas.openxmlformats.org/officeDocument/2006/relationships/hyperlink" Target="http://en.wikipedia.org/wiki/Backscattering" TargetMode="External"/><Relationship Id="rId9" Type="http://schemas.openxmlformats.org/officeDocument/2006/relationships/hyperlink" Target="http://en.wikipedia.org/wiki/ISO_14443" TargetMode="External"/><Relationship Id="rId14" Type="http://schemas.openxmlformats.org/officeDocument/2006/relationships/hyperlink" Target="http://www.smartcodecorp.com/newsroom/05-10-05.asp"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CA9D4C0-56E8-4BA2-ABDF-860AB0647FF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17836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l-GR"/>
              <a:t>Το ηλεκτρομαγνητικό πεδίο της γης μπορεί να τροφοδοτήσει μικρές συσκευές</a:t>
            </a:r>
          </a:p>
          <a:p>
            <a:pPr lvl="1" eaLnBrk="1" hangingPunct="1">
              <a:lnSpc>
                <a:spcPct val="90000"/>
              </a:lnSpc>
            </a:pPr>
            <a:r>
              <a:rPr lang="el-GR"/>
              <a:t>Δίνει</a:t>
            </a:r>
            <a:r>
              <a:rPr lang="en-GB"/>
              <a:t> 0.25-1.0 Watt </a:t>
            </a:r>
            <a:r>
              <a:rPr lang="el-GR"/>
              <a:t>με μία μικρή κεραία και μία συσκευή όσο ένας κύβος ζάχαρης</a:t>
            </a:r>
          </a:p>
          <a:p>
            <a:pPr eaLnBrk="1" hangingPunct="1">
              <a:lnSpc>
                <a:spcPct val="90000"/>
              </a:lnSpc>
            </a:pPr>
            <a:r>
              <a:rPr lang="el-GR"/>
              <a:t>Παρεμφερές και άμεσο:</a:t>
            </a:r>
          </a:p>
          <a:p>
            <a:pPr lvl="1" eaLnBrk="1" hangingPunct="1">
              <a:lnSpc>
                <a:spcPct val="90000"/>
              </a:lnSpc>
            </a:pPr>
            <a:r>
              <a:rPr lang="en-US"/>
              <a:t>Splashpower</a:t>
            </a:r>
            <a:endParaRPr lang="en-GB"/>
          </a:p>
          <a:p>
            <a:pPr eaLnBrk="1" hangingPunct="1"/>
            <a:endParaRPr lang="el-G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44F49A-8BAF-4712-900F-ACE754D32F9A}" type="slidenum">
              <a:rPr lang="en-US" smtClean="0">
                <a:solidFill>
                  <a:prstClr val="black"/>
                </a:solidFill>
              </a:rPr>
              <a:pPr>
                <a:spcBef>
                  <a:spcPct val="0"/>
                </a:spcBef>
              </a:pPr>
              <a:t>22</a:t>
            </a:fld>
            <a:endParaRPr lang="en-US">
              <a:solidFill>
                <a:prstClr val="black"/>
              </a:solidFill>
            </a:endParaRPr>
          </a:p>
        </p:txBody>
      </p:sp>
    </p:spTree>
    <p:extLst>
      <p:ext uri="{BB962C8B-B14F-4D97-AF65-F5344CB8AC3E}">
        <p14:creationId xmlns:p14="http://schemas.microsoft.com/office/powerpoint/2010/main" val="136093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5AFB99-7C91-40C0-9EB8-511DFC242E98}" type="slidenum">
              <a:rPr lang="el-GR" smtClean="0"/>
              <a:pPr/>
              <a:t>45</a:t>
            </a:fld>
            <a:endParaRPr lang="el-GR"/>
          </a:p>
        </p:txBody>
      </p:sp>
    </p:spTree>
    <p:extLst>
      <p:ext uri="{BB962C8B-B14F-4D97-AF65-F5344CB8AC3E}">
        <p14:creationId xmlns:p14="http://schemas.microsoft.com/office/powerpoint/2010/main" val="286525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8E91D45-FB00-43F0-A5CE-3BA75045096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1355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5C334A-8E8D-4B56-8003-77D86D8EF7A3}" type="slidenum">
              <a:rPr lang="en-US" smtClean="0">
                <a:solidFill>
                  <a:prstClr val="black"/>
                </a:solidFill>
              </a:rPr>
              <a:pPr>
                <a:spcBef>
                  <a:spcPct val="0"/>
                </a:spcBef>
              </a:pPr>
              <a:t>14</a:t>
            </a:fld>
            <a:endParaRPr lang="en-US">
              <a:solidFill>
                <a:prstClr val="black"/>
              </a:solidFill>
            </a:endParaRPr>
          </a:p>
        </p:txBody>
      </p:sp>
      <p:sp>
        <p:nvSpPr>
          <p:cNvPr id="44035" name="Rectangle 2"/>
          <p:cNvSpPr>
            <a:spLocks noGrp="1" noRot="1" noChangeAspect="1" noChangeArrowheads="1" noTextEdit="1"/>
          </p:cNvSpPr>
          <p:nvPr>
            <p:ph type="sldImg"/>
          </p:nvPr>
        </p:nvSpPr>
        <p:spPr bwMode="auto">
          <a:xfrm>
            <a:off x="1152525" y="693738"/>
            <a:ext cx="4551363" cy="3413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8" tIns="45004" rIns="90008" bIns="45004"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884048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A6B56F-C7BD-4250-9059-9AF182002E52}" type="slidenum">
              <a:rPr lang="en-US" smtClean="0">
                <a:solidFill>
                  <a:prstClr val="black"/>
                </a:solidFill>
              </a:rPr>
              <a:pPr>
                <a:spcBef>
                  <a:spcPct val="0"/>
                </a:spcBef>
              </a:pPr>
              <a:t>15</a:t>
            </a:fld>
            <a:endParaRPr lang="en-US">
              <a:solidFill>
                <a:prstClr val="black"/>
              </a:solidFill>
            </a:endParaRPr>
          </a:p>
        </p:txBody>
      </p:sp>
      <p:sp>
        <p:nvSpPr>
          <p:cNvPr id="46083" name="Rectangle 2"/>
          <p:cNvSpPr>
            <a:spLocks noGrp="1" noRot="1" noChangeAspect="1" noChangeArrowheads="1" noTextEdit="1"/>
          </p:cNvSpPr>
          <p:nvPr>
            <p:ph type="sldImg"/>
          </p:nvPr>
        </p:nvSpPr>
        <p:spPr bwMode="auto">
          <a:xfrm>
            <a:off x="1152525" y="693738"/>
            <a:ext cx="4551363" cy="3413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8" tIns="45004" rIns="90008" bIns="45004"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44097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hangingPunct="1">
              <a:lnSpc>
                <a:spcPct val="90000"/>
              </a:lnSpc>
              <a:defRPr/>
            </a:pPr>
            <a:r>
              <a:rPr lang="el-GR" sz="2800" dirty="0"/>
              <a:t>Η αναβάθμιση του </a:t>
            </a:r>
            <a:r>
              <a:rPr lang="en-US" sz="2800" dirty="0"/>
              <a:t>IP </a:t>
            </a:r>
            <a:r>
              <a:rPr lang="el-GR" sz="2800" dirty="0"/>
              <a:t>είναι απαραίτητη</a:t>
            </a:r>
            <a:r>
              <a:rPr lang="en-GB" sz="2800" dirty="0"/>
              <a:t>:</a:t>
            </a:r>
          </a:p>
          <a:p>
            <a:pPr lvl="1" eaLnBrk="1" hangingPunct="1">
              <a:lnSpc>
                <a:spcPct val="90000"/>
              </a:lnSpc>
              <a:defRPr/>
            </a:pPr>
            <a:r>
              <a:rPr lang="el-GR" sz="2400" dirty="0"/>
              <a:t>Πρόβλημα κλιμάκωσης του </a:t>
            </a:r>
            <a:r>
              <a:rPr lang="en-US" sz="2400" dirty="0"/>
              <a:t>Internet</a:t>
            </a:r>
          </a:p>
          <a:p>
            <a:pPr lvl="2" eaLnBrk="1" hangingPunct="1">
              <a:lnSpc>
                <a:spcPct val="90000"/>
              </a:lnSpc>
              <a:defRPr/>
            </a:pPr>
            <a:r>
              <a:rPr lang="en-GB" sz="2000" dirty="0"/>
              <a:t>32-bit = 4,4 </a:t>
            </a:r>
            <a:r>
              <a:rPr lang="el-GR" sz="2000" dirty="0"/>
              <a:t>δις διευθύνσεις</a:t>
            </a:r>
          </a:p>
          <a:p>
            <a:pPr lvl="2" eaLnBrk="1" hangingPunct="1">
              <a:lnSpc>
                <a:spcPct val="90000"/>
              </a:lnSpc>
              <a:defRPr/>
            </a:pPr>
            <a:r>
              <a:rPr lang="el-GR" sz="2000" dirty="0"/>
              <a:t>Οι περισσότερες στην Αμερική</a:t>
            </a:r>
          </a:p>
          <a:p>
            <a:pPr lvl="2" eaLnBrk="1" hangingPunct="1">
              <a:lnSpc>
                <a:spcPct val="90000"/>
              </a:lnSpc>
              <a:defRPr/>
            </a:pPr>
            <a:r>
              <a:rPr lang="el-GR" sz="2000" dirty="0"/>
              <a:t>Θα χρειαστούμε 1 για κάθε συσκευή!</a:t>
            </a:r>
          </a:p>
          <a:p>
            <a:pPr lvl="2" eaLnBrk="1" hangingPunct="1">
              <a:lnSpc>
                <a:spcPct val="90000"/>
              </a:lnSpc>
              <a:defRPr/>
            </a:pPr>
            <a:r>
              <a:rPr lang="el-GR" sz="2000" dirty="0"/>
              <a:t>Με το </a:t>
            </a:r>
            <a:r>
              <a:rPr lang="en-US" sz="2000" dirty="0"/>
              <a:t>IPv6 </a:t>
            </a:r>
            <a:r>
              <a:rPr lang="el-GR" sz="2000" dirty="0"/>
              <a:t>(128-</a:t>
            </a:r>
            <a:r>
              <a:rPr lang="en-US" sz="2000" dirty="0"/>
              <a:t>bit) </a:t>
            </a:r>
            <a:r>
              <a:rPr lang="el-GR" sz="2000" dirty="0"/>
              <a:t>θα έχουμε 6,7 * 10</a:t>
            </a:r>
            <a:r>
              <a:rPr lang="el-GR" sz="2000" baseline="30000" dirty="0"/>
              <a:t>23 </a:t>
            </a:r>
            <a:r>
              <a:rPr lang="el-GR" sz="2000" dirty="0"/>
              <a:t>/ μ</a:t>
            </a:r>
            <a:r>
              <a:rPr lang="el-GR" sz="2000" baseline="30000" dirty="0"/>
              <a:t>2</a:t>
            </a:r>
            <a:r>
              <a:rPr lang="el-GR" sz="2000" dirty="0"/>
              <a:t>!!!</a:t>
            </a:r>
            <a:endParaRPr lang="en-GB" sz="2000" dirty="0"/>
          </a:p>
          <a:p>
            <a:pPr lvl="1" eaLnBrk="1" hangingPunct="1">
              <a:lnSpc>
                <a:spcPct val="90000"/>
              </a:lnSpc>
              <a:defRPr/>
            </a:pPr>
            <a:r>
              <a:rPr lang="en-GB" sz="2400" dirty="0"/>
              <a:t>Roaming</a:t>
            </a:r>
          </a:p>
          <a:p>
            <a:pPr lvl="1" eaLnBrk="1" hangingPunct="1">
              <a:lnSpc>
                <a:spcPct val="90000"/>
              </a:lnSpc>
              <a:defRPr/>
            </a:pPr>
            <a:r>
              <a:rPr lang="el-GR" sz="2400" dirty="0"/>
              <a:t>Καλύτερη ασφάλεια</a:t>
            </a:r>
            <a:endParaRPr lang="en-GB" sz="2400" dirty="0"/>
          </a:p>
          <a:p>
            <a:pPr lvl="1" eaLnBrk="1" hangingPunct="1">
              <a:lnSpc>
                <a:spcPct val="90000"/>
              </a:lnSpc>
              <a:defRPr/>
            </a:pPr>
            <a:r>
              <a:rPr lang="el-GR" sz="2400" dirty="0"/>
              <a:t>Ευκολότερο </a:t>
            </a:r>
            <a:r>
              <a:rPr lang="en-US" sz="2400" dirty="0"/>
              <a:t>configuration</a:t>
            </a:r>
          </a:p>
          <a:p>
            <a:pPr eaLnBrk="1" hangingPunct="1">
              <a:lnSpc>
                <a:spcPct val="90000"/>
              </a:lnSpc>
              <a:defRPr/>
            </a:pPr>
            <a:r>
              <a:rPr lang="el-GR" sz="2800" dirty="0"/>
              <a:t>Πρόβλημα: </a:t>
            </a:r>
            <a:r>
              <a:rPr lang="el-GR" sz="2800" u="sng" dirty="0"/>
              <a:t>Δεν</a:t>
            </a:r>
            <a:r>
              <a:rPr lang="el-GR" sz="2800" dirty="0"/>
              <a:t> είναι συμβατό με το </a:t>
            </a:r>
            <a:r>
              <a:rPr lang="en-US" sz="2800" dirty="0"/>
              <a:t>IPv4</a:t>
            </a:r>
            <a:endParaRPr lang="el-GR" sz="2800" dirty="0"/>
          </a:p>
          <a:p>
            <a:pPr lvl="1" eaLnBrk="1" hangingPunct="1">
              <a:lnSpc>
                <a:spcPct val="90000"/>
              </a:lnSpc>
              <a:defRPr/>
            </a:pPr>
            <a:r>
              <a:rPr lang="en-US" sz="2400" dirty="0"/>
              <a:t>Tunneling</a:t>
            </a:r>
            <a:endParaRPr lang="en-GB" sz="2400" dirty="0"/>
          </a:p>
          <a:p>
            <a:pPr eaLnBrk="1" hangingPunct="1">
              <a:defRPr/>
            </a:pPr>
            <a:endParaRPr lang="el-GR"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AC53A2-25EA-4597-84D1-6D7B1AAC877B}" type="slidenum">
              <a:rPr lang="en-US" smtClean="0">
                <a:solidFill>
                  <a:prstClr val="black"/>
                </a:solidFill>
              </a:rPr>
              <a:pPr>
                <a:spcBef>
                  <a:spcPct val="0"/>
                </a:spcBef>
              </a:pPr>
              <a:t>17</a:t>
            </a:fld>
            <a:endParaRPr lang="en-US">
              <a:solidFill>
                <a:prstClr val="black"/>
              </a:solidFill>
            </a:endParaRPr>
          </a:p>
        </p:txBody>
      </p:sp>
    </p:spTree>
    <p:extLst>
      <p:ext uri="{BB962C8B-B14F-4D97-AF65-F5344CB8AC3E}">
        <p14:creationId xmlns:p14="http://schemas.microsoft.com/office/powerpoint/2010/main" val="2552851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dirty="0"/>
              <a:t>Web Services + </a:t>
            </a:r>
            <a:r>
              <a:rPr lang="el-GR" dirty="0"/>
              <a:t>Ασύρματα δίκτυα</a:t>
            </a:r>
            <a:r>
              <a:rPr lang="en-GB" dirty="0"/>
              <a:t> + </a:t>
            </a:r>
            <a:r>
              <a:rPr lang="el-GR" dirty="0"/>
              <a:t>«Έξυπνες συσκευές»</a:t>
            </a:r>
            <a:endParaRPr lang="en-GB" dirty="0"/>
          </a:p>
          <a:p>
            <a:pPr eaLnBrk="1" hangingPunct="1"/>
            <a:r>
              <a:rPr lang="el-GR" dirty="0"/>
              <a:t>Δεν θα χρειάζεται</a:t>
            </a:r>
            <a:r>
              <a:rPr lang="en-GB" dirty="0"/>
              <a:t> </a:t>
            </a:r>
            <a:r>
              <a:rPr lang="el-GR" dirty="0"/>
              <a:t>φιλμ ή </a:t>
            </a:r>
            <a:r>
              <a:rPr lang="el-GR" dirty="0" err="1"/>
              <a:t>μνημούλα</a:t>
            </a:r>
            <a:r>
              <a:rPr lang="el-GR" dirty="0"/>
              <a:t> στις κάμερες, σκληρός δίσκος στα </a:t>
            </a:r>
            <a:r>
              <a:rPr lang="en-US" dirty="0"/>
              <a:t>MP3 players </a:t>
            </a:r>
            <a:r>
              <a:rPr lang="el-GR" dirty="0"/>
              <a:t>ή στα </a:t>
            </a:r>
            <a:r>
              <a:rPr lang="en-US" dirty="0"/>
              <a:t>laptops!</a:t>
            </a:r>
            <a:endParaRPr lang="el-GR" dirty="0"/>
          </a:p>
          <a:p>
            <a:pPr lvl="1" eaLnBrk="1" hangingPunct="1"/>
            <a:r>
              <a:rPr lang="el-GR" dirty="0"/>
              <a:t>Μέσω δικτύου, όλα κεντρικά</a:t>
            </a:r>
            <a:endParaRPr lang="en-GB" dirty="0"/>
          </a:p>
          <a:p>
            <a:pPr eaLnBrk="1" hangingPunct="1"/>
            <a:r>
              <a:rPr lang="el-GR" dirty="0"/>
              <a:t>Νέα κατηγορία επιχειρήσεων: «Υπηρεσίες Φύλαξης Δεδομένων»</a:t>
            </a:r>
            <a:endParaRPr lang="en-GB" dirty="0"/>
          </a:p>
          <a:p>
            <a:pPr eaLnBrk="1" hangingPunct="1"/>
            <a:endParaRPr lang="el-GR"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9869EE-8B1D-4411-8406-693875FB3DAF}" type="slidenum">
              <a:rPr lang="en-US" smtClean="0">
                <a:solidFill>
                  <a:prstClr val="black"/>
                </a:solidFill>
              </a:rPr>
              <a:pPr>
                <a:spcBef>
                  <a:spcPct val="0"/>
                </a:spcBef>
              </a:pPr>
              <a:t>18</a:t>
            </a:fld>
            <a:endParaRPr lang="en-US">
              <a:solidFill>
                <a:prstClr val="black"/>
              </a:solidFill>
            </a:endParaRPr>
          </a:p>
        </p:txBody>
      </p:sp>
    </p:spTree>
    <p:extLst>
      <p:ext uri="{BB962C8B-B14F-4D97-AF65-F5344CB8AC3E}">
        <p14:creationId xmlns:p14="http://schemas.microsoft.com/office/powerpoint/2010/main" val="814734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lnSpc>
                <a:spcPct val="80000"/>
              </a:lnSpc>
              <a:defRPr/>
            </a:pPr>
            <a:r>
              <a:rPr lang="el-GR" sz="2000" dirty="0"/>
              <a:t>Εξελιγμένοι μηχανισμοί προστασίας προσωπικών δεδομένων</a:t>
            </a:r>
          </a:p>
          <a:p>
            <a:pPr eaLnBrk="1" hangingPunct="1">
              <a:lnSpc>
                <a:spcPct val="80000"/>
              </a:lnSpc>
              <a:defRPr/>
            </a:pPr>
            <a:r>
              <a:rPr lang="el-GR" sz="2000" dirty="0"/>
              <a:t>Χρειάζεται νομοθεσία</a:t>
            </a:r>
            <a:r>
              <a:rPr lang="en-GB" sz="2000" dirty="0"/>
              <a:t>:</a:t>
            </a:r>
          </a:p>
          <a:p>
            <a:pPr lvl="1" eaLnBrk="1" hangingPunct="1">
              <a:lnSpc>
                <a:spcPct val="80000"/>
              </a:lnSpc>
              <a:defRPr/>
            </a:pPr>
            <a:r>
              <a:rPr lang="el-GR" sz="1800" dirty="0"/>
              <a:t>Αποθήκευση και επεξεργασία στοιχείων μόνο με ηλεκτρονική υπογραφή</a:t>
            </a:r>
          </a:p>
          <a:p>
            <a:pPr eaLnBrk="1" hangingPunct="1">
              <a:lnSpc>
                <a:spcPct val="80000"/>
              </a:lnSpc>
              <a:defRPr/>
            </a:pPr>
            <a:r>
              <a:rPr lang="el-GR" sz="2000" dirty="0"/>
              <a:t>Κάθε «εγκεκριμένο» δεδομένο περιέχει</a:t>
            </a:r>
            <a:r>
              <a:rPr lang="en-GB" sz="2000" dirty="0"/>
              <a:t>:</a:t>
            </a:r>
          </a:p>
          <a:p>
            <a:pPr lvl="1" eaLnBrk="1" hangingPunct="1">
              <a:lnSpc>
                <a:spcPct val="80000"/>
              </a:lnSpc>
              <a:defRPr/>
            </a:pPr>
            <a:r>
              <a:rPr lang="el-GR" sz="1800" dirty="0"/>
              <a:t>Ημερομηνία λήξης</a:t>
            </a:r>
            <a:endParaRPr lang="en-GB" sz="1800" dirty="0"/>
          </a:p>
          <a:p>
            <a:pPr lvl="1" eaLnBrk="1" hangingPunct="1">
              <a:lnSpc>
                <a:spcPct val="80000"/>
              </a:lnSpc>
              <a:defRPr/>
            </a:pPr>
            <a:r>
              <a:rPr lang="el-GR" sz="1800" dirty="0"/>
              <a:t>Επιτρεπόμενες/απαγορευμένες χρήσεις</a:t>
            </a:r>
            <a:endParaRPr lang="en-GB" sz="1800" dirty="0"/>
          </a:p>
          <a:p>
            <a:pPr lvl="2" eaLnBrk="1" hangingPunct="1">
              <a:lnSpc>
                <a:spcPct val="80000"/>
              </a:lnSpc>
              <a:defRPr/>
            </a:pPr>
            <a:r>
              <a:rPr lang="el-GR" sz="1600" dirty="0"/>
              <a:t>πχ</a:t>
            </a:r>
            <a:r>
              <a:rPr lang="en-GB" sz="1600" dirty="0"/>
              <a:t>.: “</a:t>
            </a:r>
            <a:r>
              <a:rPr lang="el-GR" sz="1600" dirty="0"/>
              <a:t>Όχι για διαφημιστικά </a:t>
            </a:r>
            <a:r>
              <a:rPr lang="en-US" sz="1600" dirty="0"/>
              <a:t>e-mail</a:t>
            </a:r>
            <a:r>
              <a:rPr lang="en-GB" sz="1600" dirty="0"/>
              <a:t>”, “</a:t>
            </a:r>
            <a:r>
              <a:rPr lang="el-GR" sz="1600" dirty="0"/>
              <a:t>Μην μοιράζεται σε τρίτους</a:t>
            </a:r>
            <a:r>
              <a:rPr lang="en-GB" sz="1600" dirty="0"/>
              <a:t>”, “</a:t>
            </a:r>
            <a:r>
              <a:rPr lang="el-GR" sz="1600" dirty="0"/>
              <a:t>Για πιστωτικό έλεγχο μόνο</a:t>
            </a:r>
            <a:r>
              <a:rPr lang="en-GB" sz="1600" dirty="0"/>
              <a:t>”</a:t>
            </a:r>
            <a:r>
              <a:rPr lang="el-GR" sz="1600" dirty="0"/>
              <a:t>, κλπ.</a:t>
            </a:r>
            <a:endParaRPr lang="en-GB" sz="1600" dirty="0"/>
          </a:p>
          <a:p>
            <a:pPr lvl="1" eaLnBrk="1" hangingPunct="1">
              <a:lnSpc>
                <a:spcPct val="80000"/>
              </a:lnSpc>
              <a:defRPr/>
            </a:pPr>
            <a:r>
              <a:rPr lang="el-GR" sz="1800" dirty="0"/>
              <a:t>Ψηφιακή υπογραφή του «εκδότη»</a:t>
            </a:r>
            <a:endParaRPr lang="en-GB" sz="1800" dirty="0"/>
          </a:p>
          <a:p>
            <a:pPr eaLnBrk="1" hangingPunct="1">
              <a:lnSpc>
                <a:spcPct val="80000"/>
              </a:lnSpc>
              <a:defRPr/>
            </a:pPr>
            <a:r>
              <a:rPr lang="el-GR" sz="2000" dirty="0"/>
              <a:t>Σε αντιδικία, ζητάς το αρχείο σου από αυτόν που σε ενοχλεί:</a:t>
            </a:r>
            <a:endParaRPr lang="en-GB" sz="2000" dirty="0"/>
          </a:p>
          <a:p>
            <a:pPr lvl="1" eaLnBrk="1" hangingPunct="1">
              <a:lnSpc>
                <a:spcPct val="80000"/>
              </a:lnSpc>
              <a:defRPr/>
            </a:pPr>
            <a:r>
              <a:rPr lang="el-GR" sz="1800" dirty="0"/>
              <a:t>Αν δεν στο δώσει, ποινική δίωξη</a:t>
            </a:r>
          </a:p>
          <a:p>
            <a:pPr lvl="1" eaLnBrk="1" hangingPunct="1">
              <a:lnSpc>
                <a:spcPct val="80000"/>
              </a:lnSpc>
              <a:defRPr/>
            </a:pPr>
            <a:r>
              <a:rPr lang="el-GR" sz="1800" dirty="0"/>
              <a:t>Πρέπει να έχει την ψηφιακή υπογραφή</a:t>
            </a:r>
            <a:r>
              <a:rPr lang="en-GB" sz="1800" dirty="0"/>
              <a:t> </a:t>
            </a:r>
            <a:r>
              <a:rPr lang="el-GR" sz="1800" dirty="0"/>
              <a:t>σου </a:t>
            </a:r>
            <a:r>
              <a:rPr lang="en-GB" sz="1800" dirty="0"/>
              <a:t>– </a:t>
            </a:r>
            <a:r>
              <a:rPr lang="el-GR" sz="1800" dirty="0"/>
              <a:t>αλλιώς, ποινική δίωξη</a:t>
            </a:r>
            <a:endParaRPr lang="en-GB" sz="1800" dirty="0"/>
          </a:p>
          <a:p>
            <a:pPr lvl="1" eaLnBrk="1" hangingPunct="1">
              <a:lnSpc>
                <a:spcPct val="80000"/>
              </a:lnSpc>
              <a:defRPr/>
            </a:pPr>
            <a:r>
              <a:rPr lang="el-GR" sz="1800" dirty="0"/>
              <a:t>Η συγκεκριμένη χρήση πρέπει να επιτρέπεται</a:t>
            </a:r>
            <a:r>
              <a:rPr lang="en-GB" sz="1800" dirty="0"/>
              <a:t> – </a:t>
            </a:r>
            <a:r>
              <a:rPr lang="el-GR" sz="1800" dirty="0"/>
              <a:t>αλλιώς, ποινική δίωξη</a:t>
            </a:r>
            <a:endParaRPr lang="en-GB" sz="1800" dirty="0"/>
          </a:p>
          <a:p>
            <a:pPr eaLnBrk="1" hangingPunct="1">
              <a:defRPr/>
            </a:pPr>
            <a:endParaRPr lang="el-GR"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23E5B0-A5B1-4F81-AA75-59232530273A}" type="slidenum">
              <a:rPr lang="en-US" smtClean="0">
                <a:solidFill>
                  <a:prstClr val="black"/>
                </a:solidFill>
              </a:rPr>
              <a:pPr>
                <a:spcBef>
                  <a:spcPct val="0"/>
                </a:spcBef>
              </a:pPr>
              <a:t>19</a:t>
            </a:fld>
            <a:endParaRPr lang="en-US">
              <a:solidFill>
                <a:prstClr val="black"/>
              </a:solidFill>
            </a:endParaRPr>
          </a:p>
        </p:txBody>
      </p:sp>
    </p:spTree>
    <p:extLst>
      <p:ext uri="{BB962C8B-B14F-4D97-AF65-F5344CB8AC3E}">
        <p14:creationId xmlns:p14="http://schemas.microsoft.com/office/powerpoint/2010/main" val="3421038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F83DDB-9B14-4661-B45C-1A8A797D7696}" type="slidenum">
              <a:rPr lang="en-US" smtClean="0">
                <a:solidFill>
                  <a:prstClr val="black"/>
                </a:solidFill>
              </a:rPr>
              <a:pPr>
                <a:spcBef>
                  <a:spcPct val="0"/>
                </a:spcBef>
              </a:pPr>
              <a:t>20</a:t>
            </a:fld>
            <a:endParaRPr lang="en-US">
              <a:solidFill>
                <a:prstClr val="black"/>
              </a:solidFill>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lnSpc>
                <a:spcPct val="90000"/>
              </a:lnSpc>
            </a:pPr>
            <a:r>
              <a:rPr lang="en-GB" sz="2400"/>
              <a:t>Radio-Frequency Identifiers</a:t>
            </a:r>
          </a:p>
          <a:p>
            <a:pPr lvl="1" eaLnBrk="1" hangingPunct="1">
              <a:lnSpc>
                <a:spcPct val="90000"/>
              </a:lnSpc>
            </a:pPr>
            <a:r>
              <a:rPr lang="el-GR" sz="2000"/>
              <a:t>Προφανής χρήση</a:t>
            </a:r>
            <a:r>
              <a:rPr lang="en-GB" sz="2000"/>
              <a:t>: </a:t>
            </a:r>
            <a:r>
              <a:rPr lang="el-GR" sz="2000"/>
              <a:t>αντί για</a:t>
            </a:r>
            <a:r>
              <a:rPr lang="en-GB" sz="2000"/>
              <a:t> barcode</a:t>
            </a:r>
            <a:r>
              <a:rPr lang="en-US" sz="2000"/>
              <a:t>s</a:t>
            </a:r>
            <a:endParaRPr lang="en-GB" sz="2000"/>
          </a:p>
          <a:p>
            <a:pPr lvl="1" eaLnBrk="1" hangingPunct="1">
              <a:lnSpc>
                <a:spcPct val="90000"/>
              </a:lnSpc>
            </a:pPr>
            <a:r>
              <a:rPr lang="el-GR" sz="2000"/>
              <a:t>Όχι τόσο προφανής</a:t>
            </a:r>
            <a:r>
              <a:rPr lang="en-GB" sz="2000"/>
              <a:t>: </a:t>
            </a:r>
            <a:r>
              <a:rPr lang="el-GR" sz="2000"/>
              <a:t>μικρές</a:t>
            </a:r>
            <a:r>
              <a:rPr lang="en-GB" sz="2000"/>
              <a:t> CPU </a:t>
            </a:r>
            <a:r>
              <a:rPr lang="el-GR" sz="2000"/>
              <a:t>που κοστίζουν γύρω στο</a:t>
            </a:r>
            <a:r>
              <a:rPr lang="en-GB" sz="2000"/>
              <a:t> 7,2cents (0,5cent </a:t>
            </a:r>
            <a:r>
              <a:rPr lang="el-GR" sz="2000"/>
              <a:t>από </a:t>
            </a:r>
            <a:r>
              <a:rPr lang="en-US" sz="2000"/>
              <a:t>SmartCode)</a:t>
            </a:r>
            <a:endParaRPr lang="en-GB" sz="2000"/>
          </a:p>
          <a:p>
            <a:pPr eaLnBrk="1" hangingPunct="1">
              <a:lnSpc>
                <a:spcPct val="90000"/>
              </a:lnSpc>
            </a:pPr>
            <a:r>
              <a:rPr lang="el-GR" sz="2400"/>
              <a:t>Με φθηνές οθονίτσες</a:t>
            </a:r>
            <a:r>
              <a:rPr lang="en-US" sz="2400"/>
              <a:t> </a:t>
            </a:r>
            <a:r>
              <a:rPr lang="el-GR" sz="2400"/>
              <a:t>και </a:t>
            </a:r>
            <a:r>
              <a:rPr lang="en-US" sz="2400"/>
              <a:t>RFID </a:t>
            </a:r>
            <a:r>
              <a:rPr lang="el-GR" sz="2400"/>
              <a:t>θα έχουμε «έξυπνες ετικέτες» στα προϊόντα</a:t>
            </a:r>
          </a:p>
          <a:p>
            <a:pPr lvl="1" eaLnBrk="1" hangingPunct="1">
              <a:lnSpc>
                <a:spcPct val="90000"/>
              </a:lnSpc>
            </a:pPr>
            <a:r>
              <a:rPr lang="el-GR" sz="2000"/>
              <a:t>Ετικέτες που αλληλεπιδρούν μεταξύ τους, με τον καταναλωτή, και με συσκευές</a:t>
            </a:r>
            <a:endParaRPr lang="en-US" sz="2000"/>
          </a:p>
          <a:p>
            <a:pPr lvl="1" eaLnBrk="1" hangingPunct="1">
              <a:lnSpc>
                <a:spcPct val="90000"/>
              </a:lnSpc>
            </a:pPr>
            <a:r>
              <a:rPr lang="en-US" sz="2000"/>
              <a:t>Coke vs Pepsi, </a:t>
            </a:r>
            <a:r>
              <a:rPr lang="el-GR" sz="2000"/>
              <a:t>πλυντήρια, </a:t>
            </a:r>
            <a:r>
              <a:rPr lang="en-US" sz="2000"/>
              <a:t>checkouts, </a:t>
            </a:r>
            <a:r>
              <a:rPr lang="el-GR" sz="2000"/>
              <a:t>ψυγεία, ράφια</a:t>
            </a:r>
          </a:p>
          <a:p>
            <a:pPr eaLnBrk="1" hangingPunct="1">
              <a:lnSpc>
                <a:spcPct val="90000"/>
              </a:lnSpc>
            </a:pPr>
            <a:r>
              <a:rPr lang="el-GR" sz="2400"/>
              <a:t>Ωραίο, αλλά με τι μπαταρίες?</a:t>
            </a:r>
            <a:endParaRPr lang="en-GB" sz="2400"/>
          </a:p>
          <a:p>
            <a:pPr eaLnBrk="1" hangingPunct="1">
              <a:lnSpc>
                <a:spcPct val="80000"/>
              </a:lnSpc>
            </a:pPr>
            <a:r>
              <a:rPr lang="el-GR" sz="800" b="1"/>
              <a:t>Types of RFID tags</a:t>
            </a:r>
          </a:p>
          <a:p>
            <a:pPr eaLnBrk="1" hangingPunct="1">
              <a:lnSpc>
                <a:spcPct val="80000"/>
              </a:lnSpc>
            </a:pPr>
            <a:r>
              <a:rPr lang="el-GR" sz="800"/>
              <a:t>RFID tags can be either </a:t>
            </a:r>
            <a:r>
              <a:rPr lang="el-GR" sz="800" i="1"/>
              <a:t>passive</a:t>
            </a:r>
            <a:r>
              <a:rPr lang="el-GR" sz="800"/>
              <a:t>, </a:t>
            </a:r>
            <a:r>
              <a:rPr lang="el-GR" sz="800" i="1"/>
              <a:t>semi-passive</a:t>
            </a:r>
            <a:r>
              <a:rPr lang="el-GR" sz="800"/>
              <a:t> (also known as </a:t>
            </a:r>
            <a:r>
              <a:rPr lang="el-GR" sz="800" i="1"/>
              <a:t>semi-active</a:t>
            </a:r>
            <a:r>
              <a:rPr lang="el-GR" sz="800"/>
              <a:t>), or </a:t>
            </a:r>
            <a:r>
              <a:rPr lang="el-GR" sz="800" i="1"/>
              <a:t>active</a:t>
            </a:r>
            <a:r>
              <a:rPr lang="el-GR" sz="800"/>
              <a:t>.</a:t>
            </a:r>
          </a:p>
          <a:p>
            <a:pPr eaLnBrk="1" hangingPunct="1">
              <a:lnSpc>
                <a:spcPct val="80000"/>
              </a:lnSpc>
            </a:pPr>
            <a:r>
              <a:rPr lang="el-GR" sz="800"/>
              <a:t>[</a:t>
            </a:r>
            <a:r>
              <a:rPr lang="el-GR" sz="800">
                <a:hlinkClick r:id="rId3" tooltip="Edit section: Passive"/>
              </a:rPr>
              <a:t>edit</a:t>
            </a:r>
            <a:r>
              <a:rPr lang="el-GR" sz="800"/>
              <a:t>]</a:t>
            </a:r>
            <a:endParaRPr lang="el-GR" sz="800" b="1"/>
          </a:p>
          <a:p>
            <a:pPr eaLnBrk="1" hangingPunct="1">
              <a:lnSpc>
                <a:spcPct val="80000"/>
              </a:lnSpc>
            </a:pPr>
            <a:r>
              <a:rPr lang="el-GR" sz="800" b="1"/>
              <a:t>Passive</a:t>
            </a:r>
          </a:p>
          <a:p>
            <a:pPr eaLnBrk="1" hangingPunct="1">
              <a:lnSpc>
                <a:spcPct val="80000"/>
              </a:lnSpc>
            </a:pPr>
            <a:r>
              <a:rPr lang="el-GR" sz="800"/>
              <a:t>Passive RFID tags have no internal power supply. The minute electrical current induced in the antenna by the incoming radio frequency signal provides just enough power for the CMOS integrated circuit (IC) in the tag to power up and transmit a response. Most passive tags signal by </a:t>
            </a:r>
            <a:r>
              <a:rPr lang="el-GR" sz="800">
                <a:hlinkClick r:id="rId4" tooltip="Backscattering"/>
              </a:rPr>
              <a:t>backscattering</a:t>
            </a:r>
            <a:r>
              <a:rPr lang="el-GR" sz="800"/>
              <a:t> the carrier signal from the reader. This means that the aerial (antenna) has to be designed to both collect power from the incoming signal and also to transmit the outbound backscatter signal. The response of a passive RFID tag is not just an ID number (GUID); the tag chip can contain nonvolatile </a:t>
            </a:r>
            <a:r>
              <a:rPr lang="el-GR" sz="800">
                <a:hlinkClick r:id="rId5" tooltip="EEPROM"/>
              </a:rPr>
              <a:t>EEPROM</a:t>
            </a:r>
            <a:r>
              <a:rPr lang="el-GR" sz="800"/>
              <a:t> for storing data. Lack of an onboard power supply means that the device can be quite small: commercially available products exist that can be embedded under the skin. </a:t>
            </a:r>
            <a:r>
              <a:rPr lang="el-GR" sz="800">
                <a:hlinkClick r:id="rId6" tooltip="As of 2006"/>
              </a:rPr>
              <a:t>As of 2006</a:t>
            </a:r>
            <a:r>
              <a:rPr lang="el-GR" sz="800"/>
              <a:t>, the smallest such devices measured 0.15 mm × 0.15 mm, and are thinner than a sheet of paper (7.5 </a:t>
            </a:r>
            <a:r>
              <a:rPr lang="el-GR" sz="800">
                <a:hlinkClick r:id="rId7" tooltip="Micrometre"/>
              </a:rPr>
              <a:t>micrometers</a:t>
            </a:r>
            <a:r>
              <a:rPr lang="el-GR" sz="800"/>
              <a:t>).</a:t>
            </a:r>
            <a:r>
              <a:rPr lang="el-GR" sz="800">
                <a:hlinkClick r:id="rId8" tooltip="http://www.eetimes.com/news/design/showArticle.jhtml?articleID=179100286"/>
              </a:rPr>
              <a:t>[5]</a:t>
            </a:r>
            <a:r>
              <a:rPr lang="el-GR" sz="800"/>
              <a:t> The addition of the antenna creates a tag that varies from the size of postage stamp to the size of a post card. Passive tags have practical read distances ranging from about 2 mm (</a:t>
            </a:r>
            <a:r>
              <a:rPr lang="el-GR" sz="800">
                <a:hlinkClick r:id="rId9" tooltip="ISO 14443"/>
              </a:rPr>
              <a:t>ISO 14443</a:t>
            </a:r>
            <a:r>
              <a:rPr lang="el-GR" sz="800"/>
              <a:t>) up to a few meters (</a:t>
            </a:r>
            <a:r>
              <a:rPr lang="el-GR" sz="800">
                <a:hlinkClick r:id="rId10" tooltip="EPC"/>
              </a:rPr>
              <a:t>EPC</a:t>
            </a:r>
            <a:r>
              <a:rPr lang="el-GR" sz="800"/>
              <a:t> and </a:t>
            </a:r>
            <a:r>
              <a:rPr lang="el-GR" sz="800">
                <a:hlinkClick r:id="rId11" tooltip="ISO 18000-6"/>
              </a:rPr>
              <a:t>ISO 18000-6</a:t>
            </a:r>
            <a:r>
              <a:rPr lang="el-GR" sz="800"/>
              <a:t>) depending on the chosen radio frequency and antenna design/size. Due to their simplicity in design they are also suitable for manufacture with a printing process for the antennas. Passive RFID tags do not require batteries, and can be much smaller and have an unlimited life span. Non-silicon tags made from polymer semiconductors are currently being developed by several companies globally. Simple laboratory printed polymer tags operating at </a:t>
            </a:r>
            <a:r>
              <a:rPr lang="el-GR" sz="800">
                <a:hlinkClick r:id="rId12" tooltip="13.56 MHz"/>
              </a:rPr>
              <a:t>13.56 MHz</a:t>
            </a:r>
            <a:r>
              <a:rPr lang="el-GR" sz="800"/>
              <a:t> were demonstrated in 2005 by both PolyIC (Germany) and Philips (The Netherlands). If successfully commercialized, polymer tags will be roll printable, like a magazine, and much less expensive than silicon-based tags.</a:t>
            </a:r>
          </a:p>
          <a:p>
            <a:pPr eaLnBrk="1" hangingPunct="1">
              <a:lnSpc>
                <a:spcPct val="80000"/>
              </a:lnSpc>
            </a:pPr>
            <a:r>
              <a:rPr lang="el-GR" sz="800"/>
              <a:t>Because passive tags are cheaper to manufacture and have no battery, the majority of RFID tags in existence are of the passive variety. </a:t>
            </a:r>
            <a:r>
              <a:rPr lang="el-GR" sz="800">
                <a:hlinkClick r:id="rId13" tooltip="As of 2005"/>
              </a:rPr>
              <a:t>As of 2005</a:t>
            </a:r>
            <a:r>
              <a:rPr lang="el-GR" sz="800"/>
              <a:t>, the lowest cost EPC Gen 2 tags available on the market are </a:t>
            </a:r>
            <a:r>
              <a:rPr lang="el-GR" sz="800">
                <a:hlinkClick r:id="rId14" tooltip="http://www.smartcodecorp.com/newsroom/05-10-05.asp"/>
              </a:rPr>
              <a:t>as low as 7.2 cents</a:t>
            </a:r>
            <a:r>
              <a:rPr lang="el-GR" sz="800"/>
              <a:t> each in volumes of 10 million units or more. Current demand for RFID integrated circuit chips is expected to grow rapidly based on these prices.</a:t>
            </a:r>
          </a:p>
          <a:p>
            <a:pPr eaLnBrk="1" hangingPunct="1">
              <a:lnSpc>
                <a:spcPct val="80000"/>
              </a:lnSpc>
            </a:pPr>
            <a:r>
              <a:rPr lang="el-GR" sz="800"/>
              <a:t>On May 1st 2006 Smartcode announced the </a:t>
            </a:r>
            <a:r>
              <a:rPr lang="el-GR" sz="800">
                <a:hlinkClick r:id="rId15" tooltip="http://www.smartcodecorp.com/newsroom/01-05-06.asp"/>
              </a:rPr>
              <a:t>$.05 tag</a:t>
            </a:r>
            <a:r>
              <a:rPr lang="el-GR" sz="800"/>
              <a:t>. Although the nickel tag has been the holy grail that some industry members think will bring RFID to the masses, many in the RFID community feel that cost is not the only (or the most imposing) caveat to large-scale acceptance. Furthermore, this price is only for the inlay (chip and antenna only) and does not include the label (adhesive etc.) that makes the tag useful and this price is only good on orders of 100 million or more, which is an extremely large number even for major distributors.</a:t>
            </a:r>
          </a:p>
          <a:p>
            <a:pPr eaLnBrk="1" hangingPunct="1">
              <a:lnSpc>
                <a:spcPct val="80000"/>
              </a:lnSpc>
            </a:pPr>
            <a:r>
              <a:rPr lang="el-GR" sz="800"/>
              <a:t>[</a:t>
            </a:r>
            <a:r>
              <a:rPr lang="el-GR" sz="800">
                <a:hlinkClick r:id="rId16" tooltip="Edit section: Semi-passive"/>
              </a:rPr>
              <a:t>edit</a:t>
            </a:r>
            <a:r>
              <a:rPr lang="el-GR" sz="800"/>
              <a:t>]</a:t>
            </a:r>
            <a:endParaRPr lang="el-GR" sz="800" b="1"/>
          </a:p>
          <a:p>
            <a:pPr eaLnBrk="1" hangingPunct="1">
              <a:lnSpc>
                <a:spcPct val="80000"/>
              </a:lnSpc>
            </a:pPr>
            <a:r>
              <a:rPr lang="el-GR" sz="800" b="1"/>
              <a:t>Semi-passive</a:t>
            </a:r>
          </a:p>
          <a:p>
            <a:pPr eaLnBrk="1" hangingPunct="1">
              <a:lnSpc>
                <a:spcPct val="80000"/>
              </a:lnSpc>
            </a:pPr>
            <a:r>
              <a:rPr lang="el-GR" sz="800"/>
              <a:t>Semi-passive RFID tags are very similar to passive tags except for the addition of a small battery. This battery allows the tag IC to be constantly powered, which removes the need for the aerial to be designed to collect power from the incoming signal. Aerials can therefore be optimized for the backscattering signal. Semi-passive RFID tags are faster in response and therefore stronger in reading ratio compared to passive tags.</a:t>
            </a:r>
          </a:p>
          <a:p>
            <a:pPr eaLnBrk="1" hangingPunct="1">
              <a:lnSpc>
                <a:spcPct val="80000"/>
              </a:lnSpc>
            </a:pPr>
            <a:r>
              <a:rPr lang="el-GR" sz="800"/>
              <a:t>[</a:t>
            </a:r>
            <a:r>
              <a:rPr lang="el-GR" sz="800">
                <a:hlinkClick r:id="rId17" tooltip="Edit section: Active"/>
              </a:rPr>
              <a:t>edit</a:t>
            </a:r>
            <a:r>
              <a:rPr lang="el-GR" sz="800"/>
              <a:t>]</a:t>
            </a:r>
            <a:endParaRPr lang="el-GR" sz="800" b="1"/>
          </a:p>
          <a:p>
            <a:pPr eaLnBrk="1" hangingPunct="1">
              <a:lnSpc>
                <a:spcPct val="80000"/>
              </a:lnSpc>
            </a:pPr>
            <a:r>
              <a:rPr lang="el-GR" sz="800" b="1"/>
              <a:t>Active</a:t>
            </a:r>
          </a:p>
          <a:p>
            <a:pPr eaLnBrk="1" hangingPunct="1">
              <a:lnSpc>
                <a:spcPct val="80000"/>
              </a:lnSpc>
            </a:pPr>
            <a:r>
              <a:rPr lang="el-GR" sz="800"/>
              <a:t>Unlike passive and semi-passive RFID tags, active RFID tags have their own internal power source which is used to power any ICs that generate the outgoing signal. Active RFID tags are typically </a:t>
            </a:r>
            <a:r>
              <a:rPr lang="el-GR" sz="800" i="1"/>
              <a:t>beacon</a:t>
            </a:r>
            <a:r>
              <a:rPr lang="el-GR" sz="800"/>
              <a:t> tags but are also available as </a:t>
            </a:r>
            <a:r>
              <a:rPr lang="el-GR" sz="800" i="1"/>
              <a:t>response</a:t>
            </a:r>
            <a:r>
              <a:rPr lang="el-GR" sz="800"/>
              <a:t> tags. Beacon tags are often called </a:t>
            </a:r>
            <a:r>
              <a:rPr lang="el-GR" sz="800" i="1"/>
              <a:t>beacon</a:t>
            </a:r>
            <a:r>
              <a:rPr lang="el-GR" sz="800"/>
              <a:t> or </a:t>
            </a:r>
            <a:r>
              <a:rPr lang="el-GR" sz="800" i="1"/>
              <a:t>broadcast</a:t>
            </a:r>
            <a:r>
              <a:rPr lang="el-GR" sz="800"/>
              <a:t> because they transmit their tag data and ID at a predetermined fixed interval. Whereas, “response” tags only respond when an active RFID reader requests the tags to transmit. Some active RFID tags also have advanced features such as temperature logging which have been used in concrete maturity monitoring or to monitor the temperature of perishable goods. Other uses for active RFID tags is in </a:t>
            </a:r>
            <a:r>
              <a:rPr lang="el-GR" sz="800" i="1"/>
              <a:t>pick-to-light</a:t>
            </a:r>
            <a:r>
              <a:rPr lang="el-GR" sz="800"/>
              <a:t> applications where active RFID tags with LEDs can be flashed to guide the user to a specific item. They may have longer range and larger memories than passive tags, as well as the ability to store additional information sent by the transceiver. To economize power consumption, many beacon tags operate at fixed intervals. At present, the smallest active tags are about the size of a coin. Many active tags have practical ranges of ten of meters, and a battery life of up to 5 years.</a:t>
            </a:r>
          </a:p>
          <a:p>
            <a:pPr eaLnBrk="1" hangingPunct="1">
              <a:lnSpc>
                <a:spcPct val="80000"/>
              </a:lnSpc>
            </a:pPr>
            <a:r>
              <a:rPr lang="el-GR" sz="800"/>
              <a:t>[</a:t>
            </a:r>
            <a:r>
              <a:rPr lang="el-GR" sz="800">
                <a:hlinkClick r:id="rId18" tooltip="Edit section: The RFID system"/>
              </a:rPr>
              <a:t>edit</a:t>
            </a:r>
            <a:r>
              <a:rPr lang="el-GR" sz="800"/>
              <a:t>]</a:t>
            </a:r>
            <a:endParaRPr lang="el-GR" sz="800" b="1"/>
          </a:p>
          <a:p>
            <a:pPr eaLnBrk="1" hangingPunct="1">
              <a:lnSpc>
                <a:spcPct val="80000"/>
              </a:lnSpc>
            </a:pPr>
            <a:r>
              <a:rPr lang="el-GR" sz="800" b="1"/>
              <a:t>The RFID system</a:t>
            </a:r>
          </a:p>
          <a:p>
            <a:pPr eaLnBrk="1" hangingPunct="1">
              <a:lnSpc>
                <a:spcPct val="80000"/>
              </a:lnSpc>
            </a:pPr>
            <a:r>
              <a:rPr lang="el-GR" sz="800"/>
              <a:t>An RFID system may consist of several components: tags, tag readers, edge servers, middleware, and application software.</a:t>
            </a:r>
          </a:p>
        </p:txBody>
      </p:sp>
    </p:spTree>
    <p:extLst>
      <p:ext uri="{BB962C8B-B14F-4D97-AF65-F5344CB8AC3E}">
        <p14:creationId xmlns:p14="http://schemas.microsoft.com/office/powerpoint/2010/main" val="13532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l-GR"/>
              <a:t>Το ηλεκτρομαγνητικό πεδίο της γης μπορεί να τροφοδοτήσει μικρές συσκευές</a:t>
            </a:r>
          </a:p>
          <a:p>
            <a:pPr lvl="1" eaLnBrk="1" hangingPunct="1">
              <a:lnSpc>
                <a:spcPct val="90000"/>
              </a:lnSpc>
            </a:pPr>
            <a:r>
              <a:rPr lang="el-GR"/>
              <a:t>Δίνει</a:t>
            </a:r>
            <a:r>
              <a:rPr lang="en-GB"/>
              <a:t> 0.25-1.0 Watt </a:t>
            </a:r>
            <a:r>
              <a:rPr lang="el-GR"/>
              <a:t>με μία μικρή κεραία και μία συσκευή όσο ένας κύβος ζάχαρης</a:t>
            </a:r>
          </a:p>
          <a:p>
            <a:pPr eaLnBrk="1" hangingPunct="1">
              <a:lnSpc>
                <a:spcPct val="90000"/>
              </a:lnSpc>
            </a:pPr>
            <a:r>
              <a:rPr lang="el-GR"/>
              <a:t>Παρεμφερές και άμεσο:</a:t>
            </a:r>
          </a:p>
          <a:p>
            <a:pPr lvl="1" eaLnBrk="1" hangingPunct="1">
              <a:lnSpc>
                <a:spcPct val="90000"/>
              </a:lnSpc>
            </a:pPr>
            <a:r>
              <a:rPr lang="en-US"/>
              <a:t>Splashpower</a:t>
            </a:r>
            <a:endParaRPr lang="en-GB"/>
          </a:p>
          <a:p>
            <a:pPr eaLnBrk="1" hangingPunct="1"/>
            <a:endParaRPr lang="el-G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2A105A-2603-4FFE-A4C3-C3215327E954}" type="slidenum">
              <a:rPr lang="en-US" smtClean="0">
                <a:solidFill>
                  <a:prstClr val="black"/>
                </a:solidFill>
              </a:rPr>
              <a:pPr>
                <a:spcBef>
                  <a:spcPct val="0"/>
                </a:spcBef>
              </a:pPr>
              <a:t>21</a:t>
            </a:fld>
            <a:endParaRPr lang="en-US">
              <a:solidFill>
                <a:prstClr val="black"/>
              </a:solidFill>
            </a:endParaRPr>
          </a:p>
        </p:txBody>
      </p:sp>
    </p:spTree>
    <p:extLst>
      <p:ext uri="{BB962C8B-B14F-4D97-AF65-F5344CB8AC3E}">
        <p14:creationId xmlns:p14="http://schemas.microsoft.com/office/powerpoint/2010/main" val="2278942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pPr/>
              <a:t>16/5/2016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pPr/>
              <a:t>16/5/2016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pPr/>
              <a:t>16/5/2016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73D6667B-5DC0-43FB-B3C7-9560BAF23954}" type="datetimeFigureOut">
              <a:rPr lang="el-GR">
                <a:solidFill>
                  <a:prstClr val="white">
                    <a:tint val="75000"/>
                  </a:prstClr>
                </a:solidFill>
              </a:rPr>
              <a:pPr>
                <a:defRPr/>
              </a:pPr>
              <a:t>16/5/2016</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76795B-E4D3-4E68-B0C4-DC66A73ACCBD}" type="slidenum">
              <a:rPr lang="el-GR"/>
              <a:pPr>
                <a:defRPr/>
              </a:pPr>
              <a:t>‹#›</a:t>
            </a:fld>
            <a:endParaRPr lang="el-GR"/>
          </a:p>
        </p:txBody>
      </p:sp>
    </p:spTree>
    <p:extLst>
      <p:ext uri="{BB962C8B-B14F-4D97-AF65-F5344CB8AC3E}">
        <p14:creationId xmlns:p14="http://schemas.microsoft.com/office/powerpoint/2010/main" val="3980434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7C03CC35-D8E6-4E80-BDDF-A589F499E65F}" type="datetimeFigureOut">
              <a:rPr lang="el-GR">
                <a:solidFill>
                  <a:prstClr val="white">
                    <a:tint val="75000"/>
                  </a:prstClr>
                </a:solidFill>
              </a:rPr>
              <a:pPr>
                <a:defRPr/>
              </a:pPr>
              <a:t>16/5/2016</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D415A7-E871-4D76-BDF5-C6523AA24D3B}" type="slidenum">
              <a:rPr lang="el-GR"/>
              <a:pPr>
                <a:defRPr/>
              </a:pPr>
              <a:t>‹#›</a:t>
            </a:fld>
            <a:endParaRPr lang="el-GR"/>
          </a:p>
        </p:txBody>
      </p:sp>
    </p:spTree>
    <p:extLst>
      <p:ext uri="{BB962C8B-B14F-4D97-AF65-F5344CB8AC3E}">
        <p14:creationId xmlns:p14="http://schemas.microsoft.com/office/powerpoint/2010/main" val="1882513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873CB4F-C4F9-4D11-B95A-8608E2F4C85F}" type="datetimeFigureOut">
              <a:rPr lang="el-GR">
                <a:solidFill>
                  <a:prstClr val="white">
                    <a:tint val="75000"/>
                  </a:prstClr>
                </a:solidFill>
              </a:rPr>
              <a:pPr>
                <a:defRPr/>
              </a:pPr>
              <a:t>16/5/2016</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53029B-7DFB-4DF0-9C90-DEEE61948623}" type="slidenum">
              <a:rPr lang="el-GR"/>
              <a:pPr>
                <a:defRPr/>
              </a:pPr>
              <a:t>‹#›</a:t>
            </a:fld>
            <a:endParaRPr lang="el-GR"/>
          </a:p>
        </p:txBody>
      </p:sp>
    </p:spTree>
    <p:extLst>
      <p:ext uri="{BB962C8B-B14F-4D97-AF65-F5344CB8AC3E}">
        <p14:creationId xmlns:p14="http://schemas.microsoft.com/office/powerpoint/2010/main" val="1291792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6B53EDFA-20CF-47E1-BA04-A239179B5C04}" type="datetimeFigureOut">
              <a:rPr lang="el-GR">
                <a:solidFill>
                  <a:prstClr val="white">
                    <a:tint val="75000"/>
                  </a:prstClr>
                </a:solidFill>
              </a:rPr>
              <a:pPr>
                <a:defRPr/>
              </a:pPr>
              <a:t>16/5/2016</a:t>
            </a:fld>
            <a:endParaRPr lang="el-G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618A4-F7F6-4B02-8CD0-84C9E2B6B574}" type="slidenum">
              <a:rPr lang="el-GR"/>
              <a:pPr>
                <a:defRPr/>
              </a:pPr>
              <a:t>‹#›</a:t>
            </a:fld>
            <a:endParaRPr lang="el-GR"/>
          </a:p>
        </p:txBody>
      </p:sp>
    </p:spTree>
    <p:extLst>
      <p:ext uri="{BB962C8B-B14F-4D97-AF65-F5344CB8AC3E}">
        <p14:creationId xmlns:p14="http://schemas.microsoft.com/office/powerpoint/2010/main" val="708571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59797ACE-768B-4DB6-B16F-08874948D40D}" type="datetimeFigureOut">
              <a:rPr lang="el-GR">
                <a:solidFill>
                  <a:prstClr val="white">
                    <a:tint val="75000"/>
                  </a:prstClr>
                </a:solidFill>
              </a:rPr>
              <a:pPr>
                <a:defRPr/>
              </a:pPr>
              <a:t>16/5/2016</a:t>
            </a:fld>
            <a:endParaRPr lang="el-GR">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FE2E966-A083-47FC-84AD-D71CB8D82D94}" type="slidenum">
              <a:rPr lang="el-GR"/>
              <a:pPr>
                <a:defRPr/>
              </a:pPr>
              <a:t>‹#›</a:t>
            </a:fld>
            <a:endParaRPr lang="el-GR"/>
          </a:p>
        </p:txBody>
      </p:sp>
    </p:spTree>
    <p:extLst>
      <p:ext uri="{BB962C8B-B14F-4D97-AF65-F5344CB8AC3E}">
        <p14:creationId xmlns:p14="http://schemas.microsoft.com/office/powerpoint/2010/main" val="3577717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2D35C213-6676-487C-A024-94CD717E3F39}" type="datetimeFigureOut">
              <a:rPr lang="el-GR">
                <a:solidFill>
                  <a:prstClr val="white">
                    <a:tint val="75000"/>
                  </a:prstClr>
                </a:solidFill>
              </a:rPr>
              <a:pPr>
                <a:defRPr/>
              </a:pPr>
              <a:t>16/5/2016</a:t>
            </a:fld>
            <a:endParaRPr lang="el-GR">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BF6491B-4F6F-453C-8677-3ECACED59267}" type="slidenum">
              <a:rPr lang="el-GR"/>
              <a:pPr>
                <a:defRPr/>
              </a:pPr>
              <a:t>‹#›</a:t>
            </a:fld>
            <a:endParaRPr lang="el-GR"/>
          </a:p>
        </p:txBody>
      </p:sp>
    </p:spTree>
    <p:extLst>
      <p:ext uri="{BB962C8B-B14F-4D97-AF65-F5344CB8AC3E}">
        <p14:creationId xmlns:p14="http://schemas.microsoft.com/office/powerpoint/2010/main" val="1156413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56D139-91CC-42CF-A5B2-295C8B1CD8A3}" type="datetimeFigureOut">
              <a:rPr lang="el-GR">
                <a:solidFill>
                  <a:prstClr val="white">
                    <a:tint val="75000"/>
                  </a:prstClr>
                </a:solidFill>
              </a:rPr>
              <a:pPr>
                <a:defRPr/>
              </a:pPr>
              <a:t>16/5/2016</a:t>
            </a:fld>
            <a:endParaRPr lang="el-GR">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402CEAF-A78F-484B-B2AD-8A9C31331BFD}" type="slidenum">
              <a:rPr lang="el-GR"/>
              <a:pPr>
                <a:defRPr/>
              </a:pPr>
              <a:t>‹#›</a:t>
            </a:fld>
            <a:endParaRPr lang="el-GR"/>
          </a:p>
        </p:txBody>
      </p:sp>
    </p:spTree>
    <p:extLst>
      <p:ext uri="{BB962C8B-B14F-4D97-AF65-F5344CB8AC3E}">
        <p14:creationId xmlns:p14="http://schemas.microsoft.com/office/powerpoint/2010/main" val="3548205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US"/>
              <a:t>Click to edit Master title style</a:t>
            </a:r>
            <a:endParaRPr lang="el-G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D62D29-35B0-4E3D-9291-37B407711DA4}" type="datetimeFigureOut">
              <a:rPr lang="el-GR">
                <a:solidFill>
                  <a:prstClr val="white">
                    <a:tint val="75000"/>
                  </a:prstClr>
                </a:solidFill>
              </a:rPr>
              <a:pPr>
                <a:defRPr/>
              </a:pPr>
              <a:t>16/5/2016</a:t>
            </a:fld>
            <a:endParaRPr lang="el-G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9A704B-9D22-467F-ABC6-67E67B0AF550}" type="slidenum">
              <a:rPr lang="el-GR"/>
              <a:pPr>
                <a:defRPr/>
              </a:pPr>
              <a:t>‹#›</a:t>
            </a:fld>
            <a:endParaRPr lang="el-GR"/>
          </a:p>
        </p:txBody>
      </p:sp>
    </p:spTree>
    <p:extLst>
      <p:ext uri="{BB962C8B-B14F-4D97-AF65-F5344CB8AC3E}">
        <p14:creationId xmlns:p14="http://schemas.microsoft.com/office/powerpoint/2010/main" val="307999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83E90829-82EC-42E5-B9A0-9DC39838AE48}" type="datetimeFigureOut">
              <a:rPr lang="el-GR" smtClean="0"/>
              <a:pPr/>
              <a:t>16/5/2016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l-GR"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E8B521-2CF9-4E2B-8851-B1D21B512CAA}" type="datetimeFigureOut">
              <a:rPr lang="el-GR">
                <a:solidFill>
                  <a:prstClr val="white">
                    <a:tint val="75000"/>
                  </a:prstClr>
                </a:solidFill>
              </a:rPr>
              <a:pPr>
                <a:defRPr/>
              </a:pPr>
              <a:t>16/5/2016</a:t>
            </a:fld>
            <a:endParaRPr lang="el-G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EFB4198-D8D2-4876-B493-07A2C610751B}" type="slidenum">
              <a:rPr lang="el-GR"/>
              <a:pPr>
                <a:defRPr/>
              </a:pPr>
              <a:t>‹#›</a:t>
            </a:fld>
            <a:endParaRPr lang="el-GR"/>
          </a:p>
        </p:txBody>
      </p:sp>
    </p:spTree>
    <p:extLst>
      <p:ext uri="{BB962C8B-B14F-4D97-AF65-F5344CB8AC3E}">
        <p14:creationId xmlns:p14="http://schemas.microsoft.com/office/powerpoint/2010/main" val="90033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C2B2666F-94B9-4E60-A23E-72FF662E41C8}" type="datetimeFigureOut">
              <a:rPr lang="el-GR">
                <a:solidFill>
                  <a:prstClr val="white">
                    <a:tint val="75000"/>
                  </a:prstClr>
                </a:solidFill>
              </a:rPr>
              <a:pPr>
                <a:defRPr/>
              </a:pPr>
              <a:t>16/5/2016</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8E7273F-5C0C-48C6-8B78-7F95C25CE828}" type="slidenum">
              <a:rPr lang="el-GR"/>
              <a:pPr>
                <a:defRPr/>
              </a:pPr>
              <a:t>‹#›</a:t>
            </a:fld>
            <a:endParaRPr lang="el-GR"/>
          </a:p>
        </p:txBody>
      </p:sp>
    </p:spTree>
    <p:extLst>
      <p:ext uri="{BB962C8B-B14F-4D97-AF65-F5344CB8AC3E}">
        <p14:creationId xmlns:p14="http://schemas.microsoft.com/office/powerpoint/2010/main" val="2502488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E5BDA71E-B01B-47FE-9A23-EC7FC7938E40}" type="datetimeFigureOut">
              <a:rPr lang="el-GR">
                <a:solidFill>
                  <a:prstClr val="white">
                    <a:tint val="75000"/>
                  </a:prstClr>
                </a:solidFill>
              </a:rPr>
              <a:pPr>
                <a:defRPr/>
              </a:pPr>
              <a:t>16/5/2016</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2ABA9C-26E3-49A2-9CF1-CB3D113856CF}" type="slidenum">
              <a:rPr lang="el-GR"/>
              <a:pPr>
                <a:defRPr/>
              </a:pPr>
              <a:t>‹#›</a:t>
            </a:fld>
            <a:endParaRPr lang="el-GR"/>
          </a:p>
        </p:txBody>
      </p:sp>
    </p:spTree>
    <p:extLst>
      <p:ext uri="{BB962C8B-B14F-4D97-AF65-F5344CB8AC3E}">
        <p14:creationId xmlns:p14="http://schemas.microsoft.com/office/powerpoint/2010/main" val="2858420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649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E90829-82EC-42E5-B9A0-9DC39838AE48}" type="datetimeFigureOut">
              <a:rPr lang="el-GR" smtClean="0"/>
              <a:pPr/>
              <a:t>16/5/2016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83E90829-82EC-42E5-B9A0-9DC39838AE48}" type="datetimeFigureOut">
              <a:rPr lang="el-GR" smtClean="0"/>
              <a:pPr/>
              <a:t>16/5/2016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83E90829-82EC-42E5-B9A0-9DC39838AE48}" type="datetimeFigureOut">
              <a:rPr lang="el-GR" smtClean="0"/>
              <a:pPr/>
              <a:t>16/5/2016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83E90829-82EC-42E5-B9A0-9DC39838AE48}" type="datetimeFigureOut">
              <a:rPr lang="el-GR" smtClean="0"/>
              <a:pPr/>
              <a:t>16/5/2016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90829-82EC-42E5-B9A0-9DC39838AE48}" type="datetimeFigureOut">
              <a:rPr lang="el-GR" smtClean="0"/>
              <a:pPr/>
              <a:t>16/5/2016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E90829-82EC-42E5-B9A0-9DC39838AE48}" type="datetimeFigureOut">
              <a:rPr lang="el-GR" smtClean="0"/>
              <a:pPr/>
              <a:t>16/5/2016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E90829-82EC-42E5-B9A0-9DC39838AE48}" type="datetimeFigureOut">
              <a:rPr lang="el-GR" smtClean="0"/>
              <a:pPr/>
              <a:t>16/5/2016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3920ABD-5304-4162-B2CC-0F2C70A645C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90829-82EC-42E5-B9A0-9DC39838AE48}" type="datetimeFigureOut">
              <a:rPr lang="el-GR" smtClean="0"/>
              <a:pPr/>
              <a:t>16/5/2016</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20ABD-5304-4162-B2CC-0F2C70A645C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l-G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C1F0F7DF-2205-4A88-A572-B115EFD5CAFE}" type="datetimeFigureOut">
              <a:rPr lang="el-GR">
                <a:solidFill>
                  <a:prstClr val="white">
                    <a:tint val="75000"/>
                  </a:prstClr>
                </a:solidFill>
              </a:rPr>
              <a:pPr>
                <a:defRPr/>
              </a:pPr>
              <a:t>16/5/2016</a:t>
            </a:fld>
            <a:endParaRPr lang="el-GR">
              <a:solidFill>
                <a:prstClr val="white">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el-GR">
              <a:solidFill>
                <a:prstClr val="white">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FFFFFF"/>
                </a:solidFill>
              </a:defRPr>
            </a:lvl1pPr>
          </a:lstStyle>
          <a:p>
            <a:pPr fontAlgn="base">
              <a:spcBef>
                <a:spcPct val="0"/>
              </a:spcBef>
              <a:spcAft>
                <a:spcPct val="0"/>
              </a:spcAft>
              <a:defRPr/>
            </a:pPr>
            <a:fld id="{CC378CD1-815A-4E6B-AC43-60A8FDBECA8F}" type="slidenum">
              <a:rPr lang="el-GR">
                <a:cs typeface="Arial" panose="020B0604020202020204" pitchFamily="34" charset="0"/>
              </a:rPr>
              <a:pPr fontAlgn="base">
                <a:spcBef>
                  <a:spcPct val="0"/>
                </a:spcBef>
                <a:spcAft>
                  <a:spcPct val="0"/>
                </a:spcAft>
                <a:defRPr/>
              </a:pPr>
              <a:t>‹#›</a:t>
            </a:fld>
            <a:endParaRPr lang="el-GR">
              <a:cs typeface="Arial" panose="020B0604020202020204" pitchFamily="34" charset="0"/>
            </a:endParaRPr>
          </a:p>
        </p:txBody>
      </p:sp>
    </p:spTree>
    <p:extLst>
      <p:ext uri="{BB962C8B-B14F-4D97-AF65-F5344CB8AC3E}">
        <p14:creationId xmlns:p14="http://schemas.microsoft.com/office/powerpoint/2010/main" val="2179895930"/>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hyperlink" Target="https://www.att.com/cellphones/iphone/iphone-se.html" TargetMode="External"/><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647700" y="2286001"/>
            <a:ext cx="7772400" cy="1102519"/>
          </a:xfrm>
        </p:spPr>
        <p:txBody>
          <a:bodyPr/>
          <a:lstStyle/>
          <a:p>
            <a:pPr eaLnBrk="1" hangingPunct="1"/>
            <a:r>
              <a:rPr lang="el-GR" sz="2800" dirty="0"/>
              <a:t>Νέες Τεχνολογικές Τάσεις και </a:t>
            </a:r>
            <a:br>
              <a:rPr lang="el-GR" sz="2800" dirty="0"/>
            </a:br>
            <a:r>
              <a:rPr lang="el-GR" sz="2800" dirty="0"/>
              <a:t>Επιχειρηματικές Ευκαιρίες</a:t>
            </a:r>
            <a:endParaRPr lang="el-GR" sz="2800" i="1" dirty="0"/>
          </a:p>
        </p:txBody>
      </p:sp>
      <p:sp>
        <p:nvSpPr>
          <p:cNvPr id="3" name="Subtitle 2"/>
          <p:cNvSpPr>
            <a:spLocks noGrp="1"/>
          </p:cNvSpPr>
          <p:nvPr>
            <p:ph type="subTitle" idx="1"/>
          </p:nvPr>
        </p:nvSpPr>
        <p:spPr/>
        <p:txBody>
          <a:bodyPr rtlCol="0">
            <a:normAutofit fontScale="85000" lnSpcReduction="20000"/>
          </a:bodyPr>
          <a:lstStyle/>
          <a:p>
            <a:pPr eaLnBrk="1" fontAlgn="auto" hangingPunct="1">
              <a:spcAft>
                <a:spcPts val="0"/>
              </a:spcAft>
              <a:defRPr/>
            </a:pPr>
            <a:r>
              <a:rPr lang="en-US" sz="2900" dirty="0"/>
              <a:t>Fotis Draganidis</a:t>
            </a:r>
          </a:p>
          <a:p>
            <a:pPr eaLnBrk="1" fontAlgn="auto" hangingPunct="1">
              <a:spcAft>
                <a:spcPts val="0"/>
              </a:spcAft>
              <a:defRPr/>
            </a:pPr>
            <a:r>
              <a:rPr lang="en-US" sz="2175" dirty="0"/>
              <a:t>Technology Director</a:t>
            </a:r>
          </a:p>
          <a:p>
            <a:pPr eaLnBrk="1" fontAlgn="auto" hangingPunct="1">
              <a:spcAft>
                <a:spcPts val="0"/>
              </a:spcAft>
              <a:defRPr/>
            </a:pPr>
            <a:r>
              <a:rPr lang="en-US" sz="2175" dirty="0"/>
              <a:t>Microsoft Hellas</a:t>
            </a:r>
          </a:p>
          <a:p>
            <a:pPr eaLnBrk="1" fontAlgn="auto" hangingPunct="1">
              <a:spcAft>
                <a:spcPts val="0"/>
              </a:spcAft>
              <a:defRPr/>
            </a:pPr>
            <a:endParaRPr lang="en-US" dirty="0"/>
          </a:p>
          <a:p>
            <a:pPr eaLnBrk="1" fontAlgn="auto" hangingPunct="1">
              <a:spcAft>
                <a:spcPts val="0"/>
              </a:spcAft>
              <a:defRPr/>
            </a:pPr>
            <a:r>
              <a:rPr lang="en-US" sz="2850" dirty="0"/>
              <a:t>Twitter.com/</a:t>
            </a:r>
            <a:r>
              <a:rPr lang="en-US" sz="2850" dirty="0" err="1"/>
              <a:t>draganidis</a:t>
            </a:r>
            <a:endParaRPr lang="en-US" sz="2850" dirty="0"/>
          </a:p>
          <a:p>
            <a:pPr eaLnBrk="1" fontAlgn="auto" hangingPunct="1">
              <a:spcAft>
                <a:spcPts val="0"/>
              </a:spcAft>
              <a:defRPr/>
            </a:pPr>
            <a:endParaRPr lang="el-GR" dirty="0"/>
          </a:p>
        </p:txBody>
      </p:sp>
    </p:spTree>
    <p:extLst>
      <p:ext uri="{BB962C8B-B14F-4D97-AF65-F5344CB8AC3E}">
        <p14:creationId xmlns:p14="http://schemas.microsoft.com/office/powerpoint/2010/main" val="118468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1" y="1599010"/>
            <a:ext cx="3139679" cy="867966"/>
          </a:xfrm>
        </p:spPr>
        <p:txBody>
          <a:bodyPr/>
          <a:lstStyle/>
          <a:p>
            <a:r>
              <a:rPr lang="en-GB" dirty="0"/>
              <a:t>Pervasive Integration</a:t>
            </a:r>
          </a:p>
        </p:txBody>
      </p:sp>
      <p:sp>
        <p:nvSpPr>
          <p:cNvPr id="39939" name="Rectangle 3"/>
          <p:cNvSpPr>
            <a:spLocks noGrp="1" noChangeArrowheads="1"/>
          </p:cNvSpPr>
          <p:nvPr>
            <p:ph type="body" idx="1"/>
          </p:nvPr>
        </p:nvSpPr>
        <p:spPr>
          <a:xfrm>
            <a:off x="3733800" y="2844404"/>
            <a:ext cx="3896916" cy="3156347"/>
          </a:xfrm>
        </p:spPr>
        <p:txBody>
          <a:bodyPr/>
          <a:lstStyle/>
          <a:p>
            <a:pPr marL="0" indent="0">
              <a:buNone/>
            </a:pPr>
            <a:r>
              <a:rPr lang="en-GB" sz="1800" dirty="0"/>
              <a:t>Or … </a:t>
            </a:r>
          </a:p>
          <a:p>
            <a:pPr marL="0" indent="0">
              <a:buNone/>
            </a:pPr>
            <a:endParaRPr lang="en-GB" sz="1800" dirty="0"/>
          </a:p>
          <a:p>
            <a:pPr marL="0" indent="0">
              <a:buNone/>
            </a:pPr>
            <a:r>
              <a:rPr lang="en-GB" sz="1800" dirty="0"/>
              <a:t>Computing Intelligence</a:t>
            </a:r>
          </a:p>
          <a:p>
            <a:pPr marL="0" indent="0">
              <a:buNone/>
            </a:pPr>
            <a:endParaRPr lang="en-GB" sz="1800" dirty="0"/>
          </a:p>
          <a:p>
            <a:pPr marL="0" indent="0">
              <a:buNone/>
            </a:pPr>
            <a:r>
              <a:rPr lang="en-GB" sz="1800" dirty="0"/>
              <a:t>	..existing everywhere</a:t>
            </a:r>
            <a:endParaRPr lang="en-GB" sz="1500" dirty="0"/>
          </a:p>
        </p:txBody>
      </p:sp>
    </p:spTree>
    <p:extLst>
      <p:ext uri="{BB962C8B-B14F-4D97-AF65-F5344CB8AC3E}">
        <p14:creationId xmlns:p14="http://schemas.microsoft.com/office/powerpoint/2010/main" val="3069484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331640" y="332656"/>
            <a:ext cx="6075760" cy="867965"/>
          </a:xfrm>
        </p:spPr>
        <p:txBody>
          <a:bodyPr/>
          <a:lstStyle/>
          <a:p>
            <a:r>
              <a:rPr lang="en-GB" sz="2700" dirty="0"/>
              <a:t>Pervasive Integration Examples (Personal)</a:t>
            </a:r>
          </a:p>
        </p:txBody>
      </p:sp>
      <p:pic>
        <p:nvPicPr>
          <p:cNvPr id="409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00808"/>
            <a:ext cx="2475310" cy="1528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09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700808"/>
            <a:ext cx="1243013" cy="2043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1847254"/>
            <a:ext cx="1843088" cy="12358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35751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331640" y="332656"/>
            <a:ext cx="6075760" cy="867965"/>
          </a:xfrm>
        </p:spPr>
        <p:txBody>
          <a:bodyPr/>
          <a:lstStyle/>
          <a:p>
            <a:r>
              <a:rPr lang="en-GB" sz="2700" dirty="0"/>
              <a:t>Pervasive Integration Examples (Business)</a:t>
            </a:r>
          </a:p>
        </p:txBody>
      </p:sp>
      <p:pic>
        <p:nvPicPr>
          <p:cNvPr id="7" name="Picture 4"/>
          <p:cNvPicPr>
            <a:picLocks noChangeAspect="1" noChangeArrowheads="1"/>
          </p:cNvPicPr>
          <p:nvPr/>
        </p:nvPicPr>
        <p:blipFill>
          <a:blip r:embed="rId2"/>
          <a:srcRect/>
          <a:stretch>
            <a:fillRect/>
          </a:stretch>
        </p:blipFill>
        <p:spPr bwMode="auto">
          <a:xfrm>
            <a:off x="381000" y="2362201"/>
            <a:ext cx="1557338" cy="151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1" descr="http://www.pinoytechblog.com/wp-content/uploads/rfid_wagon.jpg"/>
          <p:cNvPicPr>
            <a:picLocks noChangeAspect="1" noChangeArrowheads="1"/>
          </p:cNvPicPr>
          <p:nvPr/>
        </p:nvPicPr>
        <p:blipFill>
          <a:blip r:embed="rId3">
            <a:lum bright="20000" contrast="40000"/>
          </a:blip>
          <a:srcRect/>
          <a:stretch>
            <a:fillRect/>
          </a:stretch>
        </p:blipFill>
        <p:spPr bwMode="auto">
          <a:xfrm>
            <a:off x="3048000" y="1866901"/>
            <a:ext cx="3168448" cy="3887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4512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2362200" y="2819401"/>
            <a:ext cx="4953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2100" dirty="0">
                <a:solidFill>
                  <a:prstClr val="white"/>
                </a:solidFill>
                <a:cs typeface="Arial" panose="020B0604020202020204" pitchFamily="34" charset="0"/>
              </a:rPr>
              <a:t>What are the #10 </a:t>
            </a:r>
            <a:r>
              <a:rPr lang="en-US" sz="2700" dirty="0">
                <a:solidFill>
                  <a:prstClr val="white"/>
                </a:solidFill>
                <a:cs typeface="Arial" panose="020B0604020202020204" pitchFamily="34" charset="0"/>
              </a:rPr>
              <a:t>Breakthroughs</a:t>
            </a:r>
            <a:r>
              <a:rPr lang="en-US" sz="2100" dirty="0">
                <a:solidFill>
                  <a:prstClr val="white"/>
                </a:solidFill>
                <a:cs typeface="Arial" panose="020B0604020202020204" pitchFamily="34" charset="0"/>
              </a:rPr>
              <a:t> towards this Vision?</a:t>
            </a:r>
            <a:endParaRPr lang="en-US" sz="1350" dirty="0">
              <a:solidFill>
                <a:prstClr val="white"/>
              </a:solidFill>
              <a:cs typeface="Arial" panose="020B0604020202020204" pitchFamily="34" charset="0"/>
            </a:endParaRPr>
          </a:p>
          <a:p>
            <a:pPr fontAlgn="base">
              <a:spcBef>
                <a:spcPct val="0"/>
              </a:spcBef>
              <a:spcAft>
                <a:spcPct val="0"/>
              </a:spcAft>
              <a:buFontTx/>
              <a:buNone/>
            </a:pPr>
            <a:endParaRPr lang="en-US" sz="1350" dirty="0">
              <a:solidFill>
                <a:prstClr val="white"/>
              </a:solidFill>
              <a:cs typeface="Arial" panose="020B0604020202020204" pitchFamily="34" charset="0"/>
            </a:endParaRPr>
          </a:p>
          <a:p>
            <a:pPr fontAlgn="base">
              <a:spcBef>
                <a:spcPct val="0"/>
              </a:spcBef>
              <a:spcAft>
                <a:spcPct val="0"/>
              </a:spcAft>
              <a:buFontTx/>
              <a:buNone/>
            </a:pPr>
            <a:endParaRPr lang="el-GR" sz="1350" dirty="0">
              <a:solidFill>
                <a:prstClr val="white"/>
              </a:solidFill>
              <a:cs typeface="Arial" panose="020B0604020202020204" pitchFamily="34" charset="0"/>
            </a:endParaRPr>
          </a:p>
        </p:txBody>
      </p:sp>
    </p:spTree>
    <p:extLst>
      <p:ext uri="{BB962C8B-B14F-4D97-AF65-F5344CB8AC3E}">
        <p14:creationId xmlns:p14="http://schemas.microsoft.com/office/powerpoint/2010/main" val="3792555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title"/>
          </p:nvPr>
        </p:nvSpPr>
        <p:spPr/>
        <p:txBody>
          <a:bodyPr/>
          <a:lstStyle/>
          <a:p>
            <a:pPr eaLnBrk="1" hangingPunct="1"/>
            <a:r>
              <a:rPr lang="el-GR">
                <a:latin typeface="Corbel" panose="020B0503020204020204" pitchFamily="34" charset="0"/>
              </a:rPr>
              <a:t>#</a:t>
            </a:r>
            <a:r>
              <a:rPr lang="en-US">
                <a:latin typeface="Corbel" panose="020B0503020204020204" pitchFamily="34" charset="0"/>
              </a:rPr>
              <a:t>1. Web Services, Cloud  Computing</a:t>
            </a:r>
            <a:endParaRPr lang="en-US" sz="1350">
              <a:latin typeface="Corbel" panose="020B0503020204020204" pitchFamily="34" charset="0"/>
            </a:endParaRPr>
          </a:p>
        </p:txBody>
      </p:sp>
      <p:sp>
        <p:nvSpPr>
          <p:cNvPr id="141346" name="Text Box 34"/>
          <p:cNvSpPr txBox="1">
            <a:spLocks noChangeArrowheads="1"/>
          </p:cNvSpPr>
          <p:nvPr/>
        </p:nvSpPr>
        <p:spPr bwMode="auto">
          <a:xfrm>
            <a:off x="4341524" y="5310187"/>
            <a:ext cx="184731" cy="300082"/>
          </a:xfrm>
          <a:prstGeom prst="rect">
            <a:avLst/>
          </a:prstGeom>
          <a:noFill/>
          <a:ln w="12700">
            <a:noFill/>
            <a:miter lim="800000"/>
            <a:headEnd type="none" w="sm" len="sm"/>
            <a:tailEnd type="none" w="sm" len="sm"/>
          </a:ln>
          <a:effectLst/>
        </p:spPr>
        <p:txBody>
          <a:bodyPr wrap="none">
            <a:spAutoFit/>
          </a:bodyPr>
          <a:lstStyle/>
          <a:p>
            <a:pPr algn="ctr" eaLnBrk="0" fontAlgn="base" hangingPunct="0">
              <a:spcBef>
                <a:spcPct val="30000"/>
              </a:spcBef>
              <a:spcAft>
                <a:spcPct val="0"/>
              </a:spcAft>
              <a:buClr>
                <a:srgbClr val="EEECE1"/>
              </a:buClr>
              <a:buSzPct val="75000"/>
              <a:buFont typeface="Wingdings" pitchFamily="2" charset="2"/>
              <a:buNone/>
              <a:defRPr/>
            </a:pPr>
            <a:endParaRPr lang="en-GB" sz="1350" b="1">
              <a:solidFill>
                <a:srgbClr val="EEECE1"/>
              </a:solidFill>
              <a:effectLst>
                <a:outerShdw blurRad="38100" dist="38100" dir="2700000" algn="tl">
                  <a:srgbClr val="C0C0C0"/>
                </a:outerShdw>
              </a:effectLst>
              <a:cs typeface="Arial" charset="0"/>
            </a:endParaRPr>
          </a:p>
        </p:txBody>
      </p:sp>
      <p:pic>
        <p:nvPicPr>
          <p:cNvPr id="430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94336"/>
            <a:ext cx="2857500"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301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2233614"/>
            <a:ext cx="2775347"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4100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title"/>
          </p:nvPr>
        </p:nvSpPr>
        <p:spPr/>
        <p:txBody>
          <a:bodyPr/>
          <a:lstStyle/>
          <a:p>
            <a:pPr eaLnBrk="1" hangingPunct="1"/>
            <a:r>
              <a:rPr lang="el-GR">
                <a:latin typeface="Corbel" panose="020B0503020204020204" pitchFamily="34" charset="0"/>
              </a:rPr>
              <a:t>#</a:t>
            </a:r>
            <a:r>
              <a:rPr lang="en-US">
                <a:latin typeface="Corbel" panose="020B0503020204020204" pitchFamily="34" charset="0"/>
              </a:rPr>
              <a:t>2. Standards</a:t>
            </a:r>
            <a:endParaRPr lang="en-US" sz="1350">
              <a:latin typeface="Corbel" panose="020B0503020204020204" pitchFamily="34" charset="0"/>
            </a:endParaRPr>
          </a:p>
        </p:txBody>
      </p:sp>
      <p:pic>
        <p:nvPicPr>
          <p:cNvPr id="450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7541" y="2187179"/>
            <a:ext cx="2616994" cy="2351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2" descr="Brian Hill/Daily Herald"/>
          <p:cNvPicPr>
            <a:picLocks noChangeAspect="1" noChangeArrowheads="1"/>
          </p:cNvPicPr>
          <p:nvPr/>
        </p:nvPicPr>
        <p:blipFill>
          <a:blip r:embed="rId4"/>
          <a:srcRect/>
          <a:stretch>
            <a:fillRect/>
          </a:stretch>
        </p:blipFill>
        <p:spPr bwMode="auto">
          <a:xfrm>
            <a:off x="5328086" y="2186862"/>
            <a:ext cx="1700649" cy="25382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870341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428751" y="1028701"/>
            <a:ext cx="6294835" cy="1057275"/>
          </a:xfrm>
        </p:spPr>
        <p:txBody>
          <a:bodyPr/>
          <a:lstStyle/>
          <a:p>
            <a:pPr eaLnBrk="1" hangingPunct="1"/>
            <a:r>
              <a:rPr lang="en-US"/>
              <a:t>#</a:t>
            </a:r>
            <a:r>
              <a:rPr lang="el-GR"/>
              <a:t>3. </a:t>
            </a:r>
            <a:r>
              <a:rPr lang="en-US"/>
              <a:t>Internet Everywhere</a:t>
            </a:r>
            <a:endParaRPr lang="en-GB"/>
          </a:p>
        </p:txBody>
      </p:sp>
      <p:pic>
        <p:nvPicPr>
          <p:cNvPr id="481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9772" y="2085976"/>
            <a:ext cx="3927648" cy="308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2196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GB">
                <a:latin typeface="Corbel" panose="020B0503020204020204" pitchFamily="34" charset="0"/>
              </a:rPr>
              <a:t>#4: </a:t>
            </a:r>
            <a:r>
              <a:rPr lang="en-US">
                <a:latin typeface="Corbel" panose="020B0503020204020204" pitchFamily="34" charset="0"/>
              </a:rPr>
              <a:t>Your Identity Card Please</a:t>
            </a:r>
            <a:r>
              <a:rPr lang="el-GR">
                <a:latin typeface="Corbel" panose="020B0503020204020204" pitchFamily="34" charset="0"/>
              </a:rPr>
              <a:t> (</a:t>
            </a:r>
            <a:r>
              <a:rPr lang="en-GB">
                <a:latin typeface="Corbel" panose="020B0503020204020204" pitchFamily="34" charset="0"/>
              </a:rPr>
              <a:t>IPv6</a:t>
            </a:r>
            <a:r>
              <a:rPr lang="el-GR">
                <a:latin typeface="Corbel" panose="020B0503020204020204" pitchFamily="34" charset="0"/>
              </a:rPr>
              <a:t>)</a:t>
            </a:r>
            <a:endParaRPr lang="en-GB">
              <a:latin typeface="Corbel" panose="020B0503020204020204" pitchFamily="34" charset="0"/>
            </a:endParaRPr>
          </a:p>
        </p:txBody>
      </p:sp>
      <p:pic>
        <p:nvPicPr>
          <p:cNvPr id="14343" name="Picture 7" descr="http://ipv6info.pod.cvut.cz/pictures/logo.gif"/>
          <p:cNvPicPr>
            <a:picLocks noChangeAspect="1" noChangeArrowheads="1"/>
          </p:cNvPicPr>
          <p:nvPr/>
        </p:nvPicPr>
        <p:blipFill>
          <a:blip r:embed="rId3"/>
          <a:srcRect/>
          <a:stretch>
            <a:fillRect/>
          </a:stretch>
        </p:blipFill>
        <p:spPr bwMode="auto">
          <a:xfrm>
            <a:off x="5429250" y="2286000"/>
            <a:ext cx="2114550" cy="826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543050" y="2343150"/>
            <a:ext cx="2228850" cy="784830"/>
          </a:xfrm>
          <a:prstGeom prst="rect">
            <a:avLst/>
          </a:prstGeom>
          <a:noFill/>
        </p:spPr>
        <p:txBody>
          <a:bodyPr>
            <a:spAutoFit/>
          </a:bodyPr>
          <a:lstStyle/>
          <a:p>
            <a:pPr fontAlgn="base">
              <a:spcBef>
                <a:spcPct val="0"/>
              </a:spcBef>
              <a:spcAft>
                <a:spcPct val="0"/>
              </a:spcAft>
              <a:defRPr/>
            </a:pPr>
            <a:r>
              <a:rPr lang="en-US" sz="45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cs typeface="Arial" charset="0"/>
              </a:rPr>
              <a:t>IPv4</a:t>
            </a:r>
            <a:endParaRPr lang="el-GR" sz="45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cs typeface="Arial" charset="0"/>
            </a:endParaRPr>
          </a:p>
        </p:txBody>
      </p:sp>
      <p:sp>
        <p:nvSpPr>
          <p:cNvPr id="5" name="Right Arrow 4"/>
          <p:cNvSpPr/>
          <p:nvPr/>
        </p:nvSpPr>
        <p:spPr>
          <a:xfrm>
            <a:off x="3714750" y="2686050"/>
            <a:ext cx="1200150" cy="1714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endParaRPr lang="el-GR" sz="1350">
              <a:solidFill>
                <a:prstClr val="white"/>
              </a:solidFill>
            </a:endParaRPr>
          </a:p>
        </p:txBody>
      </p:sp>
      <p:sp>
        <p:nvSpPr>
          <p:cNvPr id="7" name="TextBox 6"/>
          <p:cNvSpPr txBox="1"/>
          <p:nvPr/>
        </p:nvSpPr>
        <p:spPr>
          <a:xfrm>
            <a:off x="1428750" y="3543302"/>
            <a:ext cx="3200400" cy="1246495"/>
          </a:xfrm>
          <a:prstGeom prst="rect">
            <a:avLst/>
          </a:prstGeom>
          <a:noFill/>
        </p:spPr>
        <p:txBody>
          <a:bodyPr>
            <a:spAutoFit/>
          </a:bodyPr>
          <a:lstStyle/>
          <a:p>
            <a:pPr fontAlgn="base">
              <a:spcBef>
                <a:spcPct val="0"/>
              </a:spcBef>
              <a:spcAft>
                <a:spcPct val="0"/>
              </a:spcAft>
              <a:defRPr/>
            </a:pPr>
            <a:r>
              <a:rPr lang="en-US" sz="1500" u="sng"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sym typeface="Wingdings" pitchFamily="2" charset="2"/>
              </a:rPr>
              <a:t>Internet Scaling Problem</a:t>
            </a:r>
            <a:endParaRPr lang="el-GR" sz="1500" u="sng"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endParaRPr>
          </a:p>
          <a:p>
            <a:pPr fontAlgn="base">
              <a:spcBef>
                <a:spcPct val="0"/>
              </a:spcBef>
              <a:spcAft>
                <a:spcPct val="0"/>
              </a:spcAft>
              <a:defRPr/>
            </a:pPr>
            <a:endParaRPr lang="el-GR" sz="1500"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endParaRPr>
          </a:p>
          <a:p>
            <a:pPr fontAlgn="base">
              <a:spcBef>
                <a:spcPct val="0"/>
              </a:spcBef>
              <a:spcAft>
                <a:spcPct val="0"/>
              </a:spcAft>
              <a:defRPr/>
            </a:pPr>
            <a:r>
              <a:rPr lang="el-GR" sz="1500"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32</a:t>
            </a:r>
            <a:r>
              <a:rPr lang="en-US" sz="1500"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-bit=</a:t>
            </a:r>
            <a:r>
              <a:rPr lang="el-GR" sz="1500"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4,4 </a:t>
            </a:r>
            <a:r>
              <a:rPr lang="en-US" sz="1500"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billion addresses</a:t>
            </a:r>
            <a:endParaRPr lang="el-GR" sz="1500"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endParaRPr>
          </a:p>
          <a:p>
            <a:pPr fontAlgn="base">
              <a:spcBef>
                <a:spcPct val="0"/>
              </a:spcBef>
              <a:spcAft>
                <a:spcPct val="0"/>
              </a:spcAft>
              <a:defRPr/>
            </a:pPr>
            <a:r>
              <a:rPr lang="en-US" sz="1500"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Most of them in USA</a:t>
            </a:r>
            <a:endParaRPr lang="el-GR" sz="1500"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endParaRPr>
          </a:p>
          <a:p>
            <a:pPr fontAlgn="base">
              <a:spcBef>
                <a:spcPct val="0"/>
              </a:spcBef>
              <a:spcAft>
                <a:spcPct val="0"/>
              </a:spcAft>
              <a:defRPr/>
            </a:pPr>
            <a:r>
              <a:rPr lang="en-US" sz="1500"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We need one for each device</a:t>
            </a:r>
            <a:endParaRPr lang="el-GR" sz="1500" dirty="0">
              <a:ln w="18415" cmpd="sng">
                <a:solidFill>
                  <a:srgbClr val="FFFFFF"/>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endParaRPr>
          </a:p>
        </p:txBody>
      </p:sp>
      <p:sp>
        <p:nvSpPr>
          <p:cNvPr id="8" name="TextBox 7"/>
          <p:cNvSpPr txBox="1"/>
          <p:nvPr/>
        </p:nvSpPr>
        <p:spPr>
          <a:xfrm>
            <a:off x="5372100" y="3657601"/>
            <a:ext cx="2400300" cy="1685077"/>
          </a:xfrm>
          <a:prstGeom prst="rect">
            <a:avLst/>
          </a:prstGeom>
          <a:noFill/>
        </p:spPr>
        <p:txBody>
          <a:bodyPr>
            <a:spAutoFit/>
          </a:bodyPr>
          <a:lstStyle/>
          <a:p>
            <a:pPr fontAlgn="base">
              <a:spcBef>
                <a:spcPct val="0"/>
              </a:spcBef>
              <a:spcAft>
                <a:spcPct val="0"/>
              </a:spcAft>
              <a:defRPr/>
            </a:pPr>
            <a:r>
              <a:rPr lang="en-US" u="sng"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128-bit (</a:t>
            </a:r>
            <a:r>
              <a:rPr lang="el-GR" u="sng"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6,7 * 10</a:t>
            </a:r>
            <a:r>
              <a:rPr lang="el-GR" u="sng" baseline="30000"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23 </a:t>
            </a:r>
            <a:r>
              <a:rPr lang="el-GR" u="sng"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 μ</a:t>
            </a:r>
            <a:r>
              <a:rPr lang="el-GR" u="sng" baseline="30000"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2</a:t>
            </a:r>
            <a:r>
              <a:rPr lang="el-GR" u="sng"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a:t>
            </a:r>
            <a:r>
              <a:rPr lang="en-US" u="sng"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 </a:t>
            </a:r>
            <a:r>
              <a:rPr lang="en-US" u="sng"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sym typeface="Wingdings" pitchFamily="2" charset="2"/>
              </a:rPr>
              <a:t></a:t>
            </a:r>
            <a:endParaRPr lang="en-US" u="sng"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endParaRPr>
          </a:p>
          <a:p>
            <a:pPr marL="342900" lvl="1" fontAlgn="base">
              <a:lnSpc>
                <a:spcPct val="90000"/>
              </a:lnSpc>
              <a:spcBef>
                <a:spcPct val="0"/>
              </a:spcBef>
              <a:spcAft>
                <a:spcPct val="0"/>
              </a:spcAft>
              <a:defRPr/>
            </a:pPr>
            <a:endParaRPr lang="en-GB" sz="1500"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endParaRPr>
          </a:p>
          <a:p>
            <a:pPr marL="342900" lvl="1" fontAlgn="base">
              <a:lnSpc>
                <a:spcPct val="90000"/>
              </a:lnSpc>
              <a:spcBef>
                <a:spcPct val="0"/>
              </a:spcBef>
              <a:spcAft>
                <a:spcPct val="0"/>
              </a:spcAft>
              <a:defRPr/>
            </a:pPr>
            <a:r>
              <a:rPr lang="en-GB" sz="1500"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Roaming</a:t>
            </a:r>
          </a:p>
          <a:p>
            <a:pPr marL="342900" lvl="1" fontAlgn="base">
              <a:lnSpc>
                <a:spcPct val="90000"/>
              </a:lnSpc>
              <a:spcBef>
                <a:spcPct val="0"/>
              </a:spcBef>
              <a:spcAft>
                <a:spcPct val="0"/>
              </a:spcAft>
              <a:defRPr/>
            </a:pPr>
            <a:r>
              <a:rPr lang="en-US" sz="1500"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Better Security</a:t>
            </a:r>
            <a:endParaRPr lang="en-GB" sz="1500"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endParaRPr>
          </a:p>
          <a:p>
            <a:pPr marL="342900" lvl="1" fontAlgn="base">
              <a:lnSpc>
                <a:spcPct val="90000"/>
              </a:lnSpc>
              <a:spcBef>
                <a:spcPct val="0"/>
              </a:spcBef>
              <a:spcAft>
                <a:spcPct val="0"/>
              </a:spcAft>
              <a:defRPr/>
            </a:pPr>
            <a:r>
              <a:rPr lang="en-US" sz="1500" dirty="0">
                <a:ln w="18415" cmpd="sng">
                  <a:solidFill>
                    <a:srgbClr val="FF9900"/>
                  </a:solidFill>
                  <a:prstDash val="solid"/>
                </a:ln>
                <a:solidFill>
                  <a:srgbClr val="FF9900"/>
                </a:solidFill>
                <a:effectLst>
                  <a:outerShdw blurRad="63500" dir="3600000" algn="tl" rotWithShape="0">
                    <a:srgbClr val="000000">
                      <a:alpha val="70000"/>
                    </a:srgbClr>
                  </a:outerShdw>
                </a:effectLst>
                <a:latin typeface="Corbel" pitchFamily="34" charset="0"/>
                <a:cs typeface="Arial" charset="0"/>
              </a:rPr>
              <a:t>Easier configuration</a:t>
            </a:r>
          </a:p>
          <a:p>
            <a:pPr fontAlgn="base">
              <a:spcBef>
                <a:spcPct val="0"/>
              </a:spcBef>
              <a:spcAft>
                <a:spcPct val="0"/>
              </a:spcAft>
              <a:defRPr/>
            </a:pPr>
            <a:r>
              <a:rPr lang="en-US" sz="1350" dirty="0">
                <a:solidFill>
                  <a:prstClr val="white"/>
                </a:solidFill>
                <a:cs typeface="Arial" charset="0"/>
              </a:rPr>
              <a:t> </a:t>
            </a:r>
            <a:endParaRPr lang="el-GR" sz="1350" dirty="0">
              <a:solidFill>
                <a:prstClr val="white"/>
              </a:solidFill>
              <a:cs typeface="Arial" charset="0"/>
            </a:endParaRPr>
          </a:p>
        </p:txBody>
      </p:sp>
    </p:spTree>
    <p:extLst>
      <p:ext uri="{BB962C8B-B14F-4D97-AF65-F5344CB8AC3E}">
        <p14:creationId xmlns:p14="http://schemas.microsoft.com/office/powerpoint/2010/main" val="32119333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03648" y="447682"/>
            <a:ext cx="6110288" cy="857250"/>
          </a:xfrm>
        </p:spPr>
        <p:txBody>
          <a:bodyPr/>
          <a:lstStyle/>
          <a:p>
            <a:pPr eaLnBrk="1" hangingPunct="1"/>
            <a:r>
              <a:rPr lang="en-GB" dirty="0">
                <a:latin typeface="Corbel" panose="020B0503020204020204" pitchFamily="34" charset="0"/>
              </a:rPr>
              <a:t>#5: </a:t>
            </a:r>
            <a:r>
              <a:rPr lang="en-GB" sz="2400" dirty="0"/>
              <a:t>Media and Devices don’t matter. </a:t>
            </a:r>
            <a:br>
              <a:rPr lang="en-GB" sz="2400" dirty="0"/>
            </a:br>
            <a:r>
              <a:rPr lang="en-GB" sz="2400" dirty="0"/>
              <a:t>Consume SAAS from everywhere.</a:t>
            </a:r>
            <a:endParaRPr lang="en-GB" sz="2700" dirty="0">
              <a:latin typeface="Corbel" panose="020B0503020204020204" pitchFamily="34" charset="0"/>
            </a:endParaRPr>
          </a:p>
        </p:txBody>
      </p:sp>
      <p:pic>
        <p:nvPicPr>
          <p:cNvPr id="5120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992780"/>
            <a:ext cx="665666" cy="1235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609601" y="1974543"/>
            <a:ext cx="2232175" cy="1238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https://www.att.com/catalog/en/skus/images/apple-iphone%20se%2016gb-silver-450x350.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1817585"/>
            <a:ext cx="2038599" cy="15855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4734" y="4077072"/>
            <a:ext cx="1584176" cy="1584176"/>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52" y="4132864"/>
            <a:ext cx="3275856" cy="1648165"/>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162" y="1887585"/>
            <a:ext cx="817549" cy="1665293"/>
          </a:xfrm>
          <a:prstGeom prst="rect">
            <a:avLst/>
          </a:prstGeom>
        </p:spPr>
      </p:pic>
      <p:pic>
        <p:nvPicPr>
          <p:cNvPr id="11" name="Picture 10"/>
          <p:cNvPicPr>
            <a:picLocks noChangeAspect="1"/>
          </p:cNvPicPr>
          <p:nvPr/>
        </p:nvPicPr>
        <p:blipFill>
          <a:blip r:embed="rId10"/>
          <a:stretch>
            <a:fillRect/>
          </a:stretch>
        </p:blipFill>
        <p:spPr>
          <a:xfrm>
            <a:off x="5796136" y="3915815"/>
            <a:ext cx="2986922" cy="2053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169207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2700">
                <a:latin typeface="Corbel" panose="020B0503020204020204" pitchFamily="34" charset="0"/>
              </a:rPr>
              <a:t>Breakthrough</a:t>
            </a:r>
            <a:r>
              <a:rPr lang="en-GB" sz="2700">
                <a:latin typeface="Corbel" panose="020B0503020204020204" pitchFamily="34" charset="0"/>
              </a:rPr>
              <a:t> #6</a:t>
            </a:r>
            <a:r>
              <a:rPr lang="el-GR" sz="2700">
                <a:latin typeface="Corbel" panose="020B0503020204020204" pitchFamily="34" charset="0"/>
              </a:rPr>
              <a:t>: </a:t>
            </a:r>
            <a:r>
              <a:rPr lang="en-US" sz="2700">
                <a:latin typeface="Corbel" panose="020B0503020204020204" pitchFamily="34" charset="0"/>
              </a:rPr>
              <a:t>Privacy</a:t>
            </a:r>
            <a:endParaRPr lang="en-GB" sz="2700">
              <a:latin typeface="Corbel" panose="020B0503020204020204" pitchFamily="34" charset="0"/>
            </a:endParaRPr>
          </a:p>
        </p:txBody>
      </p:sp>
      <p:pic>
        <p:nvPicPr>
          <p:cNvPr id="532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24032"/>
            <a:ext cx="2538282" cy="27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281837" y="4895758"/>
            <a:ext cx="2358815" cy="863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a:stretch>
            <a:fillRect/>
          </a:stretch>
        </p:blipFill>
        <p:spPr>
          <a:xfrm>
            <a:off x="5264387" y="2107922"/>
            <a:ext cx="2376264" cy="8798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6"/>
          <a:stretch>
            <a:fillRect/>
          </a:stretch>
        </p:blipFill>
        <p:spPr>
          <a:xfrm>
            <a:off x="5259407" y="3507491"/>
            <a:ext cx="914977" cy="909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165460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214563" y="2678906"/>
            <a:ext cx="4800600" cy="1314450"/>
          </a:xfrm>
        </p:spPr>
        <p:txBody>
          <a:bodyPr rtlCol="0">
            <a:normAutofit/>
          </a:bodyPr>
          <a:lstStyle/>
          <a:p>
            <a:pPr eaLnBrk="1" fontAlgn="auto" hangingPunct="1">
              <a:spcAft>
                <a:spcPts val="0"/>
              </a:spcAft>
              <a:defRPr/>
            </a:pPr>
            <a:r>
              <a:rPr lang="en-US" sz="3300" dirty="0"/>
              <a:t>Economy </a:t>
            </a:r>
            <a:r>
              <a:rPr lang="en-US" sz="3300" dirty="0">
                <a:sym typeface="Wingdings" panose="05000000000000000000" pitchFamily="2" charset="2"/>
              </a:rPr>
              <a:t> Innovation</a:t>
            </a:r>
            <a:endParaRPr lang="en-US" sz="3300" dirty="0"/>
          </a:p>
        </p:txBody>
      </p:sp>
    </p:spTree>
    <p:extLst>
      <p:ext uri="{BB962C8B-B14F-4D97-AF65-F5344CB8AC3E}">
        <p14:creationId xmlns:p14="http://schemas.microsoft.com/office/powerpoint/2010/main" val="3745159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899592" y="764704"/>
            <a:ext cx="7076256" cy="857250"/>
          </a:xfrm>
        </p:spPr>
        <p:txBody>
          <a:bodyPr/>
          <a:lstStyle/>
          <a:p>
            <a:pPr eaLnBrk="1" hangingPunct="1"/>
            <a:r>
              <a:rPr lang="en-GB" sz="2700" dirty="0"/>
              <a:t>#7: </a:t>
            </a:r>
            <a:r>
              <a:rPr lang="en-US" sz="2700" dirty="0"/>
              <a:t>Internet of Things or a “small PC” everywhere</a:t>
            </a:r>
            <a:br>
              <a:rPr lang="en-US" sz="2700" dirty="0"/>
            </a:br>
            <a:r>
              <a:rPr lang="el-GR" sz="2700" dirty="0"/>
              <a:t> (</a:t>
            </a:r>
            <a:r>
              <a:rPr lang="en-US" sz="2700" dirty="0"/>
              <a:t>e.g. </a:t>
            </a:r>
            <a:r>
              <a:rPr lang="en-GB" sz="2700" dirty="0"/>
              <a:t>RFID/NFC, Sensors</a:t>
            </a:r>
            <a:r>
              <a:rPr lang="el-GR" sz="2700" dirty="0"/>
              <a:t>)</a:t>
            </a:r>
            <a:endParaRPr lang="en-GB" sz="2700" dirty="0"/>
          </a:p>
        </p:txBody>
      </p:sp>
      <p:pic>
        <p:nvPicPr>
          <p:cNvPr id="552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1" y="2114551"/>
            <a:ext cx="2557463" cy="1779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530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1" y="2114550"/>
            <a:ext cx="2599135" cy="1694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5301"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8140" y="2099072"/>
            <a:ext cx="2541985" cy="1709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3664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95536" y="195087"/>
            <a:ext cx="8229600" cy="1143000"/>
          </a:xfrm>
        </p:spPr>
        <p:txBody>
          <a:bodyPr/>
          <a:lstStyle/>
          <a:p>
            <a:pPr eaLnBrk="1" hangingPunct="1"/>
            <a:r>
              <a:rPr lang="en-GB" dirty="0"/>
              <a:t>#8: </a:t>
            </a:r>
            <a:r>
              <a:rPr lang="en-US" dirty="0"/>
              <a:t>How to Power-up everything?</a:t>
            </a:r>
            <a:endParaRPr lang="en-GB" dirty="0"/>
          </a:p>
        </p:txBody>
      </p:sp>
      <p:pic>
        <p:nvPicPr>
          <p:cNvPr id="2" name="Picture 1"/>
          <p:cNvPicPr>
            <a:picLocks noChangeAspect="1"/>
          </p:cNvPicPr>
          <p:nvPr/>
        </p:nvPicPr>
        <p:blipFill>
          <a:blip r:embed="rId3"/>
          <a:stretch>
            <a:fillRect/>
          </a:stretch>
        </p:blipFill>
        <p:spPr>
          <a:xfrm>
            <a:off x="107504" y="1844824"/>
            <a:ext cx="3520614"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815264" y="3573016"/>
            <a:ext cx="3459793" cy="523220"/>
          </a:xfrm>
          <a:prstGeom prst="rect">
            <a:avLst/>
          </a:prstGeom>
        </p:spPr>
        <p:txBody>
          <a:bodyPr wrap="none">
            <a:spAutoFit/>
          </a:bodyPr>
          <a:lstStyle/>
          <a:p>
            <a:r>
              <a:rPr lang="en-US" sz="2800" dirty="0"/>
              <a:t>Ultra Low-Power Chips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1772816"/>
            <a:ext cx="2340488" cy="1559885"/>
          </a:xfrm>
          <a:prstGeom prst="rect">
            <a:avLst/>
          </a:prstGeom>
        </p:spPr>
      </p:pic>
      <p:sp>
        <p:nvSpPr>
          <p:cNvPr id="8" name="Rectangle 7"/>
          <p:cNvSpPr/>
          <p:nvPr/>
        </p:nvSpPr>
        <p:spPr>
          <a:xfrm>
            <a:off x="763960" y="3466487"/>
            <a:ext cx="2430024" cy="523220"/>
          </a:xfrm>
          <a:prstGeom prst="rect">
            <a:avLst/>
          </a:prstGeom>
        </p:spPr>
        <p:txBody>
          <a:bodyPr wrap="none">
            <a:spAutoFit/>
          </a:bodyPr>
          <a:lstStyle/>
          <a:p>
            <a:r>
              <a:rPr lang="en-US" sz="2800" dirty="0"/>
              <a:t>Wireless Power</a:t>
            </a:r>
          </a:p>
        </p:txBody>
      </p:sp>
    </p:spTree>
    <p:extLst>
      <p:ext uri="{BB962C8B-B14F-4D97-AF65-F5344CB8AC3E}">
        <p14:creationId xmlns:p14="http://schemas.microsoft.com/office/powerpoint/2010/main" val="345151529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278404" y="251297"/>
            <a:ext cx="6172200" cy="857250"/>
          </a:xfrm>
        </p:spPr>
        <p:txBody>
          <a:bodyPr/>
          <a:lstStyle/>
          <a:p>
            <a:pPr eaLnBrk="1" hangingPunct="1"/>
            <a:r>
              <a:rPr lang="en-GB" dirty="0"/>
              <a:t>#9: </a:t>
            </a:r>
            <a:r>
              <a:rPr lang="en-US" dirty="0"/>
              <a:t>NUIs</a:t>
            </a:r>
            <a:endParaRPr lang="en-GB" dirty="0"/>
          </a:p>
        </p:txBody>
      </p:sp>
      <p:pic>
        <p:nvPicPr>
          <p:cNvPr id="3" name="Picture 2"/>
          <p:cNvPicPr>
            <a:picLocks noChangeAspect="1"/>
          </p:cNvPicPr>
          <p:nvPr/>
        </p:nvPicPr>
        <p:blipFill>
          <a:blip r:embed="rId3"/>
          <a:stretch>
            <a:fillRect/>
          </a:stretch>
        </p:blipFill>
        <p:spPr>
          <a:xfrm>
            <a:off x="6012143" y="2209185"/>
            <a:ext cx="2440179" cy="1350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a:stretch>
            <a:fillRect/>
          </a:stretch>
        </p:blipFill>
        <p:spPr>
          <a:xfrm>
            <a:off x="3131841" y="2129839"/>
            <a:ext cx="1780013" cy="1317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a:stretch>
            <a:fillRect/>
          </a:stretch>
        </p:blipFill>
        <p:spPr>
          <a:xfrm>
            <a:off x="183581" y="4748279"/>
            <a:ext cx="2430270" cy="1063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3347864" y="1559771"/>
            <a:ext cx="1134126" cy="553998"/>
          </a:xfrm>
          <a:prstGeom prst="rect">
            <a:avLst/>
          </a:prstGeom>
          <a:noFill/>
        </p:spPr>
        <p:txBody>
          <a:bodyPr wrap="square" rtlCol="0">
            <a:spAutoFit/>
          </a:bodyPr>
          <a:lstStyle/>
          <a:p>
            <a:pPr eaLnBrk="0" fontAlgn="base" hangingPunct="0">
              <a:spcBef>
                <a:spcPct val="0"/>
              </a:spcBef>
              <a:spcAft>
                <a:spcPct val="0"/>
              </a:spcAft>
            </a:pPr>
            <a:r>
              <a:rPr lang="en-US" sz="3000" dirty="0">
                <a:solidFill>
                  <a:prstClr val="white"/>
                </a:solidFill>
                <a:cs typeface="Arial" panose="020B0604020202020204" pitchFamily="34" charset="0"/>
              </a:rPr>
              <a:t>Touch</a:t>
            </a:r>
            <a:endParaRPr lang="el-GR" sz="1350" dirty="0">
              <a:solidFill>
                <a:prstClr val="white"/>
              </a:solidFill>
              <a:cs typeface="Arial" panose="020B0604020202020204" pitchFamily="34" charset="0"/>
            </a:endParaRPr>
          </a:p>
        </p:txBody>
      </p:sp>
      <p:sp>
        <p:nvSpPr>
          <p:cNvPr id="7" name="TextBox 6"/>
          <p:cNvSpPr txBox="1"/>
          <p:nvPr/>
        </p:nvSpPr>
        <p:spPr>
          <a:xfrm>
            <a:off x="6665168" y="1575817"/>
            <a:ext cx="1615226" cy="553998"/>
          </a:xfrm>
          <a:prstGeom prst="rect">
            <a:avLst/>
          </a:prstGeom>
          <a:noFill/>
        </p:spPr>
        <p:txBody>
          <a:bodyPr wrap="square" rtlCol="0">
            <a:spAutoFit/>
          </a:bodyPr>
          <a:lstStyle/>
          <a:p>
            <a:pPr eaLnBrk="0" fontAlgn="base" hangingPunct="0">
              <a:spcBef>
                <a:spcPct val="0"/>
              </a:spcBef>
              <a:spcAft>
                <a:spcPct val="0"/>
              </a:spcAft>
            </a:pPr>
            <a:r>
              <a:rPr lang="en-US" sz="3000" dirty="0">
                <a:solidFill>
                  <a:prstClr val="white"/>
                </a:solidFill>
                <a:cs typeface="Arial" panose="020B0604020202020204" pitchFamily="34" charset="0"/>
              </a:rPr>
              <a:t>Gesture</a:t>
            </a:r>
            <a:endParaRPr lang="el-GR" sz="1350" dirty="0">
              <a:solidFill>
                <a:prstClr val="white"/>
              </a:solidFill>
              <a:cs typeface="Arial" panose="020B0604020202020204" pitchFamily="34" charset="0"/>
            </a:endParaRPr>
          </a:p>
        </p:txBody>
      </p:sp>
      <p:sp>
        <p:nvSpPr>
          <p:cNvPr id="8" name="TextBox 7"/>
          <p:cNvSpPr txBox="1"/>
          <p:nvPr/>
        </p:nvSpPr>
        <p:spPr>
          <a:xfrm>
            <a:off x="519102" y="4204284"/>
            <a:ext cx="1305612" cy="553998"/>
          </a:xfrm>
          <a:prstGeom prst="rect">
            <a:avLst/>
          </a:prstGeom>
          <a:noFill/>
        </p:spPr>
        <p:txBody>
          <a:bodyPr wrap="square" rtlCol="0">
            <a:spAutoFit/>
          </a:bodyPr>
          <a:lstStyle/>
          <a:p>
            <a:pPr eaLnBrk="0" fontAlgn="base" hangingPunct="0">
              <a:spcBef>
                <a:spcPct val="0"/>
              </a:spcBef>
              <a:spcAft>
                <a:spcPct val="0"/>
              </a:spcAft>
            </a:pPr>
            <a:r>
              <a:rPr lang="en-US" sz="3000" dirty="0">
                <a:solidFill>
                  <a:prstClr val="white"/>
                </a:solidFill>
                <a:cs typeface="Arial" panose="020B0604020202020204" pitchFamily="34" charset="0"/>
              </a:rPr>
              <a:t>Speech</a:t>
            </a:r>
            <a:endParaRPr lang="el-GR" sz="1350" dirty="0">
              <a:solidFill>
                <a:prstClr val="white"/>
              </a:solidFill>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569" y="2197806"/>
            <a:ext cx="2222687" cy="1294410"/>
          </a:xfrm>
          <a:prstGeom prst="rect">
            <a:avLst/>
          </a:prstGeom>
        </p:spPr>
      </p:pic>
      <p:sp>
        <p:nvSpPr>
          <p:cNvPr id="10" name="TextBox 9"/>
          <p:cNvSpPr txBox="1"/>
          <p:nvPr/>
        </p:nvSpPr>
        <p:spPr>
          <a:xfrm>
            <a:off x="477072" y="1467438"/>
            <a:ext cx="1617533" cy="646331"/>
          </a:xfrm>
          <a:prstGeom prst="rect">
            <a:avLst/>
          </a:prstGeom>
          <a:noFill/>
        </p:spPr>
        <p:txBody>
          <a:bodyPr wrap="square" rtlCol="0">
            <a:spAutoFit/>
          </a:bodyPr>
          <a:lstStyle/>
          <a:p>
            <a:pPr algn="ctr" eaLnBrk="0" fontAlgn="base" hangingPunct="0">
              <a:spcBef>
                <a:spcPct val="0"/>
              </a:spcBef>
              <a:spcAft>
                <a:spcPct val="0"/>
              </a:spcAft>
            </a:pPr>
            <a:r>
              <a:rPr lang="en-US" dirty="0">
                <a:solidFill>
                  <a:prstClr val="white"/>
                </a:solidFill>
                <a:cs typeface="Arial" panose="020B0604020202020204" pitchFamily="34" charset="0"/>
              </a:rPr>
              <a:t>Keyboard </a:t>
            </a:r>
          </a:p>
          <a:p>
            <a:pPr algn="ctr" eaLnBrk="0" fontAlgn="base" hangingPunct="0">
              <a:spcBef>
                <a:spcPct val="0"/>
              </a:spcBef>
              <a:spcAft>
                <a:spcPct val="0"/>
              </a:spcAft>
            </a:pPr>
            <a:r>
              <a:rPr lang="en-US" dirty="0">
                <a:solidFill>
                  <a:prstClr val="white"/>
                </a:solidFill>
                <a:cs typeface="Arial" panose="020B0604020202020204" pitchFamily="34" charset="0"/>
              </a:rPr>
              <a:t>+ Mouse</a:t>
            </a:r>
            <a:endParaRPr lang="el-GR" sz="1000" dirty="0">
              <a:solidFill>
                <a:prstClr val="white"/>
              </a:solidFill>
              <a:cs typeface="Arial" panose="020B0604020202020204"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098" y="4758282"/>
            <a:ext cx="2298898" cy="1291981"/>
          </a:xfrm>
          <a:prstGeom prst="rect">
            <a:avLst/>
          </a:prstGeom>
        </p:spPr>
      </p:pic>
      <p:sp>
        <p:nvSpPr>
          <p:cNvPr id="12" name="TextBox 11"/>
          <p:cNvSpPr txBox="1"/>
          <p:nvPr/>
        </p:nvSpPr>
        <p:spPr>
          <a:xfrm>
            <a:off x="3147098" y="4205544"/>
            <a:ext cx="2144982" cy="369332"/>
          </a:xfrm>
          <a:prstGeom prst="rect">
            <a:avLst/>
          </a:prstGeom>
          <a:noFill/>
        </p:spPr>
        <p:txBody>
          <a:bodyPr wrap="square" rtlCol="0">
            <a:spAutoFit/>
          </a:bodyPr>
          <a:lstStyle/>
          <a:p>
            <a:pPr algn="ctr" eaLnBrk="0" fontAlgn="base" hangingPunct="0">
              <a:spcBef>
                <a:spcPct val="0"/>
              </a:spcBef>
              <a:spcAft>
                <a:spcPct val="0"/>
              </a:spcAft>
            </a:pPr>
            <a:r>
              <a:rPr lang="en-US" dirty="0">
                <a:solidFill>
                  <a:prstClr val="white"/>
                </a:solidFill>
                <a:cs typeface="Arial" panose="020B0604020202020204" pitchFamily="34" charset="0"/>
              </a:rPr>
              <a:t>Augmented Reality</a:t>
            </a:r>
            <a:endParaRPr lang="el-GR" sz="1000" dirty="0">
              <a:solidFill>
                <a:prstClr val="white"/>
              </a:solidFill>
              <a:cs typeface="Arial" panose="020B0604020202020204" pitchFamily="34"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2143" y="4758282"/>
            <a:ext cx="2728194" cy="1427496"/>
          </a:xfrm>
          <a:prstGeom prst="rect">
            <a:avLst/>
          </a:prstGeom>
        </p:spPr>
      </p:pic>
      <p:sp>
        <p:nvSpPr>
          <p:cNvPr id="14" name="TextBox 13"/>
          <p:cNvSpPr txBox="1"/>
          <p:nvPr/>
        </p:nvSpPr>
        <p:spPr>
          <a:xfrm>
            <a:off x="6159741" y="4205544"/>
            <a:ext cx="2144982" cy="369332"/>
          </a:xfrm>
          <a:prstGeom prst="rect">
            <a:avLst/>
          </a:prstGeom>
          <a:noFill/>
        </p:spPr>
        <p:txBody>
          <a:bodyPr wrap="square" rtlCol="0">
            <a:spAutoFit/>
          </a:bodyPr>
          <a:lstStyle/>
          <a:p>
            <a:pPr algn="ctr" eaLnBrk="0" fontAlgn="base" hangingPunct="0">
              <a:spcBef>
                <a:spcPct val="0"/>
              </a:spcBef>
              <a:spcAft>
                <a:spcPct val="0"/>
              </a:spcAft>
            </a:pPr>
            <a:r>
              <a:rPr lang="en-US" dirty="0">
                <a:solidFill>
                  <a:prstClr val="white"/>
                </a:solidFill>
                <a:cs typeface="Arial" panose="020B0604020202020204" pitchFamily="34" charset="0"/>
              </a:rPr>
              <a:t>Virtual Reality</a:t>
            </a:r>
            <a:endParaRPr lang="el-GR" sz="1000" dirty="0">
              <a:solidFill>
                <a:prstClr val="white"/>
              </a:solidFill>
              <a:cs typeface="Arial" panose="020B0604020202020204" pitchFamily="34" charset="0"/>
            </a:endParaRPr>
          </a:p>
        </p:txBody>
      </p:sp>
    </p:spTree>
    <p:extLst>
      <p:ext uri="{BB962C8B-B14F-4D97-AF65-F5344CB8AC3E}">
        <p14:creationId xmlns:p14="http://schemas.microsoft.com/office/powerpoint/2010/main" val="26824249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GB"/>
              <a:t>Breakthrough #10: Pervasive Integration</a:t>
            </a:r>
          </a:p>
        </p:txBody>
      </p:sp>
      <p:sp>
        <p:nvSpPr>
          <p:cNvPr id="61443" name="Rectangle 3"/>
          <p:cNvSpPr>
            <a:spLocks noGrp="1" noChangeArrowheads="1"/>
          </p:cNvSpPr>
          <p:nvPr>
            <p:ph type="body" idx="1"/>
          </p:nvPr>
        </p:nvSpPr>
        <p:spPr>
          <a:xfrm>
            <a:off x="1426368" y="1772816"/>
            <a:ext cx="6291263" cy="2478881"/>
          </a:xfrm>
        </p:spPr>
        <p:txBody>
          <a:bodyPr/>
          <a:lstStyle/>
          <a:p>
            <a:r>
              <a:rPr lang="en-GB" sz="2100" dirty="0"/>
              <a:t>With all the previous breakthroughs put together, we will solve the most important problem of IT: </a:t>
            </a:r>
          </a:p>
          <a:p>
            <a:endParaRPr lang="en-GB" sz="2100" dirty="0"/>
          </a:p>
          <a:p>
            <a:pPr marL="0" indent="0" algn="ctr">
              <a:buNone/>
            </a:pPr>
            <a:r>
              <a:rPr lang="en-GB" sz="4800" i="1" dirty="0"/>
              <a:t>Integration of Everything. </a:t>
            </a:r>
          </a:p>
          <a:p>
            <a:pPr marL="0" indent="0" algn="ctr">
              <a:buNone/>
            </a:pPr>
            <a:r>
              <a:rPr lang="en-GB" sz="4800" i="1" dirty="0"/>
              <a:t>Existing Everywhere.</a:t>
            </a:r>
          </a:p>
        </p:txBody>
      </p:sp>
    </p:spTree>
    <p:extLst>
      <p:ext uri="{BB962C8B-B14F-4D97-AF65-F5344CB8AC3E}">
        <p14:creationId xmlns:p14="http://schemas.microsoft.com/office/powerpoint/2010/main" val="5113851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blogs.gartner.com/smarterwithgartner/files/2015/10/EmergingTech_Graph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4598"/>
          </a:xfrm>
          <a:prstGeom prst="rect">
            <a:avLst/>
          </a:prstGeom>
          <a:noFill/>
          <a:extLst>
            <a:ext uri="{909E8E84-426E-40DD-AFC4-6F175D3DCCD1}">
              <a14:hiddenFill xmlns:a14="http://schemas.microsoft.com/office/drawing/2010/main">
                <a:solidFill>
                  <a:srgbClr val="FFFFFF"/>
                </a:solidFill>
              </a14:hiddenFill>
            </a:ext>
          </a:extLst>
        </p:spPr>
      </p:pic>
      <p:sp>
        <p:nvSpPr>
          <p:cNvPr id="2" name="Line Callout 1 1"/>
          <p:cNvSpPr/>
          <p:nvPr/>
        </p:nvSpPr>
        <p:spPr>
          <a:xfrm>
            <a:off x="5364088" y="1340768"/>
            <a:ext cx="2088232" cy="360040"/>
          </a:xfrm>
          <a:prstGeom prst="borderCallout1">
            <a:avLst>
              <a:gd name="adj1" fmla="val 62111"/>
              <a:gd name="adj2" fmla="val -145"/>
              <a:gd name="adj3" fmla="val -21713"/>
              <a:gd name="adj4" fmla="val -675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Machine Learning</a:t>
            </a:r>
          </a:p>
        </p:txBody>
      </p:sp>
      <p:sp>
        <p:nvSpPr>
          <p:cNvPr id="5" name="Line Callout 1 4"/>
          <p:cNvSpPr/>
          <p:nvPr/>
        </p:nvSpPr>
        <p:spPr>
          <a:xfrm>
            <a:off x="5364088" y="620688"/>
            <a:ext cx="2088232" cy="360040"/>
          </a:xfrm>
          <a:prstGeom prst="borderCallout1">
            <a:avLst>
              <a:gd name="adj1" fmla="val 62111"/>
              <a:gd name="adj2" fmla="val -145"/>
              <a:gd name="adj3" fmla="val 102176"/>
              <a:gd name="adj4" fmla="val -742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Internet of Things</a:t>
            </a:r>
          </a:p>
        </p:txBody>
      </p:sp>
      <p:sp>
        <p:nvSpPr>
          <p:cNvPr id="6" name="Line Callout 1 5"/>
          <p:cNvSpPr/>
          <p:nvPr/>
        </p:nvSpPr>
        <p:spPr>
          <a:xfrm>
            <a:off x="5364088" y="1880828"/>
            <a:ext cx="2088232" cy="360040"/>
          </a:xfrm>
          <a:prstGeom prst="borderCallout1">
            <a:avLst>
              <a:gd name="adj1" fmla="val 62111"/>
              <a:gd name="adj2" fmla="val -145"/>
              <a:gd name="adj3" fmla="val -106370"/>
              <a:gd name="adj4" fmla="val -64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Blockchain</a:t>
            </a:r>
            <a:endParaRPr lang="en-US" dirty="0"/>
          </a:p>
        </p:txBody>
      </p:sp>
      <p:sp>
        <p:nvSpPr>
          <p:cNvPr id="7" name="Line Callout 1 6"/>
          <p:cNvSpPr/>
          <p:nvPr/>
        </p:nvSpPr>
        <p:spPr>
          <a:xfrm>
            <a:off x="5364088" y="2437346"/>
            <a:ext cx="2088232" cy="360040"/>
          </a:xfrm>
          <a:prstGeom prst="borderCallout1">
            <a:avLst>
              <a:gd name="adj1" fmla="val 62111"/>
              <a:gd name="adj2" fmla="val -145"/>
              <a:gd name="adj3" fmla="val -141472"/>
              <a:gd name="adj4" fmla="val -97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Bots</a:t>
            </a:r>
          </a:p>
        </p:txBody>
      </p:sp>
    </p:spTree>
    <p:extLst>
      <p:ext uri="{BB962C8B-B14F-4D97-AF65-F5344CB8AC3E}">
        <p14:creationId xmlns:p14="http://schemas.microsoft.com/office/powerpoint/2010/main" val="1864694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2997" y="1190625"/>
            <a:ext cx="8731013" cy="3534519"/>
          </a:xfrm>
          <a:prstGeom prst="rect">
            <a:avLst/>
          </a:prstGeom>
        </p:spPr>
      </p:pic>
    </p:spTree>
    <p:extLst>
      <p:ext uri="{BB962C8B-B14F-4D97-AF65-F5344CB8AC3E}">
        <p14:creationId xmlns:p14="http://schemas.microsoft.com/office/powerpoint/2010/main" val="1162631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GB" dirty="0"/>
              <a:t>New Tech Trends Business Opportunities</a:t>
            </a:r>
          </a:p>
        </p:txBody>
      </p:sp>
      <p:pic>
        <p:nvPicPr>
          <p:cNvPr id="12290" name="Picture 2" descr="http://cdn.instructables.com/FR0/CH9L/GH4NN1WF/FR0CH9LGH4NN1WF.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16832"/>
            <a:ext cx="3481804" cy="210301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epi-centre.com/reports2000/images/20000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5013176"/>
            <a:ext cx="4762500" cy="145732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cdn.toptenreviews.com/rev/site/cms/category_headers/575-h_main-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988840"/>
            <a:ext cx="4032156" cy="1777958"/>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927939">
            <a:off x="2269603" y="4356973"/>
            <a:ext cx="2131449" cy="236700"/>
          </a:xfrm>
          <a:prstGeom prst="rightArrow">
            <a:avLst>
              <a:gd name="adj1" fmla="val 6769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9602550">
            <a:off x="4390720" y="4096606"/>
            <a:ext cx="2507570" cy="250033"/>
          </a:xfrm>
          <a:prstGeom prst="rightArrow">
            <a:avLst>
              <a:gd name="adj1" fmla="val 6769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875344" y="2728995"/>
            <a:ext cx="1769161" cy="297648"/>
          </a:xfrm>
          <a:prstGeom prst="rightArrow">
            <a:avLst>
              <a:gd name="adj1" fmla="val 67698"/>
              <a:gd name="adj2" fmla="val 50000"/>
            </a:avLst>
          </a:prstGeom>
          <a:ln>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938689" y="1472407"/>
            <a:ext cx="1819433" cy="461665"/>
          </a:xfrm>
          <a:prstGeom prst="rect">
            <a:avLst/>
          </a:prstGeom>
          <a:noFill/>
        </p:spPr>
        <p:txBody>
          <a:bodyPr wrap="square" rtlCol="0">
            <a:spAutoFit/>
          </a:bodyPr>
          <a:lstStyle/>
          <a:p>
            <a:r>
              <a:rPr lang="en-US" sz="2400" dirty="0"/>
              <a:t>56k Modem</a:t>
            </a:r>
            <a:endParaRPr lang="en-US" dirty="0"/>
          </a:p>
        </p:txBody>
      </p:sp>
      <p:sp>
        <p:nvSpPr>
          <p:cNvPr id="14" name="TextBox 13"/>
          <p:cNvSpPr txBox="1"/>
          <p:nvPr/>
        </p:nvSpPr>
        <p:spPr>
          <a:xfrm>
            <a:off x="6228184" y="1457374"/>
            <a:ext cx="1819433" cy="461665"/>
          </a:xfrm>
          <a:prstGeom prst="rect">
            <a:avLst/>
          </a:prstGeom>
          <a:noFill/>
        </p:spPr>
        <p:txBody>
          <a:bodyPr wrap="square" rtlCol="0">
            <a:spAutoFit/>
          </a:bodyPr>
          <a:lstStyle/>
          <a:p>
            <a:r>
              <a:rPr lang="en-US" sz="2400" dirty="0"/>
              <a:t>DSL Modem</a:t>
            </a:r>
            <a:endParaRPr lang="en-US" dirty="0"/>
          </a:p>
        </p:txBody>
      </p:sp>
      <p:sp>
        <p:nvSpPr>
          <p:cNvPr id="17" name="TextBox 16"/>
          <p:cNvSpPr txBox="1"/>
          <p:nvPr/>
        </p:nvSpPr>
        <p:spPr>
          <a:xfrm>
            <a:off x="5292080" y="4509942"/>
            <a:ext cx="2088232" cy="461665"/>
          </a:xfrm>
          <a:prstGeom prst="rect">
            <a:avLst/>
          </a:prstGeom>
          <a:noFill/>
        </p:spPr>
        <p:txBody>
          <a:bodyPr wrap="square" rtlCol="0">
            <a:spAutoFit/>
          </a:bodyPr>
          <a:lstStyle/>
          <a:p>
            <a:r>
              <a:rPr lang="en-US" sz="2400" dirty="0"/>
              <a:t>ISDN Modem</a:t>
            </a:r>
            <a:endParaRPr lang="en-US" dirty="0"/>
          </a:p>
        </p:txBody>
      </p:sp>
    </p:spTree>
    <p:extLst>
      <p:ext uri="{BB962C8B-B14F-4D97-AF65-F5344CB8AC3E}">
        <p14:creationId xmlns:p14="http://schemas.microsoft.com/office/powerpoint/2010/main" val="243942518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GB" dirty="0"/>
              <a:t>Internet of Things Business Opportunities</a:t>
            </a:r>
          </a:p>
        </p:txBody>
      </p:sp>
      <p:sp>
        <p:nvSpPr>
          <p:cNvPr id="3" name="Rectangle 2"/>
          <p:cNvSpPr/>
          <p:nvPr/>
        </p:nvSpPr>
        <p:spPr>
          <a:xfrm>
            <a:off x="539552" y="1628800"/>
            <a:ext cx="7992888" cy="523220"/>
          </a:xfrm>
          <a:prstGeom prst="rect">
            <a:avLst/>
          </a:prstGeom>
        </p:spPr>
        <p:txBody>
          <a:bodyPr wrap="square">
            <a:spAutoFit/>
          </a:bodyPr>
          <a:lstStyle/>
          <a:p>
            <a:r>
              <a:rPr lang="en-GB" sz="2800" dirty="0"/>
              <a:t>1. Transform the Insurance Company Business Models</a:t>
            </a:r>
            <a:endParaRPr lang="en-US" sz="2800" dirty="0"/>
          </a:p>
        </p:txBody>
      </p:sp>
      <p:pic>
        <p:nvPicPr>
          <p:cNvPr id="4" name="Picture 3"/>
          <p:cNvPicPr>
            <a:picLocks noChangeAspect="1"/>
          </p:cNvPicPr>
          <p:nvPr/>
        </p:nvPicPr>
        <p:blipFill>
          <a:blip r:embed="rId2"/>
          <a:stretch>
            <a:fillRect/>
          </a:stretch>
        </p:blipFill>
        <p:spPr>
          <a:xfrm>
            <a:off x="1835696" y="2780928"/>
            <a:ext cx="5324475" cy="2619375"/>
          </a:xfrm>
          <a:prstGeom prst="rect">
            <a:avLst/>
          </a:prstGeom>
        </p:spPr>
      </p:pic>
    </p:spTree>
    <p:extLst>
      <p:ext uri="{BB962C8B-B14F-4D97-AF65-F5344CB8AC3E}">
        <p14:creationId xmlns:p14="http://schemas.microsoft.com/office/powerpoint/2010/main" val="19461933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Internet of Things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2. Transform the Elevators Business</a:t>
            </a:r>
            <a:endParaRPr lang="en-US" sz="2800" dirty="0"/>
          </a:p>
        </p:txBody>
      </p:sp>
      <p:pic>
        <p:nvPicPr>
          <p:cNvPr id="2" name="Picture 1"/>
          <p:cNvPicPr>
            <a:picLocks noChangeAspect="1"/>
          </p:cNvPicPr>
          <p:nvPr/>
        </p:nvPicPr>
        <p:blipFill>
          <a:blip r:embed="rId2"/>
          <a:stretch>
            <a:fillRect/>
          </a:stretch>
        </p:blipFill>
        <p:spPr>
          <a:xfrm>
            <a:off x="87595" y="1479560"/>
            <a:ext cx="8875538" cy="4253696"/>
          </a:xfrm>
          <a:prstGeom prst="rect">
            <a:avLst/>
          </a:prstGeom>
        </p:spPr>
      </p:pic>
    </p:spTree>
    <p:extLst>
      <p:ext uri="{BB962C8B-B14F-4D97-AF65-F5344CB8AC3E}">
        <p14:creationId xmlns:p14="http://schemas.microsoft.com/office/powerpoint/2010/main" val="402799788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Internet of Things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3. Kids Tracking</a:t>
            </a:r>
            <a:endParaRPr lang="en-US" sz="2800" dirty="0"/>
          </a:p>
        </p:txBody>
      </p:sp>
      <p:pic>
        <p:nvPicPr>
          <p:cNvPr id="4098" name="Picture 2" descr="https://wp-engine-media.s3.amazonaws.com/5%20Brans_Nivea%20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3" y="1484784"/>
            <a:ext cx="8547364" cy="467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9394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57250"/>
            <a:ext cx="8839200"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462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Internet of Things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4. Energy Monitoring</a:t>
            </a:r>
            <a:endParaRPr lang="en-US" sz="2800" dirty="0"/>
          </a:p>
        </p:txBody>
      </p:sp>
      <p:pic>
        <p:nvPicPr>
          <p:cNvPr id="5122" name="Picture 2" descr="intelen mobile 454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69" y="1484784"/>
            <a:ext cx="8373616" cy="516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25239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Internet of Things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5. Temperature Monitoring</a:t>
            </a:r>
            <a:endParaRPr lang="en-US" sz="2800" dirty="0"/>
          </a:p>
        </p:txBody>
      </p:sp>
      <p:pic>
        <p:nvPicPr>
          <p:cNvPr id="6146" name="Picture 2" descr="nestle"/>
          <p:cNvPicPr>
            <a:picLocks noChangeAspect="1" noChangeArrowheads="1"/>
          </p:cNvPicPr>
          <p:nvPr/>
        </p:nvPicPr>
        <p:blipFill rotWithShape="1">
          <a:blip r:embed="rId2">
            <a:extLst>
              <a:ext uri="{28A0092B-C50C-407E-A947-70E740481C1C}">
                <a14:useLocalDpi xmlns:a14="http://schemas.microsoft.com/office/drawing/2010/main" val="0"/>
              </a:ext>
            </a:extLst>
          </a:blip>
          <a:srcRect r="41806"/>
          <a:stretch/>
        </p:blipFill>
        <p:spPr bwMode="auto">
          <a:xfrm>
            <a:off x="395536" y="1556792"/>
            <a:ext cx="8208912" cy="515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2595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Machine Learning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1. Anti-fraud detection</a:t>
            </a:r>
            <a:endParaRPr lang="en-US" sz="2800" dirty="0"/>
          </a:p>
        </p:txBody>
      </p:sp>
      <p:pic>
        <p:nvPicPr>
          <p:cNvPr id="2" name="Picture 1"/>
          <p:cNvPicPr>
            <a:picLocks noChangeAspect="1"/>
          </p:cNvPicPr>
          <p:nvPr/>
        </p:nvPicPr>
        <p:blipFill>
          <a:blip r:embed="rId2"/>
          <a:stretch>
            <a:fillRect/>
          </a:stretch>
        </p:blipFill>
        <p:spPr>
          <a:xfrm>
            <a:off x="539552" y="4005064"/>
            <a:ext cx="8046093" cy="2567360"/>
          </a:xfrm>
          <a:prstGeom prst="rect">
            <a:avLst/>
          </a:prstGeom>
        </p:spPr>
      </p:pic>
      <p:pic>
        <p:nvPicPr>
          <p:cNvPr id="7170" name="Picture 2" descr="http://crowdpolicy.com/wp-content/uploads/2016/03/Web-slider_l-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409211"/>
            <a:ext cx="4746462" cy="2472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80080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Machine Learning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2. E-shops Recommendation Engine</a:t>
            </a:r>
            <a:endParaRPr lang="en-US" sz="2800" dirty="0"/>
          </a:p>
        </p:txBody>
      </p:sp>
      <p:pic>
        <p:nvPicPr>
          <p:cNvPr id="4" name="Picture 3"/>
          <p:cNvPicPr>
            <a:picLocks noChangeAspect="1"/>
          </p:cNvPicPr>
          <p:nvPr/>
        </p:nvPicPr>
        <p:blipFill>
          <a:blip r:embed="rId2"/>
          <a:stretch>
            <a:fillRect/>
          </a:stretch>
        </p:blipFill>
        <p:spPr>
          <a:xfrm>
            <a:off x="0" y="1628800"/>
            <a:ext cx="9224548" cy="4164290"/>
          </a:xfrm>
          <a:prstGeom prst="rect">
            <a:avLst/>
          </a:prstGeom>
        </p:spPr>
      </p:pic>
    </p:spTree>
    <p:extLst>
      <p:ext uri="{BB962C8B-B14F-4D97-AF65-F5344CB8AC3E}">
        <p14:creationId xmlns:p14="http://schemas.microsoft.com/office/powerpoint/2010/main" val="120817920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err="1"/>
              <a:t>Blockchain</a:t>
            </a:r>
            <a:r>
              <a:rPr lang="en-GB" dirty="0"/>
              <a:t>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1. Is this product really authentic?</a:t>
            </a:r>
            <a:endParaRPr lang="en-US" sz="2800" dirty="0"/>
          </a:p>
        </p:txBody>
      </p:sp>
      <p:pic>
        <p:nvPicPr>
          <p:cNvPr id="9" name="Picture 8"/>
          <p:cNvPicPr>
            <a:picLocks noChangeAspect="1"/>
          </p:cNvPicPr>
          <p:nvPr/>
        </p:nvPicPr>
        <p:blipFill>
          <a:blip r:embed="rId2"/>
          <a:stretch>
            <a:fillRect/>
          </a:stretch>
        </p:blipFill>
        <p:spPr>
          <a:xfrm>
            <a:off x="1543630" y="1484784"/>
            <a:ext cx="5476642" cy="5001414"/>
          </a:xfrm>
          <a:prstGeom prst="rect">
            <a:avLst/>
          </a:prstGeom>
        </p:spPr>
      </p:pic>
    </p:spTree>
    <p:extLst>
      <p:ext uri="{BB962C8B-B14F-4D97-AF65-F5344CB8AC3E}">
        <p14:creationId xmlns:p14="http://schemas.microsoft.com/office/powerpoint/2010/main" val="193618089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err="1"/>
              <a:t>Blockchain</a:t>
            </a:r>
            <a:r>
              <a:rPr lang="en-GB" dirty="0"/>
              <a:t>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2. Smart Contracts to Automate Digital Business </a:t>
            </a:r>
            <a:endParaRPr lang="en-US" sz="2800" dirty="0"/>
          </a:p>
        </p:txBody>
      </p:sp>
      <p:pic>
        <p:nvPicPr>
          <p:cNvPr id="10242" name="Picture 2" descr="A sample of EtherScrip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412776"/>
            <a:ext cx="5729256" cy="512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45781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err="1"/>
              <a:t>Blockchain</a:t>
            </a:r>
            <a:r>
              <a:rPr lang="en-GB" dirty="0"/>
              <a:t>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2. Smart Contracts to Automate Digital Business </a:t>
            </a:r>
            <a:endParaRPr lang="en-US" sz="2800" dirty="0"/>
          </a:p>
        </p:txBody>
      </p:sp>
      <p:pic>
        <p:nvPicPr>
          <p:cNvPr id="11266" name="Picture 2" descr="Advantages of smart contrac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1572" y="1628800"/>
            <a:ext cx="6257236" cy="500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793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Bots Business Opportunities</a:t>
            </a:r>
          </a:p>
        </p:txBody>
      </p:sp>
      <p:sp>
        <p:nvSpPr>
          <p:cNvPr id="3" name="Rectangle 2"/>
          <p:cNvSpPr/>
          <p:nvPr/>
        </p:nvSpPr>
        <p:spPr>
          <a:xfrm>
            <a:off x="285507" y="775679"/>
            <a:ext cx="7992888" cy="954107"/>
          </a:xfrm>
          <a:prstGeom prst="rect">
            <a:avLst/>
          </a:prstGeom>
        </p:spPr>
        <p:txBody>
          <a:bodyPr wrap="square">
            <a:spAutoFit/>
          </a:bodyPr>
          <a:lstStyle/>
          <a:p>
            <a:r>
              <a:rPr lang="en-GB" sz="2800" dirty="0"/>
              <a:t>1. </a:t>
            </a:r>
            <a:r>
              <a:rPr lang="en-GB" sz="2800" dirty="0" err="1"/>
              <a:t>Bankbots</a:t>
            </a:r>
            <a:r>
              <a:rPr lang="en-GB" sz="2800" dirty="0"/>
              <a:t> (E.g. Facebook bots connecting you to the Bank)</a:t>
            </a:r>
            <a:endParaRPr lang="en-US" sz="2800" dirty="0"/>
          </a:p>
        </p:txBody>
      </p:sp>
      <p:pic>
        <p:nvPicPr>
          <p:cNvPr id="2" name="Picture 1"/>
          <p:cNvPicPr>
            <a:picLocks noChangeAspect="1"/>
          </p:cNvPicPr>
          <p:nvPr/>
        </p:nvPicPr>
        <p:blipFill>
          <a:blip r:embed="rId2"/>
          <a:stretch>
            <a:fillRect/>
          </a:stretch>
        </p:blipFill>
        <p:spPr>
          <a:xfrm>
            <a:off x="2051720" y="1916832"/>
            <a:ext cx="4645322" cy="4807806"/>
          </a:xfrm>
          <a:prstGeom prst="rect">
            <a:avLst/>
          </a:prstGeom>
        </p:spPr>
      </p:pic>
    </p:spTree>
    <p:extLst>
      <p:ext uri="{BB962C8B-B14F-4D97-AF65-F5344CB8AC3E}">
        <p14:creationId xmlns:p14="http://schemas.microsoft.com/office/powerpoint/2010/main" val="30596906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Bots Business Opportunities</a:t>
            </a:r>
          </a:p>
        </p:txBody>
      </p:sp>
      <p:sp>
        <p:nvSpPr>
          <p:cNvPr id="3" name="Rectangle 2"/>
          <p:cNvSpPr/>
          <p:nvPr/>
        </p:nvSpPr>
        <p:spPr>
          <a:xfrm>
            <a:off x="285507" y="775679"/>
            <a:ext cx="7992888" cy="954107"/>
          </a:xfrm>
          <a:prstGeom prst="rect">
            <a:avLst/>
          </a:prstGeom>
        </p:spPr>
        <p:txBody>
          <a:bodyPr wrap="square">
            <a:spAutoFit/>
          </a:bodyPr>
          <a:lstStyle/>
          <a:p>
            <a:r>
              <a:rPr lang="en-GB" sz="2800" dirty="0"/>
              <a:t>1. </a:t>
            </a:r>
            <a:r>
              <a:rPr lang="en-GB" sz="2800" dirty="0" err="1"/>
              <a:t>Bankbots</a:t>
            </a:r>
            <a:r>
              <a:rPr lang="en-GB" sz="2800" dirty="0"/>
              <a:t> (E.g. Facebook bots connecting you to the Bank)</a:t>
            </a:r>
            <a:endParaRPr lang="en-US" sz="2800" dirty="0"/>
          </a:p>
        </p:txBody>
      </p:sp>
      <p:pic>
        <p:nvPicPr>
          <p:cNvPr id="4" name="Picture 3"/>
          <p:cNvPicPr>
            <a:picLocks noChangeAspect="1"/>
          </p:cNvPicPr>
          <p:nvPr/>
        </p:nvPicPr>
        <p:blipFill>
          <a:blip r:embed="rId2"/>
          <a:stretch>
            <a:fillRect/>
          </a:stretch>
        </p:blipFill>
        <p:spPr>
          <a:xfrm>
            <a:off x="2979027" y="2924945"/>
            <a:ext cx="2605848" cy="3255268"/>
          </a:xfrm>
          <a:prstGeom prst="rect">
            <a:avLst/>
          </a:prstGeom>
        </p:spPr>
      </p:pic>
    </p:spTree>
    <p:extLst>
      <p:ext uri="{BB962C8B-B14F-4D97-AF65-F5344CB8AC3E}">
        <p14:creationId xmlns:p14="http://schemas.microsoft.com/office/powerpoint/2010/main" val="147949741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Bots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1. Image Bots + X (X=drones? E-shops?)</a:t>
            </a:r>
            <a:endParaRPr lang="en-US" sz="2800" dirty="0"/>
          </a:p>
        </p:txBody>
      </p:sp>
      <p:pic>
        <p:nvPicPr>
          <p:cNvPr id="2" name="Picture 1"/>
          <p:cNvPicPr>
            <a:picLocks noChangeAspect="1"/>
          </p:cNvPicPr>
          <p:nvPr/>
        </p:nvPicPr>
        <p:blipFill>
          <a:blip r:embed="rId2"/>
          <a:stretch>
            <a:fillRect/>
          </a:stretch>
        </p:blipFill>
        <p:spPr>
          <a:xfrm>
            <a:off x="0" y="1700808"/>
            <a:ext cx="9144000" cy="3753542"/>
          </a:xfrm>
          <a:prstGeom prst="rect">
            <a:avLst/>
          </a:prstGeom>
        </p:spPr>
      </p:pic>
    </p:spTree>
    <p:extLst>
      <p:ext uri="{BB962C8B-B14F-4D97-AF65-F5344CB8AC3E}">
        <p14:creationId xmlns:p14="http://schemas.microsoft.com/office/powerpoint/2010/main" val="103099401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0010" y="2402681"/>
            <a:ext cx="4800600" cy="1314450"/>
          </a:xfrm>
        </p:spPr>
        <p:txBody>
          <a:bodyPr rtlCol="0">
            <a:normAutofit fontScale="85000" lnSpcReduction="20000"/>
          </a:bodyPr>
          <a:lstStyle/>
          <a:p>
            <a:pPr eaLnBrk="1" fontAlgn="auto" hangingPunct="1">
              <a:spcAft>
                <a:spcPts val="0"/>
              </a:spcAft>
              <a:defRPr/>
            </a:pPr>
            <a:r>
              <a:rPr lang="en-US" sz="3300" dirty="0"/>
              <a:t>Global GDP is…</a:t>
            </a:r>
          </a:p>
          <a:p>
            <a:pPr eaLnBrk="1" fontAlgn="auto" hangingPunct="1">
              <a:spcAft>
                <a:spcPts val="0"/>
              </a:spcAft>
              <a:defRPr/>
            </a:pPr>
            <a:endParaRPr lang="en-US" sz="3300" dirty="0"/>
          </a:p>
          <a:p>
            <a:pPr eaLnBrk="1" fontAlgn="auto" hangingPunct="1">
              <a:spcAft>
                <a:spcPts val="0"/>
              </a:spcAft>
              <a:defRPr/>
            </a:pPr>
            <a:r>
              <a:rPr lang="en-US" sz="3300" dirty="0"/>
              <a:t>$83 trillion</a:t>
            </a:r>
          </a:p>
        </p:txBody>
      </p:sp>
    </p:spTree>
    <p:extLst>
      <p:ext uri="{BB962C8B-B14F-4D97-AF65-F5344CB8AC3E}">
        <p14:creationId xmlns:p14="http://schemas.microsoft.com/office/powerpoint/2010/main" val="3440888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Bots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1. Image Bots + X (X=drones? E-shops?)</a:t>
            </a:r>
            <a:endParaRPr lang="en-US" sz="2800" dirty="0"/>
          </a:p>
        </p:txBody>
      </p:sp>
      <p:pic>
        <p:nvPicPr>
          <p:cNvPr id="4" name="Picture 3"/>
          <p:cNvPicPr>
            <a:picLocks noChangeAspect="1"/>
          </p:cNvPicPr>
          <p:nvPr/>
        </p:nvPicPr>
        <p:blipFill>
          <a:blip r:embed="rId2"/>
          <a:stretch>
            <a:fillRect/>
          </a:stretch>
        </p:blipFill>
        <p:spPr>
          <a:xfrm>
            <a:off x="1439550" y="1389344"/>
            <a:ext cx="5684802" cy="5436380"/>
          </a:xfrm>
          <a:prstGeom prst="rect">
            <a:avLst/>
          </a:prstGeom>
        </p:spPr>
      </p:pic>
    </p:spTree>
    <p:extLst>
      <p:ext uri="{BB962C8B-B14F-4D97-AF65-F5344CB8AC3E}">
        <p14:creationId xmlns:p14="http://schemas.microsoft.com/office/powerpoint/2010/main" val="28835937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Bots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1. Image Bots + X (X=drones? E-shops?)</a:t>
            </a:r>
            <a:endParaRPr lang="en-US" sz="2800" dirty="0"/>
          </a:p>
        </p:txBody>
      </p:sp>
      <p:pic>
        <p:nvPicPr>
          <p:cNvPr id="2" name="Picture 1"/>
          <p:cNvPicPr>
            <a:picLocks noChangeAspect="1"/>
          </p:cNvPicPr>
          <p:nvPr/>
        </p:nvPicPr>
        <p:blipFill>
          <a:blip r:embed="rId2"/>
          <a:stretch>
            <a:fillRect/>
          </a:stretch>
        </p:blipFill>
        <p:spPr>
          <a:xfrm>
            <a:off x="395536" y="1556792"/>
            <a:ext cx="8256984" cy="5078700"/>
          </a:xfrm>
          <a:prstGeom prst="rect">
            <a:avLst/>
          </a:prstGeom>
        </p:spPr>
      </p:pic>
    </p:spTree>
    <p:extLst>
      <p:ext uri="{BB962C8B-B14F-4D97-AF65-F5344CB8AC3E}">
        <p14:creationId xmlns:p14="http://schemas.microsoft.com/office/powerpoint/2010/main" val="308587512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Bots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1. Image Bots + X (X=drones? E-shops?)</a:t>
            </a:r>
            <a:endParaRPr lang="en-US" sz="2800" dirty="0"/>
          </a:p>
        </p:txBody>
      </p:sp>
      <p:pic>
        <p:nvPicPr>
          <p:cNvPr id="4" name="Picture 3"/>
          <p:cNvPicPr>
            <a:picLocks noChangeAspect="1"/>
          </p:cNvPicPr>
          <p:nvPr/>
        </p:nvPicPr>
        <p:blipFill>
          <a:blip r:embed="rId2"/>
          <a:stretch>
            <a:fillRect/>
          </a:stretch>
        </p:blipFill>
        <p:spPr>
          <a:xfrm>
            <a:off x="240904" y="1288387"/>
            <a:ext cx="8528248" cy="5537941"/>
          </a:xfrm>
          <a:prstGeom prst="rect">
            <a:avLst/>
          </a:prstGeom>
        </p:spPr>
      </p:pic>
    </p:spTree>
    <p:extLst>
      <p:ext uri="{BB962C8B-B14F-4D97-AF65-F5344CB8AC3E}">
        <p14:creationId xmlns:p14="http://schemas.microsoft.com/office/powerpoint/2010/main" val="360449177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Bots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3. Taking Orders (e.g. for Pizza, Hotels </a:t>
            </a:r>
            <a:r>
              <a:rPr lang="en-GB" sz="2800" dirty="0" err="1"/>
              <a:t>etc</a:t>
            </a:r>
            <a:r>
              <a:rPr lang="en-GB" sz="2800" dirty="0"/>
              <a:t>) </a:t>
            </a:r>
            <a:endParaRPr lang="en-US" sz="2800" dirty="0"/>
          </a:p>
        </p:txBody>
      </p:sp>
      <p:pic>
        <p:nvPicPr>
          <p:cNvPr id="2" name="Picture 1"/>
          <p:cNvPicPr>
            <a:picLocks noChangeAspect="1"/>
          </p:cNvPicPr>
          <p:nvPr/>
        </p:nvPicPr>
        <p:blipFill>
          <a:blip r:embed="rId2"/>
          <a:stretch>
            <a:fillRect/>
          </a:stretch>
        </p:blipFill>
        <p:spPr>
          <a:xfrm>
            <a:off x="1730400" y="1395143"/>
            <a:ext cx="6225976" cy="5237450"/>
          </a:xfrm>
          <a:prstGeom prst="rect">
            <a:avLst/>
          </a:prstGeom>
        </p:spPr>
      </p:pic>
    </p:spTree>
    <p:extLst>
      <p:ext uri="{BB962C8B-B14F-4D97-AF65-F5344CB8AC3E}">
        <p14:creationId xmlns:p14="http://schemas.microsoft.com/office/powerpoint/2010/main" val="93081922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Bots Business Opportunities</a:t>
            </a:r>
          </a:p>
        </p:txBody>
      </p:sp>
      <p:sp>
        <p:nvSpPr>
          <p:cNvPr id="3" name="Rectangle 2"/>
          <p:cNvSpPr/>
          <p:nvPr/>
        </p:nvSpPr>
        <p:spPr>
          <a:xfrm>
            <a:off x="285507" y="775679"/>
            <a:ext cx="7992888" cy="523220"/>
          </a:xfrm>
          <a:prstGeom prst="rect">
            <a:avLst/>
          </a:prstGeom>
        </p:spPr>
        <p:txBody>
          <a:bodyPr wrap="square">
            <a:spAutoFit/>
          </a:bodyPr>
          <a:lstStyle/>
          <a:p>
            <a:r>
              <a:rPr lang="en-GB" sz="2800" dirty="0"/>
              <a:t>3. Taking Orders (ordering flowers)</a:t>
            </a:r>
            <a:endParaRPr lang="en-US" sz="2800" dirty="0"/>
          </a:p>
        </p:txBody>
      </p:sp>
      <p:pic>
        <p:nvPicPr>
          <p:cNvPr id="4" name="Picture 3"/>
          <p:cNvPicPr>
            <a:picLocks noChangeAspect="1"/>
          </p:cNvPicPr>
          <p:nvPr/>
        </p:nvPicPr>
        <p:blipFill>
          <a:blip r:embed="rId2"/>
          <a:stretch>
            <a:fillRect/>
          </a:stretch>
        </p:blipFill>
        <p:spPr>
          <a:xfrm>
            <a:off x="358946" y="1412776"/>
            <a:ext cx="8410206" cy="4968552"/>
          </a:xfrm>
          <a:prstGeom prst="rect">
            <a:avLst/>
          </a:prstGeom>
        </p:spPr>
      </p:pic>
    </p:spTree>
    <p:extLst>
      <p:ext uri="{BB962C8B-B14F-4D97-AF65-F5344CB8AC3E}">
        <p14:creationId xmlns:p14="http://schemas.microsoft.com/office/powerpoint/2010/main" val="42039015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552" y="0"/>
            <a:ext cx="8229600" cy="980728"/>
          </a:xfrm>
        </p:spPr>
        <p:txBody>
          <a:bodyPr/>
          <a:lstStyle/>
          <a:p>
            <a:r>
              <a:rPr lang="en-GB" dirty="0"/>
              <a:t>What About Microsoft?</a:t>
            </a:r>
          </a:p>
        </p:txBody>
      </p:sp>
      <p:sp>
        <p:nvSpPr>
          <p:cNvPr id="6" name="Line Callout 1 5"/>
          <p:cNvSpPr/>
          <p:nvPr/>
        </p:nvSpPr>
        <p:spPr>
          <a:xfrm>
            <a:off x="4427984" y="2708920"/>
            <a:ext cx="2088232" cy="360040"/>
          </a:xfrm>
          <a:prstGeom prst="borderCallout1">
            <a:avLst>
              <a:gd name="adj1" fmla="val 62111"/>
              <a:gd name="adj2" fmla="val -145"/>
              <a:gd name="adj3" fmla="val -7259"/>
              <a:gd name="adj4" fmla="val -60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Machine Learning</a:t>
            </a:r>
          </a:p>
        </p:txBody>
      </p:sp>
      <p:sp>
        <p:nvSpPr>
          <p:cNvPr id="7" name="Line Callout 1 6"/>
          <p:cNvSpPr/>
          <p:nvPr/>
        </p:nvSpPr>
        <p:spPr>
          <a:xfrm>
            <a:off x="4427984" y="1988840"/>
            <a:ext cx="2088232" cy="360040"/>
          </a:xfrm>
          <a:prstGeom prst="borderCallout1">
            <a:avLst>
              <a:gd name="adj1" fmla="val 62111"/>
              <a:gd name="adj2" fmla="val -145"/>
              <a:gd name="adj3" fmla="val 102176"/>
              <a:gd name="adj4" fmla="val -64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Internet of Things</a:t>
            </a:r>
          </a:p>
        </p:txBody>
      </p:sp>
      <p:sp>
        <p:nvSpPr>
          <p:cNvPr id="8" name="Line Callout 1 7"/>
          <p:cNvSpPr/>
          <p:nvPr/>
        </p:nvSpPr>
        <p:spPr>
          <a:xfrm>
            <a:off x="4427984" y="3248980"/>
            <a:ext cx="2088232" cy="360040"/>
          </a:xfrm>
          <a:prstGeom prst="borderCallout1">
            <a:avLst>
              <a:gd name="adj1" fmla="val 62111"/>
              <a:gd name="adj2" fmla="val -145"/>
              <a:gd name="adj3" fmla="val -106370"/>
              <a:gd name="adj4" fmla="val -64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Blockchain</a:t>
            </a:r>
            <a:endParaRPr lang="en-US" dirty="0"/>
          </a:p>
        </p:txBody>
      </p:sp>
      <p:sp>
        <p:nvSpPr>
          <p:cNvPr id="9" name="Line Callout 1 8"/>
          <p:cNvSpPr/>
          <p:nvPr/>
        </p:nvSpPr>
        <p:spPr>
          <a:xfrm>
            <a:off x="4427984" y="3805498"/>
            <a:ext cx="2088232" cy="360040"/>
          </a:xfrm>
          <a:prstGeom prst="borderCallout1">
            <a:avLst>
              <a:gd name="adj1" fmla="val 62111"/>
              <a:gd name="adj2" fmla="val -145"/>
              <a:gd name="adj3" fmla="val -230259"/>
              <a:gd name="adj4" fmla="val -73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Bots</a:t>
            </a:r>
          </a:p>
        </p:txBody>
      </p:sp>
      <p:pic>
        <p:nvPicPr>
          <p:cNvPr id="14338" name="Picture 2" descr="http://www.coinfox.info/images/mcrs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3216357" cy="24122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71529" y="1988840"/>
            <a:ext cx="1892896" cy="369332"/>
          </a:xfrm>
          <a:prstGeom prst="rect">
            <a:avLst/>
          </a:prstGeom>
          <a:noFill/>
        </p:spPr>
        <p:txBody>
          <a:bodyPr wrap="square" rtlCol="0">
            <a:spAutoFit/>
          </a:bodyPr>
          <a:lstStyle/>
          <a:p>
            <a:r>
              <a:rPr lang="en-US" dirty="0"/>
              <a:t>Azure </a:t>
            </a:r>
            <a:r>
              <a:rPr lang="en-US" dirty="0" err="1"/>
              <a:t>IoT</a:t>
            </a:r>
            <a:r>
              <a:rPr lang="en-US" dirty="0"/>
              <a:t> Hub</a:t>
            </a:r>
          </a:p>
        </p:txBody>
      </p:sp>
      <p:sp>
        <p:nvSpPr>
          <p:cNvPr id="12" name="TextBox 11"/>
          <p:cNvSpPr txBox="1"/>
          <p:nvPr/>
        </p:nvSpPr>
        <p:spPr>
          <a:xfrm>
            <a:off x="6905872" y="2704274"/>
            <a:ext cx="1892896" cy="369332"/>
          </a:xfrm>
          <a:prstGeom prst="rect">
            <a:avLst/>
          </a:prstGeom>
          <a:noFill/>
        </p:spPr>
        <p:txBody>
          <a:bodyPr wrap="square" rtlCol="0">
            <a:spAutoFit/>
          </a:bodyPr>
          <a:lstStyle/>
          <a:p>
            <a:r>
              <a:rPr lang="en-US" dirty="0"/>
              <a:t>Azure ML</a:t>
            </a:r>
          </a:p>
        </p:txBody>
      </p:sp>
      <p:sp>
        <p:nvSpPr>
          <p:cNvPr id="13" name="TextBox 12"/>
          <p:cNvSpPr txBox="1"/>
          <p:nvPr/>
        </p:nvSpPr>
        <p:spPr>
          <a:xfrm>
            <a:off x="6871529" y="3159167"/>
            <a:ext cx="1892896" cy="646331"/>
          </a:xfrm>
          <a:prstGeom prst="rect">
            <a:avLst/>
          </a:prstGeom>
          <a:noFill/>
        </p:spPr>
        <p:txBody>
          <a:bodyPr wrap="square" rtlCol="0">
            <a:spAutoFit/>
          </a:bodyPr>
          <a:lstStyle/>
          <a:p>
            <a:r>
              <a:rPr lang="en-US" dirty="0"/>
              <a:t>Azure </a:t>
            </a:r>
            <a:r>
              <a:rPr lang="en-US" dirty="0" err="1"/>
              <a:t>Blockchain</a:t>
            </a:r>
            <a:r>
              <a:rPr lang="en-US" dirty="0"/>
              <a:t> as a Service</a:t>
            </a:r>
          </a:p>
        </p:txBody>
      </p:sp>
      <p:sp>
        <p:nvSpPr>
          <p:cNvPr id="14" name="TextBox 13"/>
          <p:cNvSpPr txBox="1"/>
          <p:nvPr/>
        </p:nvSpPr>
        <p:spPr>
          <a:xfrm>
            <a:off x="6905872" y="3805498"/>
            <a:ext cx="1892896" cy="646331"/>
          </a:xfrm>
          <a:prstGeom prst="rect">
            <a:avLst/>
          </a:prstGeom>
          <a:noFill/>
        </p:spPr>
        <p:txBody>
          <a:bodyPr wrap="square" rtlCol="0">
            <a:spAutoFit/>
          </a:bodyPr>
          <a:lstStyle/>
          <a:p>
            <a:r>
              <a:rPr lang="en-US" dirty="0"/>
              <a:t>Microsoft Bot Framework</a:t>
            </a:r>
          </a:p>
        </p:txBody>
      </p:sp>
    </p:spTree>
    <p:extLst>
      <p:ext uri="{BB962C8B-B14F-4D97-AF65-F5344CB8AC3E}">
        <p14:creationId xmlns:p14="http://schemas.microsoft.com/office/powerpoint/2010/main" val="202488432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7753" y="5224"/>
            <a:ext cx="9246592" cy="5405354"/>
          </a:xfrm>
          <a:prstGeom prst="rect">
            <a:avLst/>
          </a:prstGeom>
        </p:spPr>
      </p:pic>
      <p:sp>
        <p:nvSpPr>
          <p:cNvPr id="10" name="TextBox 9"/>
          <p:cNvSpPr txBox="1"/>
          <p:nvPr/>
        </p:nvSpPr>
        <p:spPr>
          <a:xfrm>
            <a:off x="2627784" y="5589240"/>
            <a:ext cx="4536504" cy="707886"/>
          </a:xfrm>
          <a:prstGeom prst="rect">
            <a:avLst/>
          </a:prstGeom>
          <a:noFill/>
        </p:spPr>
        <p:txBody>
          <a:bodyPr wrap="square" rtlCol="0">
            <a:spAutoFit/>
          </a:bodyPr>
          <a:lstStyle/>
          <a:p>
            <a:r>
              <a:rPr lang="en-US" sz="4000" dirty="0">
                <a:solidFill>
                  <a:schemeClr val="bg1"/>
                </a:solidFill>
              </a:rPr>
              <a:t>www.bizspark.com</a:t>
            </a:r>
            <a:endParaRPr lang="en-US" dirty="0">
              <a:solidFill>
                <a:schemeClr val="bg1"/>
              </a:solidFill>
            </a:endParaRPr>
          </a:p>
        </p:txBody>
      </p:sp>
    </p:spTree>
    <p:extLst>
      <p:ext uri="{BB962C8B-B14F-4D97-AF65-F5344CB8AC3E}">
        <p14:creationId xmlns:p14="http://schemas.microsoft.com/office/powerpoint/2010/main" val="1808910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59632" y="2276872"/>
            <a:ext cx="6400800" cy="3168352"/>
          </a:xfrm>
        </p:spPr>
        <p:txBody>
          <a:bodyPr>
            <a:normAutofit/>
          </a:bodyPr>
          <a:lstStyle/>
          <a:p>
            <a:r>
              <a:rPr lang="en-US" sz="2400" dirty="0">
                <a:solidFill>
                  <a:schemeClr val="bg1"/>
                </a:solidFill>
                <a:latin typeface="Segoe UI Light" pitchFamily="34" charset="0"/>
              </a:rPr>
              <a:t>Thank you</a:t>
            </a:r>
          </a:p>
          <a:p>
            <a:r>
              <a:rPr lang="en-US" sz="2400" dirty="0">
                <a:solidFill>
                  <a:schemeClr val="bg1"/>
                </a:solidFill>
                <a:latin typeface="Segoe UI Light" pitchFamily="34" charset="0"/>
              </a:rPr>
              <a:t>fotisd@microsoft.com|www.Draganidis.com|</a:t>
            </a:r>
          </a:p>
        </p:txBody>
      </p:sp>
    </p:spTree>
    <p:extLst>
      <p:ext uri="{BB962C8B-B14F-4D97-AF65-F5344CB8AC3E}">
        <p14:creationId xmlns:p14="http://schemas.microsoft.com/office/powerpoint/2010/main" val="164386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033588" y="1079898"/>
            <a:ext cx="4800600" cy="1296590"/>
          </a:xfrm>
        </p:spPr>
        <p:txBody>
          <a:bodyPr rtlCol="0">
            <a:normAutofit/>
          </a:bodyPr>
          <a:lstStyle/>
          <a:p>
            <a:pPr eaLnBrk="1" fontAlgn="auto" hangingPunct="1">
              <a:spcAft>
                <a:spcPts val="0"/>
              </a:spcAft>
              <a:defRPr/>
            </a:pPr>
            <a:r>
              <a:rPr lang="en-US" sz="3300" dirty="0"/>
              <a:t>Global GDP is…</a:t>
            </a:r>
          </a:p>
          <a:p>
            <a:pPr eaLnBrk="1" fontAlgn="auto" hangingPunct="1">
              <a:spcAft>
                <a:spcPts val="0"/>
              </a:spcAft>
              <a:defRPr/>
            </a:pPr>
            <a:endParaRPr lang="en-US" sz="3300" dirty="0"/>
          </a:p>
          <a:p>
            <a:pPr eaLnBrk="1" fontAlgn="auto" hangingPunct="1">
              <a:spcAft>
                <a:spcPts val="0"/>
              </a:spcAft>
              <a:defRPr/>
            </a:pPr>
            <a:endParaRPr lang="en-US" sz="3300" dirty="0"/>
          </a:p>
        </p:txBody>
      </p:sp>
      <p:sp>
        <p:nvSpPr>
          <p:cNvPr id="25603" name="TextBox 1"/>
          <p:cNvSpPr txBox="1">
            <a:spLocks noChangeArrowheads="1"/>
          </p:cNvSpPr>
          <p:nvPr/>
        </p:nvSpPr>
        <p:spPr bwMode="auto">
          <a:xfrm>
            <a:off x="19050" y="5632181"/>
            <a:ext cx="23764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en-US" sz="1350" dirty="0">
                <a:solidFill>
                  <a:prstClr val="white"/>
                </a:solidFill>
              </a:rPr>
              <a:t>Source: World CIA </a:t>
            </a:r>
            <a:r>
              <a:rPr lang="en-US" sz="1350" dirty="0" err="1">
                <a:solidFill>
                  <a:prstClr val="white"/>
                </a:solidFill>
              </a:rPr>
              <a:t>Factbook</a:t>
            </a:r>
            <a:endParaRPr lang="el-GR" sz="1350" dirty="0">
              <a:solidFill>
                <a:prstClr val="white"/>
              </a:solidFill>
            </a:endParaRPr>
          </a:p>
        </p:txBody>
      </p:sp>
      <p:graphicFrame>
        <p:nvGraphicFramePr>
          <p:cNvPr id="3" name="Diagram 2"/>
          <p:cNvGraphicFramePr/>
          <p:nvPr>
            <p:extLst/>
          </p:nvPr>
        </p:nvGraphicFramePr>
        <p:xfrm>
          <a:off x="2033718" y="1322766"/>
          <a:ext cx="5178642" cy="3694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7295" y="2781917"/>
            <a:ext cx="1335179" cy="891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9"/>
          <a:stretch>
            <a:fillRect/>
          </a:stretch>
        </p:blipFill>
        <p:spPr>
          <a:xfrm>
            <a:off x="4139952" y="4970456"/>
            <a:ext cx="1080120" cy="811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10"/>
          <a:stretch>
            <a:fillRect/>
          </a:stretch>
        </p:blipFill>
        <p:spPr>
          <a:xfrm>
            <a:off x="6934200" y="2543527"/>
            <a:ext cx="1350150" cy="1129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730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1970485"/>
            <a:ext cx="3664744" cy="226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30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926703" y="3061114"/>
            <a:ext cx="1446610" cy="267890"/>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endParaRPr>
          </a:p>
        </p:txBody>
      </p:sp>
      <p:pic>
        <p:nvPicPr>
          <p:cNvPr id="3074" name="Picture 2" descr="http://www.marxist.com/images/stories/pakistan/china/chinese_worker2.jpg"/>
          <p:cNvPicPr>
            <a:picLocks noChangeAspect="1" noChangeArrowheads="1"/>
          </p:cNvPicPr>
          <p:nvPr/>
        </p:nvPicPr>
        <p:blipFill>
          <a:blip r:embed="rId2">
            <a:extLst/>
          </a:blip>
          <a:srcRect/>
          <a:stretch>
            <a:fillRect/>
          </a:stretch>
        </p:blipFill>
        <p:spPr bwMode="auto">
          <a:xfrm>
            <a:off x="1676400" y="1828800"/>
            <a:ext cx="1875248" cy="2481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6" name="Picture 4" descr="http://fotosa.ru/stock_photo/Fancy%20by%20Veer/p_2860163.jpg"/>
          <p:cNvPicPr>
            <a:picLocks noChangeAspect="1" noChangeArrowheads="1"/>
          </p:cNvPicPr>
          <p:nvPr/>
        </p:nvPicPr>
        <p:blipFill>
          <a:blip r:embed="rId3">
            <a:extLst/>
          </a:blip>
          <a:srcRect/>
          <a:stretch>
            <a:fillRect/>
          </a:stretch>
        </p:blipFill>
        <p:spPr bwMode="auto">
          <a:xfrm>
            <a:off x="5748367" y="1775222"/>
            <a:ext cx="1768091" cy="2649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9701" name="TextBox 8"/>
          <p:cNvSpPr txBox="1">
            <a:spLocks noChangeArrowheads="1"/>
          </p:cNvSpPr>
          <p:nvPr/>
        </p:nvSpPr>
        <p:spPr bwMode="auto">
          <a:xfrm>
            <a:off x="1622844" y="4722035"/>
            <a:ext cx="25181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100">
                <a:solidFill>
                  <a:prstClr val="white"/>
                </a:solidFill>
                <a:cs typeface="Arial" panose="020B0604020202020204" pitchFamily="34" charset="0"/>
              </a:rPr>
              <a:t>Traditional Worker</a:t>
            </a:r>
          </a:p>
        </p:txBody>
      </p:sp>
      <p:sp>
        <p:nvSpPr>
          <p:cNvPr id="29702" name="TextBox 9"/>
          <p:cNvSpPr txBox="1">
            <a:spLocks noChangeArrowheads="1"/>
          </p:cNvSpPr>
          <p:nvPr/>
        </p:nvSpPr>
        <p:spPr bwMode="auto">
          <a:xfrm>
            <a:off x="5373313" y="4722035"/>
            <a:ext cx="25181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100">
                <a:solidFill>
                  <a:prstClr val="white"/>
                </a:solidFill>
                <a:cs typeface="Arial" panose="020B0604020202020204" pitchFamily="34" charset="0"/>
              </a:rPr>
              <a:t>Knowledge Worker</a:t>
            </a:r>
          </a:p>
        </p:txBody>
      </p:sp>
    </p:spTree>
    <p:extLst>
      <p:ext uri="{BB962C8B-B14F-4D97-AF65-F5344CB8AC3E}">
        <p14:creationId xmlns:p14="http://schemas.microsoft.com/office/powerpoint/2010/main" val="1869030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2483768" y="1268760"/>
            <a:ext cx="4248472" cy="38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400" dirty="0">
                <a:solidFill>
                  <a:prstClr val="white"/>
                </a:solidFill>
                <a:cs typeface="Arial" panose="020B0604020202020204" pitchFamily="34" charset="0"/>
              </a:rPr>
              <a:t>What is the </a:t>
            </a:r>
            <a:r>
              <a:rPr lang="en-US" sz="8800" dirty="0">
                <a:solidFill>
                  <a:srgbClr val="FFFF00"/>
                </a:solidFill>
                <a:cs typeface="Arial" panose="020B0604020202020204" pitchFamily="34" charset="0"/>
              </a:rPr>
              <a:t>Target</a:t>
            </a:r>
            <a:r>
              <a:rPr lang="en-US" sz="6600" dirty="0">
                <a:solidFill>
                  <a:srgbClr val="FFFF00"/>
                </a:solidFill>
                <a:cs typeface="Arial" panose="020B0604020202020204" pitchFamily="34" charset="0"/>
              </a:rPr>
              <a:t> </a:t>
            </a:r>
          </a:p>
          <a:p>
            <a:pPr algn="ctr" fontAlgn="base">
              <a:spcBef>
                <a:spcPct val="0"/>
              </a:spcBef>
              <a:spcAft>
                <a:spcPct val="0"/>
              </a:spcAft>
              <a:buFontTx/>
              <a:buNone/>
            </a:pPr>
            <a:r>
              <a:rPr lang="en-US" sz="4400" dirty="0">
                <a:solidFill>
                  <a:prstClr val="white"/>
                </a:solidFill>
                <a:cs typeface="Arial" panose="020B0604020202020204" pitchFamily="34" charset="0"/>
              </a:rPr>
              <a:t>of Technology Innovations?</a:t>
            </a:r>
            <a:endParaRPr lang="en-US" sz="2800" dirty="0">
              <a:solidFill>
                <a:prstClr val="white"/>
              </a:solidFill>
              <a:cs typeface="Arial" panose="020B0604020202020204" pitchFamily="34" charset="0"/>
            </a:endParaRPr>
          </a:p>
          <a:p>
            <a:pPr fontAlgn="base">
              <a:spcBef>
                <a:spcPct val="0"/>
              </a:spcBef>
              <a:spcAft>
                <a:spcPct val="0"/>
              </a:spcAft>
              <a:buFontTx/>
              <a:buNone/>
            </a:pPr>
            <a:endParaRPr lang="en-US" sz="1350" dirty="0">
              <a:solidFill>
                <a:prstClr val="white"/>
              </a:solidFill>
              <a:cs typeface="Arial" panose="020B0604020202020204" pitchFamily="34" charset="0"/>
            </a:endParaRPr>
          </a:p>
          <a:p>
            <a:pPr fontAlgn="base">
              <a:spcBef>
                <a:spcPct val="0"/>
              </a:spcBef>
              <a:spcAft>
                <a:spcPct val="0"/>
              </a:spcAft>
              <a:buFontTx/>
              <a:buNone/>
            </a:pPr>
            <a:endParaRPr lang="el-GR" sz="1350" dirty="0">
              <a:solidFill>
                <a:prstClr val="white"/>
              </a:solidFill>
              <a:cs typeface="Arial" panose="020B0604020202020204" pitchFamily="34" charset="0"/>
            </a:endParaRPr>
          </a:p>
        </p:txBody>
      </p:sp>
    </p:spTree>
    <p:extLst>
      <p:ext uri="{BB962C8B-B14F-4D97-AF65-F5344CB8AC3E}">
        <p14:creationId xmlns:p14="http://schemas.microsoft.com/office/powerpoint/2010/main" val="4017238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1" y="1589485"/>
            <a:ext cx="3139679" cy="867966"/>
          </a:xfrm>
        </p:spPr>
        <p:txBody>
          <a:bodyPr/>
          <a:lstStyle/>
          <a:p>
            <a:r>
              <a:rPr lang="en-GB" dirty="0"/>
              <a:t>Pervasive Integration</a:t>
            </a:r>
          </a:p>
        </p:txBody>
      </p:sp>
      <p:sp>
        <p:nvSpPr>
          <p:cNvPr id="38915" name="Rectangle 3"/>
          <p:cNvSpPr>
            <a:spLocks noGrp="1" noChangeArrowheads="1"/>
          </p:cNvSpPr>
          <p:nvPr>
            <p:ph type="body" idx="1"/>
          </p:nvPr>
        </p:nvSpPr>
        <p:spPr>
          <a:xfrm>
            <a:off x="3810000" y="2743201"/>
            <a:ext cx="4430316" cy="3156347"/>
          </a:xfrm>
        </p:spPr>
        <p:txBody>
          <a:bodyPr/>
          <a:lstStyle/>
          <a:p>
            <a:pPr marL="0" indent="0">
              <a:buNone/>
            </a:pPr>
            <a:r>
              <a:rPr lang="en-GB" sz="1800" dirty="0"/>
              <a:t>In the future, </a:t>
            </a:r>
          </a:p>
          <a:p>
            <a:pPr marL="0" indent="0">
              <a:buNone/>
            </a:pPr>
            <a:r>
              <a:rPr lang="en-GB" sz="1800" dirty="0"/>
              <a:t>    any two IT systems, </a:t>
            </a:r>
          </a:p>
          <a:p>
            <a:pPr marL="0" indent="0">
              <a:buNone/>
            </a:pPr>
            <a:r>
              <a:rPr lang="en-GB" sz="1800" dirty="0"/>
              <a:t>      any two pieces of software, </a:t>
            </a:r>
          </a:p>
          <a:p>
            <a:pPr marL="0" indent="0">
              <a:buNone/>
            </a:pPr>
            <a:r>
              <a:rPr lang="en-GB" sz="1800" dirty="0"/>
              <a:t>        any two devices,</a:t>
            </a:r>
          </a:p>
          <a:p>
            <a:pPr marL="0" indent="0">
              <a:buNone/>
            </a:pPr>
            <a:r>
              <a:rPr lang="en-GB" sz="1800" dirty="0"/>
              <a:t>           any  two services </a:t>
            </a:r>
          </a:p>
          <a:p>
            <a:pPr marL="0" indent="0">
              <a:buNone/>
            </a:pPr>
            <a:r>
              <a:rPr lang="en-GB" sz="1500" dirty="0"/>
              <a:t>will </a:t>
            </a:r>
            <a:r>
              <a:rPr lang="en-GB" sz="1500" b="1" dirty="0">
                <a:solidFill>
                  <a:srgbClr val="FFC000"/>
                </a:solidFill>
              </a:rPr>
              <a:t>automatically integrate </a:t>
            </a:r>
            <a:r>
              <a:rPr lang="en-GB" sz="1500" dirty="0"/>
              <a:t>and “talk” to each other</a:t>
            </a:r>
          </a:p>
        </p:txBody>
      </p:sp>
    </p:spTree>
    <p:extLst>
      <p:ext uri="{BB962C8B-B14F-4D97-AF65-F5344CB8AC3E}">
        <p14:creationId xmlns:p14="http://schemas.microsoft.com/office/powerpoint/2010/main" val="32104937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f395bff89018e3315eb865a7dc980ce54bb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5937</TotalTime>
  <Words>1737</Words>
  <Application>Microsoft Office PowerPoint</Application>
  <PresentationFormat>On-screen Show (4:3)</PresentationFormat>
  <Paragraphs>197</Paragraphs>
  <Slides>47</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Calibri</vt:lpstr>
      <vt:lpstr>Corbel</vt:lpstr>
      <vt:lpstr>Segoe UI Light</vt:lpstr>
      <vt:lpstr>Wingdings</vt:lpstr>
      <vt:lpstr>Office Theme</vt:lpstr>
      <vt:lpstr>1_Office Theme</vt:lpstr>
      <vt:lpstr>Νέες Τεχνολογικές Τάσεις και  Επιχειρηματικές Ευκαιρίες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Pervasive Integration</vt:lpstr>
      <vt:lpstr>Pervasive Integration</vt:lpstr>
      <vt:lpstr>Pervasive Integration Examples (Personal)</vt:lpstr>
      <vt:lpstr>Pervasive Integration Examples (Business)</vt:lpstr>
      <vt:lpstr>PowerPoint Presentation</vt:lpstr>
      <vt:lpstr>#1. Web Services, Cloud  Computing</vt:lpstr>
      <vt:lpstr>#2. Standards</vt:lpstr>
      <vt:lpstr>#3. Internet Everywhere</vt:lpstr>
      <vt:lpstr>#4: Your Identity Card Please (IPv6)</vt:lpstr>
      <vt:lpstr>#5: Media and Devices don’t matter.  Consume SAAS from everywhere.</vt:lpstr>
      <vt:lpstr>Breakthrough #6: Privacy</vt:lpstr>
      <vt:lpstr>#7: Internet of Things or a “small PC” everywhere  (e.g. RFID/NFC, Sensors)</vt:lpstr>
      <vt:lpstr>#8: How to Power-up everything?</vt:lpstr>
      <vt:lpstr>#9: NUIs</vt:lpstr>
      <vt:lpstr>Breakthrough #10: Pervasive Integration</vt:lpstr>
      <vt:lpstr>PowerPoint Presentation</vt:lpstr>
      <vt:lpstr>PowerPoint Presentation</vt:lpstr>
      <vt:lpstr>New Tech Trends Business Opportunities</vt:lpstr>
      <vt:lpstr>Internet of Things Business Opportunities</vt:lpstr>
      <vt:lpstr>Internet of Things Business Opportunities</vt:lpstr>
      <vt:lpstr>Internet of Things Business Opportunities</vt:lpstr>
      <vt:lpstr>Internet of Things Business Opportunities</vt:lpstr>
      <vt:lpstr>Internet of Things Business Opportunities</vt:lpstr>
      <vt:lpstr>Machine Learning Business Opportunities</vt:lpstr>
      <vt:lpstr>Machine Learning Business Opportunities</vt:lpstr>
      <vt:lpstr>Blockchain Business Opportunities</vt:lpstr>
      <vt:lpstr>Blockchain Business Opportunities</vt:lpstr>
      <vt:lpstr>Blockchain Business Opportunities</vt:lpstr>
      <vt:lpstr>Bots Business Opportunities</vt:lpstr>
      <vt:lpstr>Bots Business Opportunities</vt:lpstr>
      <vt:lpstr>Bots Business Opportunities</vt:lpstr>
      <vt:lpstr>Bots Business Opportunities</vt:lpstr>
      <vt:lpstr>Bots Business Opportunities</vt:lpstr>
      <vt:lpstr>Bots Business Opportunities</vt:lpstr>
      <vt:lpstr>Bots Business Opportunities</vt:lpstr>
      <vt:lpstr>Bots Business Opportunities</vt:lpstr>
      <vt:lpstr>What About Microsoft?</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Fotis Draganidis</dc:creator>
  <cp:lastModifiedBy>Fotis Draganidis</cp:lastModifiedBy>
  <cp:revision>487</cp:revision>
  <cp:lastPrinted>2011-06-08T15:37:43Z</cp:lastPrinted>
  <dcterms:created xsi:type="dcterms:W3CDTF">2009-06-24T08:41:47Z</dcterms:created>
  <dcterms:modified xsi:type="dcterms:W3CDTF">2016-05-16T13:44:16Z</dcterms:modified>
</cp:coreProperties>
</file>