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72" r:id="rId4"/>
    <p:sldId id="264" r:id="rId5"/>
    <p:sldId id="265" r:id="rId6"/>
    <p:sldId id="266" r:id="rId7"/>
    <p:sldId id="268" r:id="rId8"/>
    <p:sldId id="267" r:id="rId9"/>
    <p:sldId id="276" r:id="rId1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7DCE"/>
    <a:srgbClr val="C6D9F1"/>
    <a:srgbClr val="D99694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D0DF-67EE-4629-90CB-12CB7EDC4104}" type="datetimeFigureOut">
              <a:rPr lang="el-GR" smtClean="0"/>
              <a:t>27/4/2016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4B6C-8164-46AE-BEAC-912EB15DC53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0735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A04B6C-8164-46AE-BEAC-912EB15DC535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0634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tiff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92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3861048"/>
            <a:ext cx="9144000" cy="20882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7" y="1962943"/>
            <a:ext cx="6196487" cy="14700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93095"/>
            <a:ext cx="6400800" cy="1385391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4858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2741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260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3962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12776"/>
            <a:ext cx="2057400" cy="4713387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12776"/>
            <a:ext cx="6019800" cy="47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710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267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/>
          <a:stretch/>
        </p:blipFill>
        <p:spPr bwMode="auto">
          <a:xfrm>
            <a:off x="2843808" y="1412777"/>
            <a:ext cx="6709770" cy="51851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67125"/>
            <a:ext cx="7772400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3669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303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/>
          <a:stretch/>
        </p:blipFill>
        <p:spPr bwMode="auto">
          <a:xfrm flipH="1">
            <a:off x="-180528" y="1412776"/>
            <a:ext cx="6629401" cy="54452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9"/>
          <a:stretch/>
        </p:blipFill>
        <p:spPr bwMode="auto">
          <a:xfrm>
            <a:off x="2843808" y="1412777"/>
            <a:ext cx="6709770" cy="518515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7823" y="3056979"/>
            <a:ext cx="5506889" cy="1362075"/>
          </a:xfrm>
        </p:spPr>
        <p:txBody>
          <a:bodyPr anchor="t"/>
          <a:lstStyle>
            <a:lvl1pPr algn="l">
              <a:defRPr sz="4000" b="1" cap="none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87823" y="1556792"/>
            <a:ext cx="550688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3528" y="6093296"/>
            <a:ext cx="8568952" cy="608177"/>
            <a:chOff x="467544" y="3068960"/>
            <a:chExt cx="8568952" cy="6081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3068960"/>
              <a:ext cx="2250000" cy="504000"/>
            </a:xfrm>
            <a:prstGeom prst="rect">
              <a:avLst/>
            </a:prstGeom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8896" y="3262682"/>
              <a:ext cx="3387600" cy="414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8141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386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399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1188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" b="-785"/>
          <a:stretch/>
        </p:blipFill>
        <p:spPr bwMode="auto">
          <a:xfrm flipH="1">
            <a:off x="-590676" y="1432840"/>
            <a:ext cx="6530828" cy="49585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ea typeface="+mj-ea"/>
                <a:cs typeface="+mj-cs"/>
              </a:defRPr>
            </a:lvl1pPr>
          </a:lstStyle>
          <a:p>
            <a:r>
              <a:rPr lang="en-US" sz="4000" smtClean="0"/>
              <a:t>Entersoft Business Suite</a:t>
            </a:r>
            <a:r>
              <a:rPr lang="en-US" sz="4000" baseline="30000" smtClean="0"/>
              <a:t>®</a:t>
            </a:r>
            <a:br>
              <a:rPr lang="en-US" sz="4000" baseline="30000" smtClean="0"/>
            </a:br>
            <a:r>
              <a:rPr lang="en-US" sz="4000" baseline="30000" smtClean="0"/>
              <a:t>				an</a:t>
            </a:r>
            <a:r>
              <a:rPr lang="en-US" sz="4000" smtClean="0"/>
              <a:t> Integrated </a:t>
            </a:r>
            <a:r>
              <a:rPr lang="en-US" sz="4000" baseline="30000" smtClean="0"/>
              <a:t>Solution</a:t>
            </a:r>
            <a:endParaRPr lang="el-GR" sz="4000" baseline="30000" dirty="0"/>
          </a:p>
        </p:txBody>
      </p:sp>
      <p:sp>
        <p:nvSpPr>
          <p:cNvPr id="8" name="Oval 7"/>
          <p:cNvSpPr/>
          <p:nvPr userDrawn="1"/>
        </p:nvSpPr>
        <p:spPr bwMode="auto">
          <a:xfrm>
            <a:off x="4247311" y="1660963"/>
            <a:ext cx="4664604" cy="4665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 userDrawn="1"/>
        </p:nvSpPr>
        <p:spPr bwMode="auto">
          <a:xfrm>
            <a:off x="4643444" y="2063691"/>
            <a:ext cx="3872339" cy="38736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 userDrawn="1"/>
        </p:nvSpPr>
        <p:spPr bwMode="auto">
          <a:xfrm>
            <a:off x="4966139" y="2379438"/>
            <a:ext cx="3226949" cy="32256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 userDrawn="1"/>
        </p:nvSpPr>
        <p:spPr bwMode="auto">
          <a:xfrm>
            <a:off x="5288834" y="2695184"/>
            <a:ext cx="2581559" cy="25812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 userDrawn="1"/>
        </p:nvSpPr>
        <p:spPr bwMode="auto">
          <a:xfrm>
            <a:off x="5611529" y="3010930"/>
            <a:ext cx="1936169" cy="193680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 userDrawn="1"/>
        </p:nvSpPr>
        <p:spPr bwMode="auto">
          <a:xfrm>
            <a:off x="6063302" y="3452975"/>
            <a:ext cx="1032623" cy="10332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>
              <a:buClr>
                <a:srgbClr val="A50021"/>
              </a:buClr>
              <a:buSzPct val="75000"/>
              <a:buFont typeface="Wingdings" pitchFamily="2" charset="2"/>
              <a:buNone/>
              <a:defRPr/>
            </a:pP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4" name="24 - Ορθογώνιο"/>
          <p:cNvPicPr>
            <a:picLocks noChangeArrowheads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7542" y="2081691"/>
            <a:ext cx="3838241" cy="383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18 - Ορθογώνιο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2284" y="3054130"/>
            <a:ext cx="1848755" cy="185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38 - Ορθογώνιο"/>
          <p:cNvPicPr>
            <a:picLocks noChangeArrowheads="1"/>
          </p:cNvPicPr>
          <p:nvPr userDrawn="1"/>
        </p:nvPicPr>
        <p:blipFill rotWithShape="1">
          <a:blip r:embed="rId5" cstate="print"/>
          <a:srcRect l="16868" t="27354" r="20310"/>
          <a:stretch/>
        </p:blipFill>
        <p:spPr bwMode="auto">
          <a:xfrm>
            <a:off x="6170540" y="3744780"/>
            <a:ext cx="818147" cy="51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21 - Ορθογώνιο"/>
          <p:cNvPicPr>
            <a:picLocks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1742" y="1645784"/>
            <a:ext cx="468052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"/>
          <p:cNvPicPr>
            <a:picLocks noChangeArrowheads="1"/>
          </p:cNvPicPr>
          <p:nvPr userDrawn="1"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43019" y="2282974"/>
            <a:ext cx="3448800" cy="3450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81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749">
            <a:off x="5292079" y="2743108"/>
            <a:ext cx="2578314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0" y="4817810"/>
            <a:ext cx="1124164" cy="356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598327"/>
            <a:ext cx="2045768" cy="6571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920" y="3586842"/>
            <a:ext cx="1124164" cy="35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2"/>
          <a:stretch/>
        </p:blipFill>
        <p:spPr>
          <a:xfrm>
            <a:off x="2972516" y="5374012"/>
            <a:ext cx="1124567" cy="35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364" y="4223288"/>
            <a:ext cx="1121720" cy="3592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7339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1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2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108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421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93296"/>
            <a:ext cx="2250000" cy="50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80" y="6287018"/>
            <a:ext cx="3387600" cy="41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907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Trebuchet MS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Trebuchet MS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Trebuchet MS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Trebuchet MS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3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emf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3861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2422" r="13174" b="34186"/>
          <a:stretch/>
        </p:blipFill>
        <p:spPr>
          <a:xfrm>
            <a:off x="304800" y="2090056"/>
            <a:ext cx="6211415" cy="146789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293095"/>
            <a:ext cx="8136904" cy="1385391"/>
          </a:xfrm>
        </p:spPr>
        <p:txBody>
          <a:bodyPr>
            <a:normAutofit/>
          </a:bodyPr>
          <a:lstStyle/>
          <a:p>
            <a:r>
              <a:rPr lang="el-G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Σταύρος Μένεγος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R&amp;D Director | Microsoft Regional Director</a:t>
            </a: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463848" y="4737777"/>
            <a:ext cx="3600400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sme@entersoft.gr</a:t>
            </a:r>
          </a:p>
          <a:p>
            <a:pPr algn="r">
              <a:spcBef>
                <a:spcPts val="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smeneg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spcBef>
                <a:spcPts val="0"/>
              </a:spcBef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http://smeneg.blogspot.com</a:t>
            </a:r>
            <a:endParaRPr lang="el-G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338" y="30626"/>
            <a:ext cx="4896544" cy="306328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06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49280"/>
            <a:ext cx="9158559" cy="90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Entersoft Web API</a:t>
            </a:r>
            <a:endParaRPr lang="el-GR" dirty="0"/>
          </a:p>
        </p:txBody>
      </p:sp>
      <p:pic>
        <p:nvPicPr>
          <p:cNvPr id="7171" name="Picture 3" descr="C:\Users\dea.entersoft\Pictures\icons\AI vectors\AP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501" y="2001153"/>
            <a:ext cx="3491880" cy="242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/>
          <a:stretch/>
        </p:blipFill>
        <p:spPr bwMode="auto">
          <a:xfrm>
            <a:off x="7935106" y="5429083"/>
            <a:ext cx="1057275" cy="120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" y="5429083"/>
            <a:ext cx="1373187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66" y="5833895"/>
            <a:ext cx="539750" cy="74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993" y="145753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7</a:t>
            </a:r>
            <a:r>
              <a:rPr lang="en-US" dirty="0" smtClean="0">
                <a:latin typeface="Trebuchet MS" panose="020B0603020202020204" pitchFamily="34" charset="0"/>
              </a:rPr>
              <a:t>years   </a:t>
            </a:r>
            <a:r>
              <a:rPr lang="el-GR" sz="4400" b="1" dirty="0" smtClean="0">
                <a:solidFill>
                  <a:schemeClr val="accent5"/>
                </a:solidFill>
                <a:latin typeface="Trebuchet MS" panose="020B0603020202020204" pitchFamily="34" charset="0"/>
              </a:rPr>
              <a:t>8.000</a:t>
            </a:r>
            <a:r>
              <a:rPr lang="en-US" dirty="0" smtClean="0">
                <a:latin typeface="Trebuchet MS" panose="020B0603020202020204" pitchFamily="34" charset="0"/>
              </a:rPr>
              <a:t>APIs  </a:t>
            </a:r>
            <a:r>
              <a:rPr lang="en-US" sz="3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rebuchet MS" panose="020B0603020202020204" pitchFamily="34" charset="0"/>
              </a:rPr>
              <a:t>3.000</a:t>
            </a:r>
            <a:r>
              <a:rPr lang="en-US" dirty="0" smtClean="0">
                <a:latin typeface="Trebuchet MS" panose="020B0603020202020204" pitchFamily="34" charset="0"/>
              </a:rPr>
              <a:t>news stories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3620" y="4404557"/>
            <a:ext cx="2725582" cy="2308324"/>
          </a:xfrm>
          <a:prstGeom prst="rect">
            <a:avLst/>
          </a:prstGeom>
          <a:noFill/>
        </p:spPr>
        <p:txBody>
          <a:bodyPr wrap="square" numCol="1" rtlCol="0" anchor="b">
            <a:spAutoFit/>
          </a:bodyPr>
          <a:lstStyle/>
          <a:p>
            <a:r>
              <a:rPr lang="en-US" dirty="0" smtClean="0">
                <a:latin typeface="Trebuchet MS" panose="020B0603020202020204" pitchFamily="34" charset="0"/>
              </a:rPr>
              <a:t>Drive Traffic</a:t>
            </a:r>
          </a:p>
          <a:p>
            <a:r>
              <a:rPr lang="en-US" dirty="0" err="1" smtClean="0">
                <a:latin typeface="Trebuchet MS" panose="020B0603020202020204" pitchFamily="34" charset="0"/>
              </a:rPr>
              <a:t>BizDev</a:t>
            </a:r>
            <a:r>
              <a:rPr lang="en-US" dirty="0" smtClean="0">
                <a:latin typeface="Trebuchet MS" panose="020B0603020202020204" pitchFamily="34" charset="0"/>
              </a:rPr>
              <a:t> / </a:t>
            </a:r>
            <a:r>
              <a:rPr lang="en-US" dirty="0" err="1" smtClean="0">
                <a:latin typeface="Trebuchet MS" panose="020B0603020202020204" pitchFamily="34" charset="0"/>
              </a:rPr>
              <a:t>LeadGen</a:t>
            </a:r>
            <a:endParaRPr lang="en-US" dirty="0" smtClean="0">
              <a:latin typeface="Trebuchet MS" panose="020B0603020202020204" pitchFamily="34" charset="0"/>
            </a:endParaRPr>
          </a:p>
          <a:p>
            <a:r>
              <a:rPr lang="en-US" dirty="0">
                <a:latin typeface="Trebuchet MS" panose="020B0603020202020204" pitchFamily="34" charset="0"/>
              </a:rPr>
              <a:t>New line of business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Increase footprint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Distribution channel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Partner opportunities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Increase stickiness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Extend product</a:t>
            </a:r>
            <a:endParaRPr lang="el-GR" dirty="0">
              <a:latin typeface="Trebuchet MS" panose="020B0603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02567" y="3368592"/>
            <a:ext cx="3120277" cy="911203"/>
            <a:chOff x="302567" y="3368592"/>
            <a:chExt cx="3120277" cy="911203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10525">
              <a:off x="2499278" y="3368592"/>
              <a:ext cx="923566" cy="911203"/>
            </a:xfrm>
            <a:prstGeom prst="rect">
              <a:avLst/>
            </a:prstGeom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302567" y="3615074"/>
              <a:ext cx="204676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chemeClr val="accent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Why API ?</a:t>
              </a:r>
              <a:endParaRPr lang="el-G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1478477" y="4681556"/>
            <a:ext cx="30235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rebuchet MS" panose="020B0603020202020204" pitchFamily="34" charset="0"/>
              </a:rPr>
              <a:t>Drive innovation</a:t>
            </a:r>
          </a:p>
          <a:p>
            <a:r>
              <a:rPr lang="en-US" dirty="0">
                <a:latin typeface="Trebuchet MS" panose="020B0603020202020204" pitchFamily="34" charset="0"/>
              </a:rPr>
              <a:t>User acquisition</a:t>
            </a:r>
          </a:p>
          <a:p>
            <a:r>
              <a:rPr lang="en-US" dirty="0">
                <a:latin typeface="Trebuchet MS" panose="020B0603020202020204" pitchFamily="34" charset="0"/>
              </a:rPr>
              <a:t>Marketing channel</a:t>
            </a:r>
          </a:p>
          <a:p>
            <a:r>
              <a:rPr lang="en-US" dirty="0">
                <a:latin typeface="Trebuchet MS" panose="020B0603020202020204" pitchFamily="34" charset="0"/>
              </a:rPr>
              <a:t>API as Product</a:t>
            </a:r>
          </a:p>
          <a:p>
            <a:r>
              <a:rPr lang="en-US" dirty="0">
                <a:latin typeface="Trebuchet MS" panose="020B0603020202020204" pitchFamily="34" charset="0"/>
              </a:rPr>
              <a:t>Upsell opportunity</a:t>
            </a:r>
          </a:p>
          <a:p>
            <a:r>
              <a:rPr lang="en-US" dirty="0">
                <a:latin typeface="Trebuchet MS" panose="020B0603020202020204" pitchFamily="34" charset="0"/>
              </a:rPr>
              <a:t>Device and mobile support</a:t>
            </a:r>
          </a:p>
          <a:p>
            <a:r>
              <a:rPr lang="en-US" dirty="0">
                <a:latin typeface="Trebuchet MS" panose="020B0603020202020204" pitchFamily="34" charset="0"/>
              </a:rPr>
              <a:t>Content acquisition</a:t>
            </a:r>
          </a:p>
        </p:txBody>
      </p:sp>
    </p:spTree>
    <p:extLst>
      <p:ext uri="{BB962C8B-B14F-4D97-AF65-F5344CB8AC3E}">
        <p14:creationId xmlns:p14="http://schemas.microsoft.com/office/powerpoint/2010/main" val="328291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5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" y="5908134"/>
            <a:ext cx="9179710" cy="96521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40000"/>
                  <a:lumOff val="60000"/>
                </a:schemeClr>
              </a:gs>
              <a:gs pos="0">
                <a:schemeClr val="accent1">
                  <a:tint val="66000"/>
                  <a:satMod val="160000"/>
                </a:schemeClr>
              </a:gs>
              <a:gs pos="72000">
                <a:srgbClr val="F7F9FD"/>
              </a:gs>
              <a:gs pos="34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Entersoft Web API</a:t>
            </a:r>
            <a:endParaRPr lang="el-GR" dirty="0"/>
          </a:p>
        </p:txBody>
      </p:sp>
      <p:grpSp>
        <p:nvGrpSpPr>
          <p:cNvPr id="3" name="Group 2"/>
          <p:cNvGrpSpPr/>
          <p:nvPr/>
        </p:nvGrpSpPr>
        <p:grpSpPr>
          <a:xfrm>
            <a:off x="6113354" y="341164"/>
            <a:ext cx="3201348" cy="1909475"/>
            <a:chOff x="4322980" y="2527637"/>
            <a:chExt cx="3201348" cy="190947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37" y="2576721"/>
              <a:ext cx="1860391" cy="18603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980" y="2527637"/>
              <a:ext cx="2700337" cy="1203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18" descr="Screen Shot 2014-11-07 at 1.55.0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1" y="1578172"/>
            <a:ext cx="4249960" cy="3250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Screen Shot 2015-03-24 at 11.02.55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4" y="2780928"/>
            <a:ext cx="4451965" cy="275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95402" y="6028582"/>
            <a:ext cx="8988908" cy="724315"/>
            <a:chOff x="95402" y="6028582"/>
            <a:chExt cx="8988908" cy="724315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481587" y="6225178"/>
              <a:ext cx="1351338" cy="331123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5402" y="6133772"/>
              <a:ext cx="1828650" cy="513934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749535" y="6066703"/>
              <a:ext cx="648072" cy="64807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840662" y="6028582"/>
              <a:ext cx="724315" cy="724315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314216" y="6053823"/>
              <a:ext cx="770094" cy="67383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100000">
                  <a:schemeClr val="accent1">
                    <a:tint val="44500"/>
                    <a:satMod val="160000"/>
                  </a:schemeClr>
                </a:gs>
                <a:gs pos="55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</p:pic>
      </p:grpSp>
      <p:pic>
        <p:nvPicPr>
          <p:cNvPr id="7171" name="Picture 3" descr="C:\Users\dea.entersoft\Pictures\icons\AI vectors\API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4" y="3743389"/>
            <a:ext cx="3044257" cy="2117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0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25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27" y="794941"/>
            <a:ext cx="5963347" cy="573040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chemeClr val="tx1">
                <a:lumMod val="50000"/>
                <a:lumOff val="5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</a:t>
            </a:r>
            <a:endParaRPr lang="el-GR" dirty="0"/>
          </a:p>
        </p:txBody>
      </p:sp>
      <p:sp>
        <p:nvSpPr>
          <p:cNvPr id="3" name="AutoShape 2" descr="Image result for open source logo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1477"/>
            <a:ext cx="2556514" cy="24796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8" name="Group 7"/>
          <p:cNvGrpSpPr/>
          <p:nvPr/>
        </p:nvGrpSpPr>
        <p:grpSpPr>
          <a:xfrm>
            <a:off x="806223" y="1668890"/>
            <a:ext cx="1440000" cy="1440000"/>
            <a:chOff x="461772" y="1568447"/>
            <a:chExt cx="1440000" cy="1440000"/>
          </a:xfrm>
        </p:grpSpPr>
        <p:sp>
          <p:nvSpPr>
            <p:cNvPr id="6" name="Oval 5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tx2"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8080" y="1797215"/>
              <a:ext cx="115119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Web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Angular JS</a:t>
              </a:r>
              <a:endPara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86965" y="3469327"/>
            <a:ext cx="1440000" cy="1440000"/>
            <a:chOff x="461772" y="1568447"/>
            <a:chExt cx="1440000" cy="1440000"/>
          </a:xfrm>
        </p:grpSpPr>
        <p:sp>
          <p:nvSpPr>
            <p:cNvPr id="16" name="Oval 15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accent6">
                <a:lumMod val="75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9824" y="1757302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REST</a:t>
              </a:r>
            </a:p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Based</a:t>
              </a:r>
              <a:endParaRPr lang="el-G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633834" y="980728"/>
            <a:ext cx="1442062" cy="1510374"/>
            <a:chOff x="3121394" y="894772"/>
            <a:chExt cx="1442062" cy="1510374"/>
          </a:xfrm>
        </p:grpSpPr>
        <p:sp>
          <p:nvSpPr>
            <p:cNvPr id="19" name="Oval 18"/>
            <p:cNvSpPr/>
            <p:nvPr/>
          </p:nvSpPr>
          <p:spPr>
            <a:xfrm>
              <a:off x="3123456" y="965146"/>
              <a:ext cx="1440000" cy="1440000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1394" y="894772"/>
              <a:ext cx="1399742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.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 </a:t>
              </a:r>
            </a:p>
            <a:p>
              <a:pPr algn="ctr"/>
              <a:r>
                <a:rPr lang="en-US" sz="24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Xamarin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Mobile</a:t>
              </a:r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228284" y="1345725"/>
            <a:ext cx="1440000" cy="1440000"/>
            <a:chOff x="461772" y="1568447"/>
            <a:chExt cx="1440000" cy="1440000"/>
          </a:xfrm>
        </p:grpSpPr>
        <p:sp>
          <p:nvSpPr>
            <p:cNvPr id="22" name="Oval 21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accent6"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50672" y="1883980"/>
              <a:ext cx="128913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WEB</a:t>
              </a: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Javascript</a:t>
              </a:r>
              <a:endParaRPr lang="en-US" sz="2800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371957" y="3914449"/>
            <a:ext cx="1440000" cy="1440000"/>
            <a:chOff x="461772" y="1568447"/>
            <a:chExt cx="1440000" cy="1440000"/>
          </a:xfrm>
        </p:grpSpPr>
        <p:sp>
          <p:nvSpPr>
            <p:cNvPr id="25" name="Oval 24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accent1">
                <a:lumMod val="75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0197" y="2122468"/>
              <a:ext cx="1218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JQuery</a:t>
              </a:r>
              <a:endParaRPr lang="el-G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212040" y="5324804"/>
            <a:ext cx="1440000" cy="1440000"/>
            <a:chOff x="461772" y="1568447"/>
            <a:chExt cx="1440000" cy="1440000"/>
          </a:xfrm>
        </p:grpSpPr>
        <p:sp>
          <p:nvSpPr>
            <p:cNvPr id="28" name="Oval 27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accent1">
                <a:lumMod val="5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5314" y="1865301"/>
              <a:ext cx="136127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security</a:t>
              </a:r>
              <a:endPara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574441" y="4868581"/>
            <a:ext cx="1440000" cy="1440000"/>
            <a:chOff x="461772" y="1568447"/>
            <a:chExt cx="1440000" cy="1440000"/>
          </a:xfrm>
        </p:grpSpPr>
        <p:sp>
          <p:nvSpPr>
            <p:cNvPr id="31" name="Oval 30"/>
            <p:cNvSpPr/>
            <p:nvPr/>
          </p:nvSpPr>
          <p:spPr>
            <a:xfrm>
              <a:off x="461772" y="1568447"/>
              <a:ext cx="1440000" cy="1440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7003" y="1951713"/>
              <a:ext cx="130773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.NET</a:t>
              </a:r>
            </a:p>
            <a:p>
              <a:pPr algn="ctr"/>
              <a:r>
                <a:rPr lang="en-US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Windows</a:t>
              </a:r>
              <a:endParaRPr lang="el-G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42512" y="5546741"/>
            <a:ext cx="540000" cy="540000"/>
            <a:chOff x="2946414" y="2722578"/>
            <a:chExt cx="540000" cy="540000"/>
          </a:xfrm>
        </p:grpSpPr>
        <p:sp>
          <p:nvSpPr>
            <p:cNvPr id="34" name="Oval 33"/>
            <p:cNvSpPr/>
            <p:nvPr/>
          </p:nvSpPr>
          <p:spPr>
            <a:xfrm>
              <a:off x="2946414" y="2722578"/>
              <a:ext cx="540000" cy="54000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989429" y="2807912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{ }</a:t>
              </a:r>
              <a:endParaRPr lang="el-GR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4035" y="1349223"/>
            <a:ext cx="720000" cy="720000"/>
            <a:chOff x="2434035" y="1349223"/>
            <a:chExt cx="720000" cy="720000"/>
          </a:xfrm>
        </p:grpSpPr>
        <p:sp>
          <p:nvSpPr>
            <p:cNvPr id="39" name="Oval 38"/>
            <p:cNvSpPr/>
            <p:nvPr/>
          </p:nvSpPr>
          <p:spPr>
            <a:xfrm>
              <a:off x="2434035" y="1349223"/>
              <a:ext cx="720000" cy="720000"/>
            </a:xfrm>
            <a:prstGeom prst="ellipse">
              <a:avLst/>
            </a:prstGeom>
            <a:solidFill>
              <a:schemeClr val="accent6">
                <a:lumMod val="75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535459" y="1528326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&gt;</a:t>
              </a:r>
              <a:endParaRPr lang="el-GR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309763" y="3031648"/>
            <a:ext cx="1159292" cy="1028030"/>
            <a:chOff x="2547290" y="3831838"/>
            <a:chExt cx="1159292" cy="1028030"/>
          </a:xfrm>
        </p:grpSpPr>
        <p:sp>
          <p:nvSpPr>
            <p:cNvPr id="33" name="Oval 32"/>
            <p:cNvSpPr/>
            <p:nvPr/>
          </p:nvSpPr>
          <p:spPr>
            <a:xfrm>
              <a:off x="2604009" y="3831838"/>
              <a:ext cx="1029600" cy="1028030"/>
            </a:xfrm>
            <a:prstGeom prst="ellipse">
              <a:avLst/>
            </a:prstGeom>
            <a:solidFill>
              <a:srgbClr val="0070C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547290" y="3915633"/>
              <a:ext cx="1159292" cy="800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Load</a:t>
              </a:r>
              <a:endParaRPr lang="en-US" b="1" dirty="0" smtClean="0">
                <a:solidFill>
                  <a:schemeClr val="bg1"/>
                </a:solidFill>
                <a:latin typeface="Trebuchet MS" panose="020B060302020202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Balanced</a:t>
              </a:r>
              <a:endParaRPr lang="en-US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267140" y="5820271"/>
            <a:ext cx="720000" cy="720000"/>
            <a:chOff x="7149684" y="2785725"/>
            <a:chExt cx="720000" cy="720000"/>
          </a:xfrm>
        </p:grpSpPr>
        <p:sp>
          <p:nvSpPr>
            <p:cNvPr id="38" name="Oval 37"/>
            <p:cNvSpPr/>
            <p:nvPr/>
          </p:nvSpPr>
          <p:spPr>
            <a:xfrm>
              <a:off x="7149684" y="2785725"/>
              <a:ext cx="720000" cy="720000"/>
            </a:xfrm>
            <a:prstGeom prst="ellipse">
              <a:avLst/>
            </a:prstGeom>
            <a:solidFill>
              <a:schemeClr val="tx2">
                <a:lumMod val="75000"/>
                <a:alpha val="8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7268929" y="2961059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{ }</a:t>
              </a:r>
              <a:endParaRPr lang="el-GR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322004" y="3907512"/>
            <a:ext cx="920508" cy="771168"/>
            <a:chOff x="5230143" y="4170000"/>
            <a:chExt cx="920508" cy="771168"/>
          </a:xfrm>
        </p:grpSpPr>
        <p:sp>
          <p:nvSpPr>
            <p:cNvPr id="35" name="Oval 34"/>
            <p:cNvSpPr/>
            <p:nvPr/>
          </p:nvSpPr>
          <p:spPr>
            <a:xfrm>
              <a:off x="5298097" y="4170000"/>
              <a:ext cx="810000" cy="771168"/>
            </a:xfrm>
            <a:prstGeom prst="ellipse">
              <a:avLst/>
            </a:prstGeom>
            <a:solidFill>
              <a:srgbClr val="0070C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230143" y="4195688"/>
              <a:ext cx="920508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Multi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Tenant</a:t>
              </a:r>
              <a:endParaRPr lang="en-US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98097" y="781102"/>
            <a:ext cx="540000" cy="540000"/>
            <a:chOff x="5298097" y="781102"/>
            <a:chExt cx="540000" cy="540000"/>
          </a:xfrm>
        </p:grpSpPr>
        <p:sp>
          <p:nvSpPr>
            <p:cNvPr id="36" name="Oval 35"/>
            <p:cNvSpPr/>
            <p:nvPr/>
          </p:nvSpPr>
          <p:spPr>
            <a:xfrm>
              <a:off x="5298097" y="781102"/>
              <a:ext cx="540000" cy="540000"/>
            </a:xfrm>
            <a:prstGeom prst="ellipse">
              <a:avLst/>
            </a:prstGeom>
            <a:solidFill>
              <a:srgbClr val="FFC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53936" y="866436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{ }</a:t>
              </a:r>
              <a:endParaRPr lang="el-GR" dirty="0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015782" y="2841341"/>
            <a:ext cx="946985" cy="975973"/>
            <a:chOff x="3056588" y="5813627"/>
            <a:chExt cx="946985" cy="975973"/>
          </a:xfrm>
        </p:grpSpPr>
        <p:sp>
          <p:nvSpPr>
            <p:cNvPr id="37" name="Oval 36"/>
            <p:cNvSpPr/>
            <p:nvPr/>
          </p:nvSpPr>
          <p:spPr>
            <a:xfrm>
              <a:off x="3056588" y="5813627"/>
              <a:ext cx="946985" cy="975973"/>
            </a:xfrm>
            <a:prstGeom prst="ellipse">
              <a:avLst/>
            </a:prstGeom>
            <a:solidFill>
              <a:srgbClr val="FFC000">
                <a:alpha val="8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112917" y="5846916"/>
              <a:ext cx="82426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Sub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Scrip</a:t>
              </a:r>
            </a:p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tionID</a:t>
              </a:r>
              <a:endParaRPr lang="en-US" b="1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915220" y="5251847"/>
            <a:ext cx="1049535" cy="1092904"/>
            <a:chOff x="7679676" y="5181203"/>
            <a:chExt cx="1411082" cy="990302"/>
          </a:xfrm>
        </p:grpSpPr>
        <p:pic>
          <p:nvPicPr>
            <p:cNvPr id="8202" name="Picture 10" descr="C:\Users\dea.entersoft\Pictures\icons\icons\leaf Flaticon_392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5448412"/>
              <a:ext cx="918358" cy="7230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0" descr="C:\Users\dea.entersoft\Pictures\icons\icons\leaf Flaticon_3923.png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53265">
              <a:off x="7582044" y="5278835"/>
              <a:ext cx="918358" cy="72309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5561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7777" y="665701"/>
            <a:ext cx="9421435" cy="5994125"/>
            <a:chOff x="0" y="701540"/>
            <a:chExt cx="9682165" cy="6710057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7260"/>
              <a:ext cx="3454400" cy="331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823">
              <a:off x="3107896" y="1497440"/>
              <a:ext cx="3336271" cy="3204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823">
              <a:off x="6227765" y="701540"/>
              <a:ext cx="3454400" cy="331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823">
              <a:off x="1336140" y="3821292"/>
              <a:ext cx="3143005" cy="3018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823">
              <a:off x="3694581" y="4093722"/>
              <a:ext cx="3454400" cy="3317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13823">
              <a:off x="6530428" y="3916601"/>
              <a:ext cx="3059510" cy="2938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Across Channels</a:t>
            </a:r>
            <a:endParaRPr lang="el-G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6813"/>
            <a:ext cx="1860044" cy="218022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:\Users\dea.entersoft\Pictures\icons\icons\we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10" y="1560147"/>
            <a:ext cx="1476217" cy="1268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046" y="2995488"/>
            <a:ext cx="602176" cy="10789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202" y="1147656"/>
            <a:ext cx="2288009" cy="13580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380" y="3481530"/>
            <a:ext cx="2092812" cy="157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1294">
            <a:off x="5972770" y="5177614"/>
            <a:ext cx="1225685" cy="839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DEA~1.ENT\AppData\Local\Temp\Rar$DR00.020\XBOX 360 Elite.jpg"/>
          <p:cNvPicPr>
            <a:picLocks noChangeAspect="1" noChangeArrowheads="1"/>
          </p:cNvPicPr>
          <p:nvPr/>
        </p:nvPicPr>
        <p:blipFill rotWithShape="1"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20"/>
          <a:stretch/>
        </p:blipFill>
        <p:spPr bwMode="auto">
          <a:xfrm>
            <a:off x="6972753" y="4240708"/>
            <a:ext cx="1615447" cy="1652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691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Request for approval</a:t>
            </a:r>
            <a:endParaRPr lang="el-GR" sz="36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24589"/>
            <a:ext cx="2673102" cy="85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55" y="3861048"/>
            <a:ext cx="2789499" cy="85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1334" y="2738166"/>
            <a:ext cx="2673102" cy="8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9250" y="5091735"/>
            <a:ext cx="2789499" cy="8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8" y="1524766"/>
            <a:ext cx="6503987" cy="4391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C:\Users\dea.entersoft\Pictures\icons\icons\we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664436"/>
            <a:ext cx="1951910" cy="167681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417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Request for approval</a:t>
            </a:r>
            <a:endParaRPr lang="el-GR" sz="3600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7654"/>
            <a:ext cx="2550776" cy="390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41751"/>
            <a:ext cx="1236537" cy="2119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424589"/>
            <a:ext cx="2673102" cy="85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955" y="3861048"/>
            <a:ext cx="2789499" cy="852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91334" y="2738166"/>
            <a:ext cx="2673102" cy="8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749250" y="5091735"/>
            <a:ext cx="2789499" cy="824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9370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1" y="1413189"/>
            <a:ext cx="6010275" cy="5200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base</a:t>
            </a: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37" y="2564903"/>
            <a:ext cx="4048125" cy="40481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C:\Users\dea.entersoft\Pictures\icons\icons\web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457520"/>
            <a:ext cx="1318550" cy="113271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2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40" y="-14684"/>
            <a:ext cx="9144000" cy="68726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2000">
                <a:srgbClr val="F7F9FD"/>
              </a:gs>
              <a:gs pos="3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580112" y="6584404"/>
            <a:ext cx="331236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b="1" dirty="0" smtClean="0">
                <a:solidFill>
                  <a:schemeClr val="tx2"/>
                </a:solidFill>
              </a:rPr>
              <a:t>attributions: www.freepik.com | www.soundbible.com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32422" r="13174" b="34186"/>
          <a:stretch/>
        </p:blipFill>
        <p:spPr>
          <a:xfrm>
            <a:off x="1470732" y="2998899"/>
            <a:ext cx="6211415" cy="146789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22" y="-14815"/>
            <a:ext cx="5547273" cy="347038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500" y="1916832"/>
            <a:ext cx="2714384" cy="1153879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277" y="4293096"/>
            <a:ext cx="5718175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27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EW ENTERSOFT LAYO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 ENTERSOFT LAYOUT</Template>
  <TotalTime>834</TotalTime>
  <Words>114</Words>
  <Application>Microsoft Office PowerPoint</Application>
  <PresentationFormat>On-screen Show (4:3)</PresentationFormat>
  <Paragraphs>56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</vt:lpstr>
      <vt:lpstr>NEW ENTERSOFT LAYOUT</vt:lpstr>
      <vt:lpstr>PowerPoint Presentation</vt:lpstr>
      <vt:lpstr>Entersoft Web API</vt:lpstr>
      <vt:lpstr>Entersoft Web API</vt:lpstr>
      <vt:lpstr>Open source</vt:lpstr>
      <vt:lpstr>Across Channels</vt:lpstr>
      <vt:lpstr>Request for approval</vt:lpstr>
      <vt:lpstr>Request for approval</vt:lpstr>
      <vt:lpstr>Knowledge base</vt:lpstr>
      <vt:lpstr>PowerPoint Presentation</vt:lpstr>
    </vt:vector>
  </TitlesOfParts>
  <Company>Entersoft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 techtalk</dc:title>
  <dc:creator>Despina Avratoglou</dc:creator>
  <cp:lastModifiedBy>Despina Avratoglou</cp:lastModifiedBy>
  <cp:revision>100</cp:revision>
  <dcterms:created xsi:type="dcterms:W3CDTF">2015-10-12T09:05:05Z</dcterms:created>
  <dcterms:modified xsi:type="dcterms:W3CDTF">2016-04-27T07:58:33Z</dcterms:modified>
</cp:coreProperties>
</file>