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50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terina\Desktop\&#904;&#961;&#949;&#965;&#957;&#945;%20&#919;&#955;&#949;&#954;&#964;&#961;&#959;&#957;&#953;&#954;&#959;&#965;%20&#917;&#924;&#960;&#959;&#961;&#953;&#959;&#965;%202015-1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terina\Desktop\&#904;&#961;&#949;&#965;&#957;&#945;%20&#919;&#955;&#949;&#954;&#964;&#961;&#959;&#957;&#953;&#954;&#959;&#965;%20&#917;&#924;&#960;&#959;&#961;&#953;&#959;&#965;%202015-1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terina\Desktop\&#904;&#961;&#949;&#965;&#957;&#945;%20&#919;&#955;&#949;&#954;&#964;&#961;&#959;&#957;&#953;&#954;&#959;&#965;%20&#917;&#924;&#960;&#959;&#961;&#953;&#959;&#965;%202015-1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terina\Desktop\&#904;&#961;&#949;&#965;&#957;&#945;%20&#919;&#955;&#949;&#954;&#964;&#961;&#959;&#957;&#953;&#954;&#959;&#965;%20&#917;&#924;&#960;&#959;&#961;&#953;&#959;&#965;%202015-16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terina\Desktop\&#904;&#961;&#949;&#965;&#957;&#945;%20&#919;&#955;&#949;&#954;&#964;&#961;&#959;&#957;&#953;&#954;&#959;&#965;%20&#917;&#924;&#960;&#959;&#961;&#953;&#959;&#965;%202015-16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terina\Desktop\&#904;&#961;&#949;&#965;&#957;&#945;%20&#919;&#955;&#949;&#954;&#964;&#961;&#959;&#957;&#953;&#954;&#959;&#965;%20&#917;&#924;&#960;&#959;&#961;&#953;&#959;&#965;%202015-16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terina\Desktop\&#904;&#961;&#949;&#965;&#957;&#945;%20&#919;&#955;&#949;&#954;&#964;&#961;&#959;&#957;&#953;&#954;&#959;&#965;%20&#917;&#924;&#960;&#959;&#961;&#953;&#959;&#965;%202015-16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Sheet1!$C$51</c:f>
              <c:strCache>
                <c:ptCount val="1"/>
                <c:pt idx="0">
                  <c:v>Ποτέ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Sheet1!$B$52:$B$65</c:f>
              <c:strCache>
                <c:ptCount val="14"/>
                <c:pt idx="0">
                  <c:v>Συμμετοχή σε online συζητήσεις/ forums</c:v>
                </c:pt>
                <c:pt idx="1">
                  <c:v>Online παιχνίδια </c:v>
                </c:pt>
                <c:pt idx="2">
                  <c:v>Εύρεση ειδικού για θέματα λογιστικά, συνταξιοδοτικά, εργασιακά κλπ</c:v>
                </c:pt>
                <c:pt idx="3">
                  <c:v>Sites ημερήσιων προσφορών</c:v>
                </c:pt>
                <c:pt idx="4">
                  <c:v>Ακρόαση ραδιοφώνου</c:v>
                </c:pt>
                <c:pt idx="5">
                  <c:v>Ανάρτηση/ Ανάγνωση blog</c:v>
                </c:pt>
                <c:pt idx="6">
                  <c:v>Ενημέρωση για ιατρικά θεματα</c:v>
                </c:pt>
                <c:pt idx="7">
                  <c:v>Download μουσική/ ταινίες</c:v>
                </c:pt>
                <c:pt idx="8">
                  <c:v>Χρηματικές συναλλαγές/ e-banking</c:v>
                </c:pt>
                <c:pt idx="9">
                  <c:v>Προβολή Video/ TV</c:v>
                </c:pt>
                <c:pt idx="10">
                  <c:v>Chat/ Instant messaging (π.χ. skype) </c:v>
                </c:pt>
                <c:pt idx="11">
                  <c:v>Έρευνα αγοράς (π.χ. συγκριση τιμών) προϊόντων/υπηρεσιών</c:v>
                </c:pt>
                <c:pt idx="12">
                  <c:v>Ιστοσελίδες Κοινωνικής δικτύωσης (π.χ. facebook, Twitter)</c:v>
                </c:pt>
                <c:pt idx="13">
                  <c:v>Αναζήτηση ειδήσεων</c:v>
                </c:pt>
              </c:strCache>
            </c:strRef>
          </c:cat>
          <c:val>
            <c:numRef>
              <c:f>Sheet1!$C$52:$C$65</c:f>
              <c:numCache>
                <c:formatCode>0%</c:formatCode>
                <c:ptCount val="14"/>
                <c:pt idx="0">
                  <c:v>0.47</c:v>
                </c:pt>
                <c:pt idx="1">
                  <c:v>0.57999999999999996</c:v>
                </c:pt>
                <c:pt idx="2">
                  <c:v>0.31</c:v>
                </c:pt>
                <c:pt idx="3">
                  <c:v>0.26</c:v>
                </c:pt>
                <c:pt idx="4">
                  <c:v>0.18</c:v>
                </c:pt>
                <c:pt idx="5">
                  <c:v>0.27</c:v>
                </c:pt>
                <c:pt idx="6">
                  <c:v>0.08</c:v>
                </c:pt>
                <c:pt idx="7">
                  <c:v>0.19</c:v>
                </c:pt>
                <c:pt idx="8">
                  <c:v>0.17</c:v>
                </c:pt>
                <c:pt idx="9">
                  <c:v>7.0000000000000007E-2</c:v>
                </c:pt>
                <c:pt idx="10">
                  <c:v>0.08</c:v>
                </c:pt>
                <c:pt idx="11">
                  <c:v>0.03</c:v>
                </c:pt>
                <c:pt idx="12">
                  <c:v>7.0000000000000007E-2</c:v>
                </c:pt>
                <c:pt idx="13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Sheet1!$D$51</c:f>
              <c:strCache>
                <c:ptCount val="1"/>
                <c:pt idx="0">
                  <c:v>Αραιά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Sheet1!$B$52:$B$65</c:f>
              <c:strCache>
                <c:ptCount val="14"/>
                <c:pt idx="0">
                  <c:v>Συμμετοχή σε online συζητήσεις/ forums</c:v>
                </c:pt>
                <c:pt idx="1">
                  <c:v>Online παιχνίδια </c:v>
                </c:pt>
                <c:pt idx="2">
                  <c:v>Εύρεση ειδικού για θέματα λογιστικά, συνταξιοδοτικά, εργασιακά κλπ</c:v>
                </c:pt>
                <c:pt idx="3">
                  <c:v>Sites ημερήσιων προσφορών</c:v>
                </c:pt>
                <c:pt idx="4">
                  <c:v>Ακρόαση ραδιοφώνου</c:v>
                </c:pt>
                <c:pt idx="5">
                  <c:v>Ανάρτηση/ Ανάγνωση blog</c:v>
                </c:pt>
                <c:pt idx="6">
                  <c:v>Ενημέρωση για ιατρικά θεματα</c:v>
                </c:pt>
                <c:pt idx="7">
                  <c:v>Download μουσική/ ταινίες</c:v>
                </c:pt>
                <c:pt idx="8">
                  <c:v>Χρηματικές συναλλαγές/ e-banking</c:v>
                </c:pt>
                <c:pt idx="9">
                  <c:v>Προβολή Video/ TV</c:v>
                </c:pt>
                <c:pt idx="10">
                  <c:v>Chat/ Instant messaging (π.χ. skype) </c:v>
                </c:pt>
                <c:pt idx="11">
                  <c:v>Έρευνα αγοράς (π.χ. συγκριση τιμών) προϊόντων/υπηρεσιών</c:v>
                </c:pt>
                <c:pt idx="12">
                  <c:v>Ιστοσελίδες Κοινωνικής δικτύωσης (π.χ. facebook, Twitter)</c:v>
                </c:pt>
                <c:pt idx="13">
                  <c:v>Αναζήτηση ειδήσεων</c:v>
                </c:pt>
              </c:strCache>
            </c:strRef>
          </c:cat>
          <c:val>
            <c:numRef>
              <c:f>Sheet1!$D$52:$D$65</c:f>
              <c:numCache>
                <c:formatCode>0%</c:formatCode>
                <c:ptCount val="14"/>
                <c:pt idx="0">
                  <c:v>0.39</c:v>
                </c:pt>
                <c:pt idx="1">
                  <c:v>0.27</c:v>
                </c:pt>
                <c:pt idx="2">
                  <c:v>0.5</c:v>
                </c:pt>
                <c:pt idx="3">
                  <c:v>0.55000000000000004</c:v>
                </c:pt>
                <c:pt idx="4">
                  <c:v>0.5</c:v>
                </c:pt>
                <c:pt idx="5">
                  <c:v>0.39</c:v>
                </c:pt>
                <c:pt idx="6">
                  <c:v>0.52</c:v>
                </c:pt>
                <c:pt idx="7">
                  <c:v>0.34</c:v>
                </c:pt>
                <c:pt idx="8">
                  <c:v>0.26</c:v>
                </c:pt>
                <c:pt idx="9">
                  <c:v>0.33</c:v>
                </c:pt>
                <c:pt idx="10">
                  <c:v>0.24</c:v>
                </c:pt>
                <c:pt idx="11">
                  <c:v>0.23</c:v>
                </c:pt>
                <c:pt idx="12">
                  <c:v>0.08</c:v>
                </c:pt>
                <c:pt idx="13">
                  <c:v>7.0000000000000007E-2</c:v>
                </c:pt>
              </c:numCache>
            </c:numRef>
          </c:val>
        </c:ser>
        <c:ser>
          <c:idx val="2"/>
          <c:order val="2"/>
          <c:tx>
            <c:strRef>
              <c:f>Sheet1!$E$51</c:f>
              <c:strCache>
                <c:ptCount val="1"/>
                <c:pt idx="0">
                  <c:v>Συχνά-Καθημερινά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Sheet1!$B$52:$B$65</c:f>
              <c:strCache>
                <c:ptCount val="14"/>
                <c:pt idx="0">
                  <c:v>Συμμετοχή σε online συζητήσεις/ forums</c:v>
                </c:pt>
                <c:pt idx="1">
                  <c:v>Online παιχνίδια </c:v>
                </c:pt>
                <c:pt idx="2">
                  <c:v>Εύρεση ειδικού για θέματα λογιστικά, συνταξιοδοτικά, εργασιακά κλπ</c:v>
                </c:pt>
                <c:pt idx="3">
                  <c:v>Sites ημερήσιων προσφορών</c:v>
                </c:pt>
                <c:pt idx="4">
                  <c:v>Ακρόαση ραδιοφώνου</c:v>
                </c:pt>
                <c:pt idx="5">
                  <c:v>Ανάρτηση/ Ανάγνωση blog</c:v>
                </c:pt>
                <c:pt idx="6">
                  <c:v>Ενημέρωση για ιατρικά θεματα</c:v>
                </c:pt>
                <c:pt idx="7">
                  <c:v>Download μουσική/ ταινίες</c:v>
                </c:pt>
                <c:pt idx="8">
                  <c:v>Χρηματικές συναλλαγές/ e-banking</c:v>
                </c:pt>
                <c:pt idx="9">
                  <c:v>Προβολή Video/ TV</c:v>
                </c:pt>
                <c:pt idx="10">
                  <c:v>Chat/ Instant messaging (π.χ. skype) </c:v>
                </c:pt>
                <c:pt idx="11">
                  <c:v>Έρευνα αγοράς (π.χ. συγκριση τιμών) προϊόντων/υπηρεσιών</c:v>
                </c:pt>
                <c:pt idx="12">
                  <c:v>Ιστοσελίδες Κοινωνικής δικτύωσης (π.χ. facebook, Twitter)</c:v>
                </c:pt>
                <c:pt idx="13">
                  <c:v>Αναζήτηση ειδήσεων</c:v>
                </c:pt>
              </c:strCache>
            </c:strRef>
          </c:cat>
          <c:val>
            <c:numRef>
              <c:f>Sheet1!$E$52:$E$65</c:f>
              <c:numCache>
                <c:formatCode>0%</c:formatCode>
                <c:ptCount val="14"/>
                <c:pt idx="0">
                  <c:v>0.14000000000000001</c:v>
                </c:pt>
                <c:pt idx="1">
                  <c:v>0.15000000000000002</c:v>
                </c:pt>
                <c:pt idx="2">
                  <c:v>0.18999999999999995</c:v>
                </c:pt>
                <c:pt idx="3">
                  <c:v>0.18999999999999995</c:v>
                </c:pt>
                <c:pt idx="4">
                  <c:v>0.32000000000000006</c:v>
                </c:pt>
                <c:pt idx="5">
                  <c:v>0.33999999999999997</c:v>
                </c:pt>
                <c:pt idx="6">
                  <c:v>0.4</c:v>
                </c:pt>
                <c:pt idx="7">
                  <c:v>0.47</c:v>
                </c:pt>
                <c:pt idx="8">
                  <c:v>0.56999999999999995</c:v>
                </c:pt>
                <c:pt idx="9">
                  <c:v>0.6</c:v>
                </c:pt>
                <c:pt idx="10">
                  <c:v>0.67999999999999994</c:v>
                </c:pt>
                <c:pt idx="11">
                  <c:v>0.74</c:v>
                </c:pt>
                <c:pt idx="12">
                  <c:v>0.85</c:v>
                </c:pt>
                <c:pt idx="13">
                  <c:v>0.92999999999999994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9447792"/>
        <c:axId val="269448352"/>
      </c:barChart>
      <c:catAx>
        <c:axId val="269447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269448352"/>
        <c:crosses val="autoZero"/>
        <c:auto val="1"/>
        <c:lblAlgn val="ctr"/>
        <c:lblOffset val="100"/>
        <c:noMultiLvlLbl val="0"/>
      </c:catAx>
      <c:valAx>
        <c:axId val="269448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269447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l-G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Sheet2!$J$2</c:f>
              <c:strCache>
                <c:ptCount val="1"/>
                <c:pt idx="0">
                  <c:v>Όχι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Sheet2!$I$3:$I$26</c:f>
              <c:strCache>
                <c:ptCount val="24"/>
                <c:pt idx="0">
                  <c:v>e-gambling (τυχερά παιχνίδια, στοίχημα κλπ.)</c:v>
                </c:pt>
                <c:pt idx="1">
                  <c:v>Παιχνίδια για ηλεκτρονικούς υπολογιστές</c:v>
                </c:pt>
                <c:pt idx="2">
                  <c:v>Κοσμήματα και ρολόγια</c:v>
                </c:pt>
                <c:pt idx="3">
                  <c:v>Ενοικίαση-αγορά-πώληση σπιτιού</c:v>
                </c:pt>
                <c:pt idx="4">
                  <c:v>Ταινίες-Μουσική</c:v>
                </c:pt>
                <c:pt idx="5">
                  <c:v>Ενοικίαση-αγορά-πώληση αυτοκινήτου</c:v>
                </c:pt>
                <c:pt idx="6">
                  <c:v>Υπηρεσίες νομικές-χρηματοοικονομικές</c:v>
                </c:pt>
                <c:pt idx="7">
                  <c:v>Βρεφικά/ παιδικά είδη</c:v>
                </c:pt>
                <c:pt idx="8">
                  <c:v>Ασφάλειες (ζωής, αυτοκινήτου κλπ.)</c:v>
                </c:pt>
                <c:pt idx="9">
                  <c:v>Είδη λιανεμπορίου-supermarket</c:v>
                </c:pt>
                <c:pt idx="10">
                  <c:v>Λογισμικό για ηλεκτρονικό υπολογιστή (software)</c:v>
                </c:pt>
                <c:pt idx="11">
                  <c:v>Βιταμίνες, συμπληρώματα διατροφής</c:v>
                </c:pt>
                <c:pt idx="12">
                  <c:v>Υπηρεσίες τηλεπικοινωνιών</c:v>
                </c:pt>
                <c:pt idx="13">
                  <c:v>Οικιακά είδη (έπιπλα, ηλεκτρικές οικιακές συσκευές, κλπ)</c:v>
                </c:pt>
                <c:pt idx="14">
                  <c:v>Προϊόντα και υπηρεσίες προσωπικής φροντίδας (π.χ. καλλυντικά)</c:v>
                </c:pt>
                <c:pt idx="15">
                  <c:v>Πληρωμή λογαριασμών</c:v>
                </c:pt>
                <c:pt idx="16">
                  <c:v>Βιβλία</c:v>
                </c:pt>
                <c:pt idx="17">
                  <c:v>Ηλεκτρονικές συσκευές (βιντεοκάμερες, κινητά τηλέφωνα)</c:v>
                </c:pt>
                <c:pt idx="18">
                  <c:v>Παραγγελία έτοιμου φαγητού</c:v>
                </c:pt>
                <c:pt idx="19">
                  <c:v>Είδη ένδυσης και υπόδησης</c:v>
                </c:pt>
                <c:pt idx="20">
                  <c:v>Εισιτήρια για εκδηλώσεις (συναυλίες, θέατρα κλπ)</c:v>
                </c:pt>
                <c:pt idx="21">
                  <c:v>Εξαρτήματα και περιφερειακός εξοπλισμός Η/Υ (hardware)</c:v>
                </c:pt>
                <c:pt idx="22">
                  <c:v>Διαμονή σε καταλύματα (ξενοδοχεία κλπ.)</c:v>
                </c:pt>
                <c:pt idx="23">
                  <c:v>Ταξιδιωτικές υπηρεσίες (εισιτήρια, ενοικίαση αυτοκινήτου κλπ)</c:v>
                </c:pt>
              </c:strCache>
            </c:strRef>
          </c:cat>
          <c:val>
            <c:numRef>
              <c:f>Sheet2!$J$3:$J$26</c:f>
              <c:numCache>
                <c:formatCode>0%</c:formatCode>
                <c:ptCount val="24"/>
                <c:pt idx="0">
                  <c:v>0.94</c:v>
                </c:pt>
                <c:pt idx="1">
                  <c:v>0.86</c:v>
                </c:pt>
                <c:pt idx="2">
                  <c:v>0.84</c:v>
                </c:pt>
                <c:pt idx="3">
                  <c:v>0.81</c:v>
                </c:pt>
                <c:pt idx="4">
                  <c:v>0.79</c:v>
                </c:pt>
                <c:pt idx="5">
                  <c:v>0.77</c:v>
                </c:pt>
                <c:pt idx="6">
                  <c:v>0.77</c:v>
                </c:pt>
                <c:pt idx="7">
                  <c:v>0.76</c:v>
                </c:pt>
                <c:pt idx="8">
                  <c:v>0.66999999999999993</c:v>
                </c:pt>
                <c:pt idx="9">
                  <c:v>0.65999999999999992</c:v>
                </c:pt>
                <c:pt idx="10">
                  <c:v>0.65999999999999992</c:v>
                </c:pt>
                <c:pt idx="11">
                  <c:v>0.61</c:v>
                </c:pt>
                <c:pt idx="12">
                  <c:v>0.61</c:v>
                </c:pt>
                <c:pt idx="13">
                  <c:v>0.59000000000000008</c:v>
                </c:pt>
                <c:pt idx="14">
                  <c:v>0.58000000000000007</c:v>
                </c:pt>
                <c:pt idx="15">
                  <c:v>0.53</c:v>
                </c:pt>
                <c:pt idx="16">
                  <c:v>0.53</c:v>
                </c:pt>
                <c:pt idx="17">
                  <c:v>0.53</c:v>
                </c:pt>
                <c:pt idx="18">
                  <c:v>0.51</c:v>
                </c:pt>
                <c:pt idx="19">
                  <c:v>0.41000000000000003</c:v>
                </c:pt>
                <c:pt idx="20">
                  <c:v>0.32999999999999996</c:v>
                </c:pt>
                <c:pt idx="21">
                  <c:v>0.31999999999999995</c:v>
                </c:pt>
                <c:pt idx="22">
                  <c:v>0.31000000000000005</c:v>
                </c:pt>
                <c:pt idx="23">
                  <c:v>0.19999999999999996</c:v>
                </c:pt>
              </c:numCache>
            </c:numRef>
          </c:val>
        </c:ser>
        <c:ser>
          <c:idx val="1"/>
          <c:order val="1"/>
          <c:tx>
            <c:strRef>
              <c:f>Sheet2!$K$2</c:f>
              <c:strCache>
                <c:ptCount val="1"/>
                <c:pt idx="0">
                  <c:v>Ναι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Sheet2!$I$3:$I$26</c:f>
              <c:strCache>
                <c:ptCount val="24"/>
                <c:pt idx="0">
                  <c:v>e-gambling (τυχερά παιχνίδια, στοίχημα κλπ.)</c:v>
                </c:pt>
                <c:pt idx="1">
                  <c:v>Παιχνίδια για ηλεκτρονικούς υπολογιστές</c:v>
                </c:pt>
                <c:pt idx="2">
                  <c:v>Κοσμήματα και ρολόγια</c:v>
                </c:pt>
                <c:pt idx="3">
                  <c:v>Ενοικίαση-αγορά-πώληση σπιτιού</c:v>
                </c:pt>
                <c:pt idx="4">
                  <c:v>Ταινίες-Μουσική</c:v>
                </c:pt>
                <c:pt idx="5">
                  <c:v>Ενοικίαση-αγορά-πώληση αυτοκινήτου</c:v>
                </c:pt>
                <c:pt idx="6">
                  <c:v>Υπηρεσίες νομικές-χρηματοοικονομικές</c:v>
                </c:pt>
                <c:pt idx="7">
                  <c:v>Βρεφικά/ παιδικά είδη</c:v>
                </c:pt>
                <c:pt idx="8">
                  <c:v>Ασφάλειες (ζωής, αυτοκινήτου κλπ.)</c:v>
                </c:pt>
                <c:pt idx="9">
                  <c:v>Είδη λιανεμπορίου-supermarket</c:v>
                </c:pt>
                <c:pt idx="10">
                  <c:v>Λογισμικό για ηλεκτρονικό υπολογιστή (software)</c:v>
                </c:pt>
                <c:pt idx="11">
                  <c:v>Βιταμίνες, συμπληρώματα διατροφής</c:v>
                </c:pt>
                <c:pt idx="12">
                  <c:v>Υπηρεσίες τηλεπικοινωνιών</c:v>
                </c:pt>
                <c:pt idx="13">
                  <c:v>Οικιακά είδη (έπιπλα, ηλεκτρικές οικιακές συσκευές, κλπ)</c:v>
                </c:pt>
                <c:pt idx="14">
                  <c:v>Προϊόντα και υπηρεσίες προσωπικής φροντίδας (π.χ. καλλυντικά)</c:v>
                </c:pt>
                <c:pt idx="15">
                  <c:v>Πληρωμή λογαριασμών</c:v>
                </c:pt>
                <c:pt idx="16">
                  <c:v>Βιβλία</c:v>
                </c:pt>
                <c:pt idx="17">
                  <c:v>Ηλεκτρονικές συσκευές (βιντεοκάμερες, κινητά τηλέφωνα)</c:v>
                </c:pt>
                <c:pt idx="18">
                  <c:v>Παραγγελία έτοιμου φαγητού</c:v>
                </c:pt>
                <c:pt idx="19">
                  <c:v>Είδη ένδυσης και υπόδησης</c:v>
                </c:pt>
                <c:pt idx="20">
                  <c:v>Εισιτήρια για εκδηλώσεις (συναυλίες, θέατρα κλπ)</c:v>
                </c:pt>
                <c:pt idx="21">
                  <c:v>Εξαρτήματα και περιφερειακός εξοπλισμός Η/Υ (hardware)</c:v>
                </c:pt>
                <c:pt idx="22">
                  <c:v>Διαμονή σε καταλύματα (ξενοδοχεία κλπ.)</c:v>
                </c:pt>
                <c:pt idx="23">
                  <c:v>Ταξιδιωτικές υπηρεσίες (εισιτήρια, ενοικίαση αυτοκινήτου κλπ)</c:v>
                </c:pt>
              </c:strCache>
            </c:strRef>
          </c:cat>
          <c:val>
            <c:numRef>
              <c:f>Sheet2!$K$3:$K$26</c:f>
              <c:numCache>
                <c:formatCode>0%</c:formatCode>
                <c:ptCount val="24"/>
                <c:pt idx="0">
                  <c:v>0.06</c:v>
                </c:pt>
                <c:pt idx="1">
                  <c:v>0.14000000000000001</c:v>
                </c:pt>
                <c:pt idx="2">
                  <c:v>0.16</c:v>
                </c:pt>
                <c:pt idx="3">
                  <c:v>0.19</c:v>
                </c:pt>
                <c:pt idx="4">
                  <c:v>0.21</c:v>
                </c:pt>
                <c:pt idx="5">
                  <c:v>0.23</c:v>
                </c:pt>
                <c:pt idx="6">
                  <c:v>0.23</c:v>
                </c:pt>
                <c:pt idx="7">
                  <c:v>0.24</c:v>
                </c:pt>
                <c:pt idx="8">
                  <c:v>0.33</c:v>
                </c:pt>
                <c:pt idx="9">
                  <c:v>0.34</c:v>
                </c:pt>
                <c:pt idx="10">
                  <c:v>0.34</c:v>
                </c:pt>
                <c:pt idx="11">
                  <c:v>0.39</c:v>
                </c:pt>
                <c:pt idx="12">
                  <c:v>0.39</c:v>
                </c:pt>
                <c:pt idx="13">
                  <c:v>0.41</c:v>
                </c:pt>
                <c:pt idx="14">
                  <c:v>0.42</c:v>
                </c:pt>
                <c:pt idx="15">
                  <c:v>0.47</c:v>
                </c:pt>
                <c:pt idx="16">
                  <c:v>0.47</c:v>
                </c:pt>
                <c:pt idx="17">
                  <c:v>0.47</c:v>
                </c:pt>
                <c:pt idx="18">
                  <c:v>0.49</c:v>
                </c:pt>
                <c:pt idx="19">
                  <c:v>0.59</c:v>
                </c:pt>
                <c:pt idx="20">
                  <c:v>0.67</c:v>
                </c:pt>
                <c:pt idx="21">
                  <c:v>0.68</c:v>
                </c:pt>
                <c:pt idx="22">
                  <c:v>0.69</c:v>
                </c:pt>
                <c:pt idx="23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9446112"/>
        <c:axId val="269446672"/>
      </c:barChart>
      <c:catAx>
        <c:axId val="269446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269446672"/>
        <c:crosses val="autoZero"/>
        <c:auto val="1"/>
        <c:lblAlgn val="ctr"/>
        <c:lblOffset val="100"/>
        <c:noMultiLvlLbl val="0"/>
      </c:catAx>
      <c:valAx>
        <c:axId val="269446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269446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l-G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spPr>
            <a:solidFill>
              <a:srgbClr val="0033CC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2222222222222223E-2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2777777777777778E-2"/>
                  <c:y val="-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4722222222222223"/>
                  <c:y val="-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23305736850134681"/>
                  <c:y val="-1.6203597747974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222222222222226E-2"/>
                      <c:h val="5.5787037037037038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0.19024917294144447"/>
                  <c:y val="-9.25911034850477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Sheet1!$C$86:$C$90</c:f>
              <c:strCache>
                <c:ptCount val="5"/>
                <c:pt idx="0">
                  <c:v>Το 0%</c:v>
                </c:pt>
                <c:pt idx="1">
                  <c:v>Από 1-5%</c:v>
                </c:pt>
                <c:pt idx="2">
                  <c:v>Από 6-20%</c:v>
                </c:pt>
                <c:pt idx="3">
                  <c:v>Από 21-50%</c:v>
                </c:pt>
                <c:pt idx="4">
                  <c:v>&gt;50%</c:v>
                </c:pt>
              </c:strCache>
            </c:strRef>
          </c:cat>
          <c:val>
            <c:numRef>
              <c:f>Sheet1!$D$86:$D$90</c:f>
              <c:numCache>
                <c:formatCode>0%</c:formatCode>
                <c:ptCount val="5"/>
                <c:pt idx="0">
                  <c:v>7.0000000000000007E-2</c:v>
                </c:pt>
                <c:pt idx="1">
                  <c:v>0.12</c:v>
                </c:pt>
                <c:pt idx="2">
                  <c:v>0.22</c:v>
                </c:pt>
                <c:pt idx="3">
                  <c:v>0.32</c:v>
                </c:pt>
                <c:pt idx="4">
                  <c:v>0.27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0769024"/>
        <c:axId val="370769584"/>
        <c:axId val="0"/>
      </c:bar3DChart>
      <c:catAx>
        <c:axId val="370769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70769584"/>
        <c:crosses val="autoZero"/>
        <c:auto val="1"/>
        <c:lblAlgn val="ctr"/>
        <c:lblOffset val="100"/>
        <c:noMultiLvlLbl val="0"/>
      </c:catAx>
      <c:valAx>
        <c:axId val="370769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70769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l-G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Sheet1!$C$104:$C$108</c:f>
              <c:strCache>
                <c:ptCount val="5"/>
                <c:pt idx="0">
                  <c:v>Το 0%</c:v>
                </c:pt>
                <c:pt idx="1">
                  <c:v>Από 1-5%</c:v>
                </c:pt>
                <c:pt idx="2">
                  <c:v>Από 6-20%</c:v>
                </c:pt>
                <c:pt idx="3">
                  <c:v>Από 21-50%</c:v>
                </c:pt>
                <c:pt idx="4">
                  <c:v>&gt;50%</c:v>
                </c:pt>
              </c:strCache>
            </c:strRef>
          </c:cat>
          <c:val>
            <c:numRef>
              <c:f>Sheet1!$D$104:$D$108</c:f>
              <c:numCache>
                <c:formatCode>0%</c:formatCode>
                <c:ptCount val="5"/>
                <c:pt idx="0">
                  <c:v>0.37</c:v>
                </c:pt>
                <c:pt idx="1">
                  <c:v>0.14000000000000001</c:v>
                </c:pt>
                <c:pt idx="2">
                  <c:v>0.23</c:v>
                </c:pt>
                <c:pt idx="3">
                  <c:v>0.16</c:v>
                </c:pt>
                <c:pt idx="4">
                  <c:v>9.9999999999999978E-2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0772384"/>
        <c:axId val="370772944"/>
        <c:axId val="0"/>
      </c:bar3DChart>
      <c:catAx>
        <c:axId val="370772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70772944"/>
        <c:crosses val="autoZero"/>
        <c:auto val="1"/>
        <c:lblAlgn val="ctr"/>
        <c:lblOffset val="100"/>
        <c:noMultiLvlLbl val="0"/>
      </c:catAx>
      <c:valAx>
        <c:axId val="370772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70772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l-G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Sheet1!$C$122:$C$131</c:f>
              <c:strCache>
                <c:ptCount val="10"/>
                <c:pt idx="0">
                  <c:v>Έχετε άμεση παράδοση των προϊόντων</c:v>
                </c:pt>
                <c:pt idx="1">
                  <c:v>Σας στέλνουν ενημέρωση για προϊόντα που σας ενδιαφέρουν</c:v>
                </c:pt>
                <c:pt idx="2">
                  <c:v>Με τη σωστή πληροφόρηση κάνετε καλύτερο προγραμματισμό αγορών</c:v>
                </c:pt>
                <c:pt idx="3">
                  <c:v>Υπάρχει μεγαλύτερη ποικιλία προϊόντων</c:v>
                </c:pt>
                <c:pt idx="4">
                  <c:v>Δεν διαθέτετε πολύ ελεύθερο χρόνο</c:v>
                </c:pt>
                <c:pt idx="5">
                  <c:v>Βρίσκετε εύκολα προϊόντα από το εξωτερικό</c:v>
                </c:pt>
                <c:pt idx="6">
                  <c:v>Βρίσκετε προϊόντα που δεν υπάρχουν σε φυσικά καταστήματα</c:v>
                </c:pt>
                <c:pt idx="7">
                  <c:v>Βρίσκετε εύκολα νέες προσφορές</c:v>
                </c:pt>
                <c:pt idx="8">
                  <c:v>Επιθυμείτε άμεση σύγκριση προϊόντων (τιμή, χαρακτηριστικά)</c:v>
                </c:pt>
                <c:pt idx="9">
                  <c:v>Βρίσκετε καλύτερες τιμές</c:v>
                </c:pt>
              </c:strCache>
            </c:strRef>
          </c:cat>
          <c:val>
            <c:numRef>
              <c:f>Sheet1!$D$122:$D$131</c:f>
              <c:numCache>
                <c:formatCode>0%</c:formatCode>
                <c:ptCount val="10"/>
                <c:pt idx="0">
                  <c:v>0.06</c:v>
                </c:pt>
                <c:pt idx="1">
                  <c:v>0.06</c:v>
                </c:pt>
                <c:pt idx="2">
                  <c:v>0.19</c:v>
                </c:pt>
                <c:pt idx="3">
                  <c:v>0.28999999999999998</c:v>
                </c:pt>
                <c:pt idx="4">
                  <c:v>0.3</c:v>
                </c:pt>
                <c:pt idx="5">
                  <c:v>0.32</c:v>
                </c:pt>
                <c:pt idx="6">
                  <c:v>0.34</c:v>
                </c:pt>
                <c:pt idx="7">
                  <c:v>0.38</c:v>
                </c:pt>
                <c:pt idx="8">
                  <c:v>0.53</c:v>
                </c:pt>
                <c:pt idx="9">
                  <c:v>0.66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70765104"/>
        <c:axId val="370766224"/>
      </c:barChart>
      <c:catAx>
        <c:axId val="370765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70766224"/>
        <c:crosses val="autoZero"/>
        <c:auto val="1"/>
        <c:lblAlgn val="ctr"/>
        <c:lblOffset val="100"/>
        <c:noMultiLvlLbl val="0"/>
      </c:catAx>
      <c:valAx>
        <c:axId val="370766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70765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l-G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33CC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rgbClr val="0033CC"/>
              </a:solid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Pt>
            <c:idx val="1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3.974772424283135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594124152694783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9495448485662715E-2"/>
                  <c:y val="-1.026346902591954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421682783485950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0304965544437758"/>
                  <c:y val="2.79916025192442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1188248305389556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4721379349196798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15604662110148607"/>
                  <c:y val="-5.131734512959772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.16340731077608445"/>
                  <c:y val="-5.131734512959772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.17812869012528126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18843365566971901"/>
                  <c:y val="5.5983205038488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.20609931088875527"/>
                  <c:y val="-2.565867256479886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0.21934855230303218"/>
                  <c:y val="-2.79916025192442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24731917306650622"/>
                  <c:y val="-1.282933628239943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0.25909627654586365"/>
                  <c:y val="5.5983205038488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Sheet1!$B$161:$B$175</c:f>
              <c:strCache>
                <c:ptCount val="15"/>
                <c:pt idx="0">
                  <c:v>Κάνει μεγάλη διαφημιστική καμπάνια για να το γνωρίσει ο κόσμος</c:v>
                </c:pt>
                <c:pt idx="1">
                  <c:v>Με ενημερώνει άμεσα για προϊόντα που σχετίζονται με τις προτιμήσεις μου</c:v>
                </c:pt>
                <c:pt idx="2">
                  <c:v>Είναι πιστοποιημένο από γνωστό ανεξάρτητο φορέα</c:v>
                </c:pt>
                <c:pt idx="3">
                  <c:v>Διαθέτει μεγάλη γκάμα προϊόντων</c:v>
                </c:pt>
                <c:pt idx="4">
                  <c:v>Μου το συστήνουν φίλοι</c:v>
                </c:pt>
                <c:pt idx="5">
                  <c:v>Έχει γνωστό όνομα/ ανήκει σε μεγάλη-γνωστή εταιρία</c:v>
                </c:pt>
                <c:pt idx="6">
                  <c:v>Προσφέρει άμεση/ δωρεάν παράδοση παραγγελιών</c:v>
                </c:pt>
                <c:pt idx="7">
                  <c:v>Με εξυπηρετεί άμεσα κατά τη διάρκεια αλλά και μετά την αγορά</c:v>
                </c:pt>
                <c:pt idx="8">
                  <c:v>Υπάρχει και αντίστοιχο φυσικό κατάστημα για εξυπηρέτηση</c:v>
                </c:pt>
                <c:pt idx="9">
                  <c:v>Έχει ένα εύχρηστο και καλοσχεδιασμένο site</c:v>
                </c:pt>
                <c:pt idx="10">
                  <c:v>Διαβάζω καλές κριτικές γι αυτό σε blogs, forums κλπ</c:v>
                </c:pt>
                <c:pt idx="11">
                  <c:v>Έχει ξεκάθαρους όρους χρήσης π.χ. επιστροφή προϊόντων</c:v>
                </c:pt>
                <c:pt idx="12">
                  <c:v>Είναι γρήγορο και εύκολο στην πλοήγηση και εύρεση αυτών που ψάχνω</c:v>
                </c:pt>
                <c:pt idx="13">
                  <c:v>Έχει χαμηλές τιμές και προσφορές</c:v>
                </c:pt>
                <c:pt idx="14">
                  <c:v>Μου προσφέρει ασφαλή τρόπο πληρωμής μέσω γνωστού φορέα</c:v>
                </c:pt>
              </c:strCache>
            </c:strRef>
          </c:cat>
          <c:val>
            <c:numRef>
              <c:f>Sheet1!$C$161:$C$175</c:f>
              <c:numCache>
                <c:formatCode>0%</c:formatCode>
                <c:ptCount val="15"/>
                <c:pt idx="0">
                  <c:v>4.8000000000000001E-2</c:v>
                </c:pt>
                <c:pt idx="1">
                  <c:v>8.3000000000000004E-2</c:v>
                </c:pt>
                <c:pt idx="2">
                  <c:v>0.11700000000000001</c:v>
                </c:pt>
                <c:pt idx="3">
                  <c:v>0.152</c:v>
                </c:pt>
                <c:pt idx="4">
                  <c:v>0.17199999999999999</c:v>
                </c:pt>
                <c:pt idx="5">
                  <c:v>0.186</c:v>
                </c:pt>
                <c:pt idx="6">
                  <c:v>0.248</c:v>
                </c:pt>
                <c:pt idx="7">
                  <c:v>0.26200000000000001</c:v>
                </c:pt>
                <c:pt idx="8">
                  <c:v>0.26900000000000002</c:v>
                </c:pt>
                <c:pt idx="9">
                  <c:v>0.28999999999999998</c:v>
                </c:pt>
                <c:pt idx="10">
                  <c:v>0.317</c:v>
                </c:pt>
                <c:pt idx="11">
                  <c:v>0.34499999999999997</c:v>
                </c:pt>
                <c:pt idx="12">
                  <c:v>0.372</c:v>
                </c:pt>
                <c:pt idx="13">
                  <c:v>0.42099999999999999</c:v>
                </c:pt>
                <c:pt idx="14">
                  <c:v>0.45500000000000002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0761744"/>
        <c:axId val="370762304"/>
      </c:barChart>
      <c:catAx>
        <c:axId val="370761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70762304"/>
        <c:crosses val="autoZero"/>
        <c:auto val="1"/>
        <c:lblAlgn val="ctr"/>
        <c:lblOffset val="100"/>
        <c:noMultiLvlLbl val="0"/>
      </c:catAx>
      <c:valAx>
        <c:axId val="370762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70761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l-G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Sheet1!$E$179</c:f>
              <c:strCache>
                <c:ptCount val="1"/>
                <c:pt idx="0">
                  <c:v>Ποτέ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Sheet1!$D$180:$D$185</c:f>
              <c:strCache>
                <c:ptCount val="6"/>
                <c:pt idx="0">
                  <c:v>Παραλαμβάνετε το προϊόν σε άσχημη κατάσταση</c:v>
                </c:pt>
                <c:pt idx="1">
                  <c:v>Το προϊόν δεν φτάνει εγκαίρως ή στο χρόνο που σας υποσχέθηκαν</c:v>
                </c:pt>
                <c:pt idx="2">
                  <c:v>Το προϊόν που αγοράζετε είναι πάντα μικρής αξίας, διότι φοβάσθε μήπως συμβεί κάποιο πρόβλημα κατά την αποστολή του προϊόντος</c:v>
                </c:pt>
                <c:pt idx="3">
                  <c:v>Τα έξοδα αποστολής αντιπροσωπεύουν συνήθως μεγάλο ποσό σε σχέση με την αξία του προϊόντος</c:v>
                </c:pt>
                <c:pt idx="4">
                  <c:v>Θεωρείτε ότι υπάρχει πρόβλημα με την ασφάλεια και προστασία των προσωπικών σας δεδομένων</c:v>
                </c:pt>
                <c:pt idx="5">
                  <c:v>Φοβάστε ότι το ισχύον νομικό πλαίσιο δεν θα σας προστατέψει ως καταναλωτή αν υπάρχει πρόβλημα κατά τη μεταφορά των προϊόντων</c:v>
                </c:pt>
              </c:strCache>
            </c:strRef>
          </c:cat>
          <c:val>
            <c:numRef>
              <c:f>Sheet1!$E$180:$E$185</c:f>
              <c:numCache>
                <c:formatCode>0%</c:formatCode>
                <c:ptCount val="6"/>
                <c:pt idx="0">
                  <c:v>0.83</c:v>
                </c:pt>
                <c:pt idx="1">
                  <c:v>0.42</c:v>
                </c:pt>
                <c:pt idx="2">
                  <c:v>0.44</c:v>
                </c:pt>
                <c:pt idx="3">
                  <c:v>0.27</c:v>
                </c:pt>
                <c:pt idx="4">
                  <c:v>0.4</c:v>
                </c:pt>
                <c:pt idx="5">
                  <c:v>0.44</c:v>
                </c:pt>
              </c:numCache>
            </c:numRef>
          </c:val>
        </c:ser>
        <c:ser>
          <c:idx val="1"/>
          <c:order val="1"/>
          <c:tx>
            <c:strRef>
              <c:f>Sheet1!$F$179</c:f>
              <c:strCache>
                <c:ptCount val="1"/>
                <c:pt idx="0">
                  <c:v>Αραιά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Sheet1!$D$180:$D$185</c:f>
              <c:strCache>
                <c:ptCount val="6"/>
                <c:pt idx="0">
                  <c:v>Παραλαμβάνετε το προϊόν σε άσχημη κατάσταση</c:v>
                </c:pt>
                <c:pt idx="1">
                  <c:v>Το προϊόν δεν φτάνει εγκαίρως ή στο χρόνο που σας υποσχέθηκαν</c:v>
                </c:pt>
                <c:pt idx="2">
                  <c:v>Το προϊόν που αγοράζετε είναι πάντα μικρής αξίας, διότι φοβάσθε μήπως συμβεί κάποιο πρόβλημα κατά την αποστολή του προϊόντος</c:v>
                </c:pt>
                <c:pt idx="3">
                  <c:v>Τα έξοδα αποστολής αντιπροσωπεύουν συνήθως μεγάλο ποσό σε σχέση με την αξία του προϊόντος</c:v>
                </c:pt>
                <c:pt idx="4">
                  <c:v>Θεωρείτε ότι υπάρχει πρόβλημα με την ασφάλεια και προστασία των προσωπικών σας δεδομένων</c:v>
                </c:pt>
                <c:pt idx="5">
                  <c:v>Φοβάστε ότι το ισχύον νομικό πλαίσιο δεν θα σας προστατέψει ως καταναλωτή αν υπάρχει πρόβλημα κατά τη μεταφορά των προϊόντων</c:v>
                </c:pt>
              </c:strCache>
            </c:strRef>
          </c:cat>
          <c:val>
            <c:numRef>
              <c:f>Sheet1!$F$180:$F$185</c:f>
              <c:numCache>
                <c:formatCode>0%</c:formatCode>
                <c:ptCount val="6"/>
                <c:pt idx="0">
                  <c:v>0.16</c:v>
                </c:pt>
                <c:pt idx="1">
                  <c:v>0.5</c:v>
                </c:pt>
                <c:pt idx="2">
                  <c:v>0.38</c:v>
                </c:pt>
                <c:pt idx="3">
                  <c:v>0.54</c:v>
                </c:pt>
                <c:pt idx="4">
                  <c:v>0.47</c:v>
                </c:pt>
                <c:pt idx="5">
                  <c:v>0.31</c:v>
                </c:pt>
              </c:numCache>
            </c:numRef>
          </c:val>
        </c:ser>
        <c:ser>
          <c:idx val="2"/>
          <c:order val="2"/>
          <c:tx>
            <c:strRef>
              <c:f>Sheet1!$G$179</c:f>
              <c:strCache>
                <c:ptCount val="1"/>
                <c:pt idx="0">
                  <c:v>Συνήθως</c:v>
                </c:pt>
              </c:strCache>
            </c:strRef>
          </c:tx>
          <c:spPr>
            <a:solidFill>
              <a:srgbClr val="0033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Sheet1!$D$180:$D$185</c:f>
              <c:strCache>
                <c:ptCount val="6"/>
                <c:pt idx="0">
                  <c:v>Παραλαμβάνετε το προϊόν σε άσχημη κατάσταση</c:v>
                </c:pt>
                <c:pt idx="1">
                  <c:v>Το προϊόν δεν φτάνει εγκαίρως ή στο χρόνο που σας υποσχέθηκαν</c:v>
                </c:pt>
                <c:pt idx="2">
                  <c:v>Το προϊόν που αγοράζετε είναι πάντα μικρής αξίας, διότι φοβάσθε μήπως συμβεί κάποιο πρόβλημα κατά την αποστολή του προϊόντος</c:v>
                </c:pt>
                <c:pt idx="3">
                  <c:v>Τα έξοδα αποστολής αντιπροσωπεύουν συνήθως μεγάλο ποσό σε σχέση με την αξία του προϊόντος</c:v>
                </c:pt>
                <c:pt idx="4">
                  <c:v>Θεωρείτε ότι υπάρχει πρόβλημα με την ασφάλεια και προστασία των προσωπικών σας δεδομένων</c:v>
                </c:pt>
                <c:pt idx="5">
                  <c:v>Φοβάστε ότι το ισχύον νομικό πλαίσιο δεν θα σας προστατέψει ως καταναλωτή αν υπάρχει πρόβλημα κατά τη μεταφορά των προϊόντων</c:v>
                </c:pt>
              </c:strCache>
            </c:strRef>
          </c:cat>
          <c:val>
            <c:numRef>
              <c:f>Sheet1!$G$180:$G$185</c:f>
              <c:numCache>
                <c:formatCode>0%</c:formatCode>
                <c:ptCount val="6"/>
                <c:pt idx="0">
                  <c:v>1.0000000000000009E-2</c:v>
                </c:pt>
                <c:pt idx="1">
                  <c:v>8.0000000000000071E-2</c:v>
                </c:pt>
                <c:pt idx="2">
                  <c:v>0.17999999999999994</c:v>
                </c:pt>
                <c:pt idx="3">
                  <c:v>0.18999999999999995</c:v>
                </c:pt>
                <c:pt idx="4">
                  <c:v>0.13</c:v>
                </c:pt>
                <c:pt idx="5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7019584"/>
        <c:axId val="447014544"/>
      </c:barChart>
      <c:catAx>
        <c:axId val="447019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447014544"/>
        <c:crosses val="autoZero"/>
        <c:auto val="1"/>
        <c:lblAlgn val="ctr"/>
        <c:lblOffset val="100"/>
        <c:noMultiLvlLbl val="0"/>
      </c:catAx>
      <c:valAx>
        <c:axId val="447014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447019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231CE-4948-48BE-96E3-185BF95AD3AA}" type="datetimeFigureOut">
              <a:rPr lang="el-GR" smtClean="0"/>
              <a:t>17/5/2016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AD6BD-C442-48C4-848B-F69CB9B0B3F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6345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2E259-AEEE-4CED-88AB-32B2096427F0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7010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2E259-AEEE-4CED-88AB-32B2096427F0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9217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2E259-AEEE-4CED-88AB-32B2096427F0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2058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2E259-AEEE-4CED-88AB-32B2096427F0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0991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E23-D7E0-4D58-8415-E99A52AF1BA9}" type="datetimeFigureOut">
              <a:rPr lang="el-GR" smtClean="0"/>
              <a:t>17/5/2016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FE0E-73F2-448D-8251-2ED205881D0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8562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E23-D7E0-4D58-8415-E99A52AF1BA9}" type="datetimeFigureOut">
              <a:rPr lang="el-GR" smtClean="0"/>
              <a:t>17/5/2016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FE0E-73F2-448D-8251-2ED205881D0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047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E23-D7E0-4D58-8415-E99A52AF1BA9}" type="datetimeFigureOut">
              <a:rPr lang="el-GR" smtClean="0"/>
              <a:t>17/5/2016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FE0E-73F2-448D-8251-2ED205881D0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0988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E23-D7E0-4D58-8415-E99A52AF1BA9}" type="datetimeFigureOut">
              <a:rPr lang="el-GR" smtClean="0"/>
              <a:t>17/5/2016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FE0E-73F2-448D-8251-2ED205881D00}" type="slidenum">
              <a:rPr lang="el-GR" smtClean="0"/>
              <a:t>‹#›</a:t>
            </a:fld>
            <a:endParaRPr lang="el-GR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71330" y="6176963"/>
            <a:ext cx="9421612" cy="0"/>
          </a:xfrm>
          <a:prstGeom prst="line">
            <a:avLst/>
          </a:prstGeom>
          <a:ln w="508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870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E23-D7E0-4D58-8415-E99A52AF1BA9}" type="datetimeFigureOut">
              <a:rPr lang="el-GR" smtClean="0"/>
              <a:t>17/5/2016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FE0E-73F2-448D-8251-2ED205881D0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3976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E23-D7E0-4D58-8415-E99A52AF1BA9}" type="datetimeFigureOut">
              <a:rPr lang="el-GR" smtClean="0"/>
              <a:t>17/5/2016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FE0E-73F2-448D-8251-2ED205881D0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521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E23-D7E0-4D58-8415-E99A52AF1BA9}" type="datetimeFigureOut">
              <a:rPr lang="el-GR" smtClean="0"/>
              <a:t>17/5/2016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FE0E-73F2-448D-8251-2ED205881D0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1890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E23-D7E0-4D58-8415-E99A52AF1BA9}" type="datetimeFigureOut">
              <a:rPr lang="el-GR" smtClean="0"/>
              <a:t>17/5/2016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FE0E-73F2-448D-8251-2ED205881D00}" type="slidenum">
              <a:rPr lang="el-GR" smtClean="0"/>
              <a:t>‹#›</a:t>
            </a:fld>
            <a:endParaRPr lang="el-GR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71330" y="6176963"/>
            <a:ext cx="9421612" cy="0"/>
          </a:xfrm>
          <a:prstGeom prst="line">
            <a:avLst/>
          </a:prstGeom>
          <a:ln w="508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671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E23-D7E0-4D58-8415-E99A52AF1BA9}" type="datetimeFigureOut">
              <a:rPr lang="el-GR" smtClean="0"/>
              <a:t>17/5/2016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FE0E-73F2-448D-8251-2ED205881D00}" type="slidenum">
              <a:rPr lang="el-GR" smtClean="0"/>
              <a:t>‹#›</a:t>
            </a:fld>
            <a:endParaRPr lang="el-GR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71330" y="6176963"/>
            <a:ext cx="9421612" cy="0"/>
          </a:xfrm>
          <a:prstGeom prst="line">
            <a:avLst/>
          </a:prstGeom>
          <a:ln w="508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38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E23-D7E0-4D58-8415-E99A52AF1BA9}" type="datetimeFigureOut">
              <a:rPr lang="el-GR" smtClean="0"/>
              <a:t>17/5/2016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FE0E-73F2-448D-8251-2ED205881D0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083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AE23-D7E0-4D58-8415-E99A52AF1BA9}" type="datetimeFigureOut">
              <a:rPr lang="el-GR" smtClean="0"/>
              <a:t>17/5/2016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5FE0E-73F2-448D-8251-2ED205881D0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129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9AE23-D7E0-4D58-8415-E99A52AF1BA9}" type="datetimeFigureOut">
              <a:rPr lang="el-GR" smtClean="0"/>
              <a:t>17/5/2016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5FE0E-73F2-448D-8251-2ED205881D00}" type="slidenum">
              <a:rPr lang="el-GR" smtClean="0"/>
              <a:t>‹#›</a:t>
            </a:fld>
            <a:endParaRPr lang="el-GR"/>
          </a:p>
        </p:txBody>
      </p:sp>
      <p:pic>
        <p:nvPicPr>
          <p:cNvPr id="7" name="Picture 4" descr="C:\Users\k.karagianni\Dropbox\GRECA\greca_logo\greca_logo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812" y="5687000"/>
            <a:ext cx="1932188" cy="115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39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31626" y="5605670"/>
            <a:ext cx="2660374" cy="125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Picture 4" descr="C:\Users\k.karagianni\Dropbox\GRECA\greca_logo\grec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40" y="2924036"/>
            <a:ext cx="3177300" cy="190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36719" y="1368156"/>
            <a:ext cx="81997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i="1" dirty="0" smtClean="0">
                <a:solidFill>
                  <a:srgbClr val="0070C0"/>
                </a:solidFill>
              </a:rPr>
              <a:t>Η πορεία και οι προοπτικές εξέλιξ</a:t>
            </a:r>
            <a:r>
              <a:rPr lang="el-GR" sz="4400" i="1" dirty="0">
                <a:solidFill>
                  <a:srgbClr val="0070C0"/>
                </a:solidFill>
              </a:rPr>
              <a:t>η</a:t>
            </a:r>
            <a:r>
              <a:rPr lang="el-GR" sz="4400" i="1" dirty="0" smtClean="0">
                <a:solidFill>
                  <a:srgbClr val="0070C0"/>
                </a:solidFill>
              </a:rPr>
              <a:t>ς του </a:t>
            </a:r>
            <a:r>
              <a:rPr lang="en-US" sz="4400" i="1" dirty="0" smtClean="0">
                <a:solidFill>
                  <a:srgbClr val="0070C0"/>
                </a:solidFill>
              </a:rPr>
              <a:t>e-Commerce </a:t>
            </a:r>
            <a:r>
              <a:rPr lang="el-GR" sz="4400" i="1" dirty="0" smtClean="0">
                <a:solidFill>
                  <a:srgbClr val="0070C0"/>
                </a:solidFill>
              </a:rPr>
              <a:t>το 2016</a:t>
            </a:r>
            <a:endParaRPr lang="el-GR" sz="4400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1374" y="5377070"/>
            <a:ext cx="6003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Δρ. Κατερίνα Φραϊδάκη</a:t>
            </a:r>
          </a:p>
          <a:p>
            <a:pPr algn="ctr"/>
            <a:r>
              <a:rPr lang="el-GR" sz="2800" b="1" dirty="0" smtClean="0"/>
              <a:t>Μέλος ΔΣ, </a:t>
            </a:r>
            <a:r>
              <a:rPr lang="en-US" sz="2800" b="1" dirty="0" smtClean="0"/>
              <a:t>GRECA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175984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l-GR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Λόγοι χρήσης του </a:t>
            </a:r>
            <a:r>
              <a:rPr lang="en-US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Internet</a:t>
            </a:r>
            <a:r>
              <a:rPr lang="el-GR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για τους </a:t>
            </a:r>
            <a:r>
              <a:rPr lang="en-US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Online </a:t>
            </a:r>
            <a:r>
              <a:rPr lang="el-GR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Αγοραστές</a:t>
            </a:r>
            <a:endParaRPr lang="el-GR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3E4DE-1F5E-4A8A-A988-F8A362F04E42}" type="slidenum">
              <a:rPr lang="el-GR" smtClean="0"/>
              <a:pPr/>
              <a:t>10</a:t>
            </a:fld>
            <a:endParaRPr lang="el-GR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5296595"/>
              </p:ext>
            </p:extLst>
          </p:nvPr>
        </p:nvGraphicFramePr>
        <p:xfrm>
          <a:off x="162045" y="1008846"/>
          <a:ext cx="11470512" cy="5347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1845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134" y="72736"/>
            <a:ext cx="11520410" cy="862012"/>
          </a:xfrm>
        </p:spPr>
        <p:txBody>
          <a:bodyPr>
            <a:noAutofit/>
          </a:bodyPr>
          <a:lstStyle/>
          <a:p>
            <a:pPr algn="r"/>
            <a:r>
              <a:rPr lang="en-US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Online </a:t>
            </a:r>
            <a:r>
              <a:rPr lang="el-GR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αγορά προϊόντων και </a:t>
            </a:r>
            <a:r>
              <a:rPr lang="el-GR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υπηρεσιών το Α’ εννιάμηνο του 2015</a:t>
            </a:r>
            <a:endParaRPr lang="el-GR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3E4DE-1F5E-4A8A-A988-F8A362F04E42}" type="slidenum">
              <a:rPr lang="el-GR" smtClean="0"/>
              <a:pPr/>
              <a:t>11</a:t>
            </a:fld>
            <a:endParaRPr lang="el-GR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4755458"/>
              </p:ext>
            </p:extLst>
          </p:nvPr>
        </p:nvGraphicFramePr>
        <p:xfrm>
          <a:off x="575133" y="934748"/>
          <a:ext cx="10455539" cy="5923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667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764" y="255331"/>
            <a:ext cx="11505236" cy="862012"/>
          </a:xfrm>
        </p:spPr>
        <p:txBody>
          <a:bodyPr>
            <a:noAutofit/>
          </a:bodyPr>
          <a:lstStyle/>
          <a:p>
            <a:pPr algn="r"/>
            <a:r>
              <a:rPr lang="el-GR" b="1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Αύξηση/Μείωση </a:t>
            </a:r>
            <a:r>
              <a:rPr lang="el-GR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τους εύρους των κατηγοριών το 2015 </a:t>
            </a:r>
            <a:endParaRPr lang="el-GR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590582" y="1135060"/>
            <a:ext cx="9034812" cy="57127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3E4DE-1F5E-4A8A-A988-F8A362F04E42}" type="slidenum">
              <a:rPr lang="el-GR" smtClean="0"/>
              <a:pPr/>
              <a:t>12</a:t>
            </a:fld>
            <a:endParaRPr lang="el-GR" dirty="0"/>
          </a:p>
        </p:txBody>
      </p:sp>
      <p:sp>
        <p:nvSpPr>
          <p:cNvPr id="5" name="Up Arrow 4"/>
          <p:cNvSpPr/>
          <p:nvPr/>
        </p:nvSpPr>
        <p:spPr bwMode="auto">
          <a:xfrm>
            <a:off x="1981201" y="1490767"/>
            <a:ext cx="1602419" cy="1914217"/>
          </a:xfrm>
          <a:prstGeom prst="up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b="1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31994" y="1585062"/>
            <a:ext cx="55795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Είδη λιανεμπορίου/ </a:t>
            </a:r>
            <a:r>
              <a:rPr lang="en-US" dirty="0"/>
              <a:t>Supermarket (+10%)</a:t>
            </a:r>
          </a:p>
          <a:p>
            <a:endParaRPr lang="en-US" dirty="0"/>
          </a:p>
          <a:p>
            <a:r>
              <a:rPr lang="el-GR" dirty="0"/>
              <a:t>Βιταμίνες συμπληρώματα διατροφής (+</a:t>
            </a:r>
            <a:r>
              <a:rPr lang="el-GR" dirty="0"/>
              <a:t>8</a:t>
            </a:r>
            <a:r>
              <a:rPr lang="el-GR" dirty="0"/>
              <a:t>%)</a:t>
            </a:r>
          </a:p>
          <a:p>
            <a:endParaRPr lang="el-GR" dirty="0"/>
          </a:p>
          <a:p>
            <a:r>
              <a:rPr lang="el-GR" dirty="0"/>
              <a:t>Πληρωμή λογαρισμών (+8%)</a:t>
            </a:r>
          </a:p>
          <a:p>
            <a:endParaRPr lang="el-GR" dirty="0"/>
          </a:p>
          <a:p>
            <a:r>
              <a:rPr lang="el-GR" dirty="0"/>
              <a:t>Βρεφικά/ παιδικά είδη (+5%)</a:t>
            </a:r>
          </a:p>
        </p:txBody>
      </p:sp>
      <p:sp>
        <p:nvSpPr>
          <p:cNvPr id="9" name="Up Arrow 8"/>
          <p:cNvSpPr/>
          <p:nvPr/>
        </p:nvSpPr>
        <p:spPr bwMode="auto">
          <a:xfrm rot="10800000">
            <a:off x="1981200" y="3853707"/>
            <a:ext cx="1602419" cy="1914217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 b="1"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1994" y="4217093"/>
            <a:ext cx="5579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Παιχνίδια για ηλεκτρονικούς υπολογιστές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l-GR" dirty="0">
                <a:solidFill>
                  <a:srgbClr val="FF0000"/>
                </a:solidFill>
              </a:rPr>
              <a:t>- 4</a:t>
            </a:r>
            <a:r>
              <a:rPr lang="en-US" dirty="0">
                <a:solidFill>
                  <a:srgbClr val="FF0000"/>
                </a:solidFill>
              </a:rPr>
              <a:t>%)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E-gambling </a:t>
            </a:r>
            <a:r>
              <a:rPr lang="el-GR" dirty="0">
                <a:solidFill>
                  <a:srgbClr val="FF0000"/>
                </a:solidFill>
              </a:rPr>
              <a:t>(-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l-GR" dirty="0">
                <a:solidFill>
                  <a:srgbClr val="FF0000"/>
                </a:solidFill>
              </a:rPr>
              <a:t>%)</a:t>
            </a:r>
          </a:p>
        </p:txBody>
      </p:sp>
    </p:spTree>
    <p:extLst>
      <p:ext uri="{BB962C8B-B14F-4D97-AF65-F5344CB8AC3E}">
        <p14:creationId xmlns:p14="http://schemas.microsoft.com/office/powerpoint/2010/main" val="297184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969" y="41980"/>
            <a:ext cx="9855031" cy="862012"/>
          </a:xfrm>
        </p:spPr>
        <p:txBody>
          <a:bodyPr>
            <a:noAutofit/>
          </a:bodyPr>
          <a:lstStyle/>
          <a:p>
            <a:pPr algn="r"/>
            <a:r>
              <a:rPr lang="el-GR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Σοβαρή </a:t>
            </a:r>
            <a:r>
              <a:rPr lang="en-US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Multichannel </a:t>
            </a:r>
            <a:r>
              <a:rPr lang="el-GR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Συμπεριφορά</a:t>
            </a:r>
            <a:endParaRPr lang="el-GR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3E4DE-1F5E-4A8A-A988-F8A362F04E42}" type="slidenum">
              <a:rPr lang="el-GR" smtClean="0"/>
              <a:pPr/>
              <a:t>13</a:t>
            </a:fld>
            <a:endParaRPr lang="el-GR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1411129"/>
              </p:ext>
            </p:extLst>
          </p:nvPr>
        </p:nvGraphicFramePr>
        <p:xfrm>
          <a:off x="226808" y="2044700"/>
          <a:ext cx="4785030" cy="3233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710213" y="1123702"/>
            <a:ext cx="3464659" cy="701288"/>
          </a:xfrm>
          <a:prstGeom prst="rect">
            <a:avLst/>
          </a:prstGeom>
          <a:noFill/>
          <a:ln w="50800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002060"/>
                </a:solidFill>
              </a:rPr>
              <a:t>Αναζήτηση </a:t>
            </a:r>
            <a:r>
              <a:rPr lang="en-US" dirty="0">
                <a:solidFill>
                  <a:srgbClr val="002060"/>
                </a:solidFill>
              </a:rPr>
              <a:t>online- </a:t>
            </a:r>
            <a:r>
              <a:rPr lang="el-GR" dirty="0">
                <a:solidFill>
                  <a:srgbClr val="002060"/>
                </a:solidFill>
              </a:rPr>
              <a:t>Αγορά </a:t>
            </a:r>
            <a:r>
              <a:rPr lang="en-US" dirty="0">
                <a:solidFill>
                  <a:srgbClr val="002060"/>
                </a:solidFill>
              </a:rPr>
              <a:t>offline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70730" y="2506948"/>
            <a:ext cx="3464659" cy="701288"/>
          </a:xfrm>
          <a:prstGeom prst="rect">
            <a:avLst/>
          </a:prstGeom>
          <a:noFill/>
          <a:ln w="50800" cmpd="thickThin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00B050"/>
                </a:solidFill>
              </a:rPr>
              <a:t>Αναζήτηση </a:t>
            </a:r>
            <a:r>
              <a:rPr lang="en-US" dirty="0">
                <a:solidFill>
                  <a:srgbClr val="00B050"/>
                </a:solidFill>
              </a:rPr>
              <a:t>offline- </a:t>
            </a:r>
            <a:r>
              <a:rPr lang="el-GR" dirty="0">
                <a:solidFill>
                  <a:srgbClr val="00B050"/>
                </a:solidFill>
              </a:rPr>
              <a:t>Αγορά </a:t>
            </a:r>
            <a:r>
              <a:rPr lang="en-US" dirty="0">
                <a:solidFill>
                  <a:srgbClr val="00B050"/>
                </a:solidFill>
              </a:rPr>
              <a:t>online</a:t>
            </a:r>
            <a:endParaRPr lang="el-GR" dirty="0">
              <a:solidFill>
                <a:srgbClr val="00B05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94251"/>
              </p:ext>
            </p:extLst>
          </p:nvPr>
        </p:nvGraphicFramePr>
        <p:xfrm>
          <a:off x="6016215" y="3208236"/>
          <a:ext cx="5477446" cy="328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392078" y="1289680"/>
            <a:ext cx="123952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35%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10790909" y="2672926"/>
            <a:ext cx="81921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16%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250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CB8E4-8831-4A6C-AD7B-690EBC08BF2B}" type="slidenum">
              <a:rPr lang="el-GR" smtClean="0"/>
              <a:pPr/>
              <a:t>14</a:t>
            </a:fld>
            <a:endParaRPr lang="el-GR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1302452"/>
              </p:ext>
            </p:extLst>
          </p:nvPr>
        </p:nvGraphicFramePr>
        <p:xfrm>
          <a:off x="162045" y="866808"/>
          <a:ext cx="11296891" cy="4920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76982" y="4796"/>
            <a:ext cx="9632066" cy="862012"/>
          </a:xfrm>
        </p:spPr>
        <p:txBody>
          <a:bodyPr>
            <a:noAutofit/>
          </a:bodyPr>
          <a:lstStyle/>
          <a:p>
            <a:pPr algn="r"/>
            <a:r>
              <a:rPr lang="el-GR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Γιατι πραγματοποιούν </a:t>
            </a:r>
            <a:r>
              <a:rPr lang="en-US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online </a:t>
            </a:r>
            <a:r>
              <a:rPr lang="el-GR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αγορές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6054725"/>
            <a:ext cx="39814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1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418" y="0"/>
            <a:ext cx="11087582" cy="1325563"/>
          </a:xfrm>
        </p:spPr>
        <p:txBody>
          <a:bodyPr>
            <a:noAutofit/>
          </a:bodyPr>
          <a:lstStyle/>
          <a:p>
            <a:pPr algn="r"/>
            <a:r>
              <a:rPr lang="el-GR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Ένα ηλεκτρονικό κατάστημα το εμπιστεύονται και τους κερδίζει ως πελάτη όταν</a:t>
            </a:r>
            <a:r>
              <a:rPr lang="en-US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:</a:t>
            </a:r>
            <a:endParaRPr lang="el-GR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3E4DE-1F5E-4A8A-A988-F8A362F04E42}" type="slidenum">
              <a:rPr lang="el-GR" smtClean="0"/>
              <a:pPr/>
              <a:t>15</a:t>
            </a:fld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7723"/>
          <a:stretch/>
        </p:blipFill>
        <p:spPr>
          <a:xfrm>
            <a:off x="208344" y="6120436"/>
            <a:ext cx="8526165" cy="634952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4429715"/>
              </p:ext>
            </p:extLst>
          </p:nvPr>
        </p:nvGraphicFramePr>
        <p:xfrm>
          <a:off x="208344" y="1325563"/>
          <a:ext cx="11667281" cy="4794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0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912"/>
            <a:ext cx="12191999" cy="862012"/>
          </a:xfrm>
        </p:spPr>
        <p:txBody>
          <a:bodyPr>
            <a:noAutofit/>
          </a:bodyPr>
          <a:lstStyle/>
          <a:p>
            <a:pPr algn="r"/>
            <a:r>
              <a:rPr lang="el-GR" sz="4000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Βελτίωση στην ποιότητα μεταφοράς των προϊόντων/ Προβληματισμός για το νομικό πλαίσιο</a:t>
            </a:r>
            <a:endParaRPr lang="el-GR" sz="4000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3E4DE-1F5E-4A8A-A988-F8A362F04E42}" type="slidenum">
              <a:rPr lang="el-GR" smtClean="0"/>
              <a:pPr/>
              <a:t>16</a:t>
            </a:fld>
            <a:endParaRPr lang="el-GR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2012531"/>
              </p:ext>
            </p:extLst>
          </p:nvPr>
        </p:nvGraphicFramePr>
        <p:xfrm>
          <a:off x="673647" y="1703428"/>
          <a:ext cx="9593097" cy="4511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Connector 9"/>
          <p:cNvCxnSpPr/>
          <p:nvPr/>
        </p:nvCxnSpPr>
        <p:spPr bwMode="auto">
          <a:xfrm>
            <a:off x="324091" y="3032567"/>
            <a:ext cx="10524086" cy="8881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3847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8BF59-542C-46D3-91E1-3B4540DF4ED9}" type="slidenum">
              <a:rPr lang="el-GR" smtClean="0"/>
              <a:pPr/>
              <a:t>17</a:t>
            </a:fld>
            <a:endParaRPr lang="el-G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59" y="2923735"/>
            <a:ext cx="2703890" cy="875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275"/>
          <a:stretch/>
        </p:blipFill>
        <p:spPr>
          <a:xfrm>
            <a:off x="4506898" y="719654"/>
            <a:ext cx="2929631" cy="1153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378" y="2656643"/>
            <a:ext cx="260032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5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8BF59-542C-46D3-91E1-3B4540DF4ED9}" type="slidenum">
              <a:rPr lang="el-GR" smtClean="0"/>
              <a:pPr/>
              <a:t>18</a:t>
            </a:fld>
            <a:endParaRPr lang="el-GR"/>
          </a:p>
        </p:txBody>
      </p:sp>
      <p:grpSp>
        <p:nvGrpSpPr>
          <p:cNvPr id="12" name="Group 11"/>
          <p:cNvGrpSpPr/>
          <p:nvPr/>
        </p:nvGrpSpPr>
        <p:grpSpPr>
          <a:xfrm>
            <a:off x="1703122" y="4660781"/>
            <a:ext cx="8263538" cy="2109668"/>
            <a:chOff x="179122" y="4660781"/>
            <a:chExt cx="8263538" cy="21096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21078" b="22046"/>
            <a:stretch/>
          </p:blipFill>
          <p:spPr>
            <a:xfrm>
              <a:off x="179122" y="4660781"/>
              <a:ext cx="3709293" cy="210966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387759" y="5530949"/>
              <a:ext cx="405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dirty="0">
                  <a:latin typeface="Calibri" panose="020F0502020204030204" pitchFamily="34" charset="0"/>
                </a:rPr>
                <a:t>Βολικοί χρόνοι παράδοσης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0614" y="4953743"/>
              <a:ext cx="179328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Calibri" panose="020F0502020204030204" pitchFamily="34" charset="0"/>
                </a:rPr>
                <a:t>82%</a:t>
              </a:r>
              <a:endParaRPr lang="el-GR" sz="6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703122" y="2404632"/>
            <a:ext cx="8361193" cy="2109668"/>
            <a:chOff x="179121" y="2404632"/>
            <a:chExt cx="8361193" cy="2109668"/>
          </a:xfrm>
        </p:grpSpPr>
        <p:sp>
          <p:nvSpPr>
            <p:cNvPr id="4" name="TextBox 3"/>
            <p:cNvSpPr txBox="1"/>
            <p:nvPr/>
          </p:nvSpPr>
          <p:spPr>
            <a:xfrm>
              <a:off x="4290104" y="3163737"/>
              <a:ext cx="4250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dirty="0">
                  <a:latin typeface="Calibri" panose="020F0502020204030204" pitchFamily="34" charset="0"/>
                </a:rPr>
                <a:t>Μειωμένο κόστος παράδοσης</a:t>
              </a:r>
              <a:endParaRPr lang="el-GR" sz="2400" dirty="0">
                <a:latin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21078" b="22046"/>
            <a:stretch/>
          </p:blipFill>
          <p:spPr>
            <a:xfrm>
              <a:off x="179121" y="2404632"/>
              <a:ext cx="3709293" cy="210966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63115" y="2655906"/>
              <a:ext cx="179328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Calibri" panose="020F0502020204030204" pitchFamily="34" charset="0"/>
                </a:rPr>
                <a:t>85%</a:t>
              </a:r>
              <a:endParaRPr lang="el-GR" sz="6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03122" y="221724"/>
            <a:ext cx="8732267" cy="2109668"/>
            <a:chOff x="179121" y="221724"/>
            <a:chExt cx="8732267" cy="21096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t="21078" b="22046"/>
            <a:stretch/>
          </p:blipFill>
          <p:spPr>
            <a:xfrm>
              <a:off x="179121" y="221724"/>
              <a:ext cx="3709293" cy="21096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63115" y="475548"/>
              <a:ext cx="179328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Calibri" panose="020F0502020204030204" pitchFamily="34" charset="0"/>
                </a:rPr>
                <a:t>91%</a:t>
              </a:r>
              <a:endParaRPr lang="el-GR" sz="6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87759" y="983380"/>
              <a:ext cx="4523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>
                  <a:latin typeface="Calibri" panose="020F0502020204030204" pitchFamily="34" charset="0"/>
                </a:rPr>
                <a:t>Συνέπεια χρονικών παραθύρων παράδοσης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78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8BF59-542C-46D3-91E1-3B4540DF4ED9}" type="slidenum">
              <a:rPr lang="el-GR" smtClean="0"/>
              <a:pPr/>
              <a:t>19</a:t>
            </a:fld>
            <a:endParaRPr lang="el-G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-110173"/>
            <a:ext cx="5314950" cy="39862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7200" y="1374933"/>
            <a:ext cx="355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92D050"/>
                </a:solidFill>
                <a:latin typeface="Calibri" panose="020F0502020204030204" pitchFamily="34" charset="0"/>
              </a:rPr>
              <a:t>49%</a:t>
            </a:r>
            <a:r>
              <a:rPr lang="en-US" sz="6000" dirty="0">
                <a:latin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</a:rPr>
              <a:t>Οι πολιτικές επιστροφής που ακολουθούνται είναι </a:t>
            </a:r>
            <a:r>
              <a:rPr lang="el-GR" dirty="0">
                <a:latin typeface="Calibri" panose="020F0502020204030204" pitchFamily="34" charset="0"/>
              </a:rPr>
              <a:t>λογικές</a:t>
            </a:r>
            <a:endParaRPr lang="el-GR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7200" y="3026509"/>
            <a:ext cx="37693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92D050"/>
                </a:solidFill>
                <a:latin typeface="Calibri" panose="020F0502020204030204" pitchFamily="34" charset="0"/>
              </a:rPr>
              <a:t>42%</a:t>
            </a:r>
            <a:r>
              <a:rPr lang="en-US" sz="6000" dirty="0">
                <a:latin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</a:rPr>
              <a:t>Παρέχονται </a:t>
            </a:r>
            <a:r>
              <a:rPr lang="el-GR" dirty="0">
                <a:latin typeface="Calibri" panose="020F0502020204030204" pitchFamily="34" charset="0"/>
              </a:rPr>
              <a:t>αρκετές επιλογές τρόπων παράδοσης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7200" y="4390291"/>
            <a:ext cx="528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92D050"/>
                </a:solidFill>
                <a:latin typeface="Calibri" panose="020F0502020204030204" pitchFamily="34" charset="0"/>
              </a:rPr>
              <a:t>40%</a:t>
            </a:r>
            <a:r>
              <a:rPr lang="en-US" sz="6000" dirty="0">
                <a:latin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</a:rPr>
              <a:t>Είναι εύκολο να εντοπίσω το στάδιο της παραγγελίας μου κατά τη διάρκεια της παράδοσης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76160" y="1841122"/>
            <a:ext cx="3556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</a:rPr>
              <a:t>26% </a:t>
            </a:r>
            <a:r>
              <a:rPr lang="el-GR" dirty="0">
                <a:latin typeface="Calibri" panose="020F0502020204030204" pitchFamily="34" charset="0"/>
              </a:rPr>
              <a:t>Η επιστροφή προϊόντων είναι απλή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76160" y="3451275"/>
            <a:ext cx="355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</a:rPr>
              <a:t>23% </a:t>
            </a:r>
            <a:r>
              <a:rPr lang="el-GR" dirty="0">
                <a:latin typeface="Calibri" panose="020F0502020204030204" pitchFamily="34" charset="0"/>
              </a:rPr>
              <a:t>Οι λιανέμποροι μπορούν να ανταποκριθούν σε </a:t>
            </a:r>
            <a:r>
              <a:rPr lang="en-US" dirty="0">
                <a:latin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</a:rPr>
            </a:br>
            <a:r>
              <a:rPr lang="el-GR" dirty="0">
                <a:latin typeface="Calibri" panose="020F0502020204030204" pitchFamily="34" charset="0"/>
              </a:rPr>
              <a:t>μια </a:t>
            </a:r>
            <a:r>
              <a:rPr lang="el-GR" dirty="0">
                <a:latin typeface="Calibri" panose="020F0502020204030204" pitchFamily="34" charset="0"/>
              </a:rPr>
              <a:t>επείγουσα παραγγελία </a:t>
            </a:r>
          </a:p>
        </p:txBody>
      </p:sp>
    </p:spTree>
    <p:extLst>
      <p:ext uri="{BB962C8B-B14F-4D97-AF65-F5344CB8AC3E}">
        <p14:creationId xmlns:p14="http://schemas.microsoft.com/office/powerpoint/2010/main" val="320251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77085" y="1825356"/>
            <a:ext cx="917340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i="1" dirty="0" smtClean="0">
                <a:solidFill>
                  <a:srgbClr val="0070C0"/>
                </a:solidFill>
              </a:rPr>
              <a:t>Η </a:t>
            </a:r>
            <a:r>
              <a:rPr lang="el-GR" sz="7200" i="1" dirty="0" smtClean="0">
                <a:solidFill>
                  <a:srgbClr val="00B050"/>
                </a:solidFill>
              </a:rPr>
              <a:t>πορεία</a:t>
            </a:r>
            <a:r>
              <a:rPr lang="el-GR" sz="7200" i="1" dirty="0" smtClean="0">
                <a:solidFill>
                  <a:srgbClr val="0070C0"/>
                </a:solidFill>
              </a:rPr>
              <a:t> </a:t>
            </a:r>
            <a:r>
              <a:rPr lang="el-GR" sz="4400" i="1" dirty="0" smtClean="0">
                <a:solidFill>
                  <a:srgbClr val="0070C0"/>
                </a:solidFill>
              </a:rPr>
              <a:t>και οι </a:t>
            </a:r>
            <a:r>
              <a:rPr lang="el-GR" sz="6600" i="1" dirty="0" smtClean="0">
                <a:solidFill>
                  <a:srgbClr val="00B050"/>
                </a:solidFill>
              </a:rPr>
              <a:t>προοπτικές</a:t>
            </a:r>
            <a:r>
              <a:rPr lang="el-GR" sz="6000" i="1" dirty="0" smtClean="0">
                <a:solidFill>
                  <a:srgbClr val="00B050"/>
                </a:solidFill>
              </a:rPr>
              <a:t> </a:t>
            </a:r>
            <a:r>
              <a:rPr lang="el-GR" sz="4400" i="1" dirty="0" smtClean="0">
                <a:solidFill>
                  <a:srgbClr val="0070C0"/>
                </a:solidFill>
              </a:rPr>
              <a:t>εξέλιξ</a:t>
            </a:r>
            <a:r>
              <a:rPr lang="el-GR" sz="4400" i="1" dirty="0">
                <a:solidFill>
                  <a:srgbClr val="0070C0"/>
                </a:solidFill>
              </a:rPr>
              <a:t>η</a:t>
            </a:r>
            <a:r>
              <a:rPr lang="el-GR" sz="4400" i="1" dirty="0" smtClean="0">
                <a:solidFill>
                  <a:srgbClr val="0070C0"/>
                </a:solidFill>
              </a:rPr>
              <a:t>ς του </a:t>
            </a:r>
            <a:r>
              <a:rPr lang="en-US" sz="4400" i="1" dirty="0" smtClean="0">
                <a:solidFill>
                  <a:srgbClr val="0070C0"/>
                </a:solidFill>
              </a:rPr>
              <a:t>e-Commerce </a:t>
            </a:r>
            <a:r>
              <a:rPr lang="el-GR" sz="4400" i="1" dirty="0" smtClean="0">
                <a:solidFill>
                  <a:srgbClr val="0070C0"/>
                </a:solidFill>
              </a:rPr>
              <a:t>το 2016</a:t>
            </a:r>
            <a:endParaRPr lang="el-GR" sz="4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0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8962" y="1932972"/>
            <a:ext cx="9815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9600" b="1" dirty="0" smtClean="0">
                <a:solidFill>
                  <a:srgbClr val="0070C0"/>
                </a:solidFill>
              </a:rPr>
              <a:t>Εξέλιξη</a:t>
            </a:r>
            <a:endParaRPr lang="el-GR" sz="9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0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085" y="2158358"/>
            <a:ext cx="5999604" cy="3999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344" y="836723"/>
            <a:ext cx="5578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rgbClr val="FFC000"/>
                </a:solidFill>
              </a:rPr>
              <a:t>Ευχαριστημένοι Πελάτες</a:t>
            </a:r>
            <a:endParaRPr lang="el-GR" sz="4000" b="1" dirty="0">
              <a:solidFill>
                <a:srgbClr val="FFC00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5903088" y="940895"/>
            <a:ext cx="1956121" cy="499542"/>
          </a:xfrm>
          <a:prstGeom prst="leftArrow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7859210" y="836723"/>
            <a:ext cx="3842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dirty="0" smtClean="0">
                <a:solidFill>
                  <a:srgbClr val="FFC000"/>
                </a:solidFill>
              </a:rPr>
              <a:t>Αξιοπιστία</a:t>
            </a:r>
            <a:endParaRPr lang="el-GR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9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26" y="303661"/>
            <a:ext cx="5926237" cy="4645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6562" y="4201610"/>
            <a:ext cx="4097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Με την επιστημονική Υποστήριξη του: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814" y="4063929"/>
            <a:ext cx="1990137" cy="6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8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31626" y="5605670"/>
            <a:ext cx="2660374" cy="125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Picture 4" descr="C:\Users\k.karagianni\Dropbox\GRECA\greca_logo\greca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40" y="2924036"/>
            <a:ext cx="3177300" cy="190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36719" y="1368156"/>
            <a:ext cx="8199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i="1" dirty="0" smtClean="0">
                <a:solidFill>
                  <a:srgbClr val="0070C0"/>
                </a:solidFill>
              </a:rPr>
              <a:t>Σας ευχαριστώ πολύ!</a:t>
            </a:r>
            <a:endParaRPr lang="el-GR" sz="4400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1374" y="5377070"/>
            <a:ext cx="6003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Δρ. Κατερίνα Φραϊδάκη</a:t>
            </a:r>
          </a:p>
          <a:p>
            <a:pPr algn="ctr"/>
            <a:r>
              <a:rPr lang="el-GR" sz="2800" b="1" dirty="0" smtClean="0"/>
              <a:t>Μέλος ΔΣ, </a:t>
            </a:r>
            <a:r>
              <a:rPr lang="en-US" sz="2800" b="1" dirty="0" smtClean="0"/>
              <a:t>GRECA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382583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63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415209"/>
            <a:ext cx="12192000" cy="1659834"/>
          </a:xfrm>
          <a:prstGeom prst="rect">
            <a:avLst/>
          </a:prstGeom>
          <a:solidFill>
            <a:schemeClr val="bg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000" b="1" dirty="0" smtClean="0">
                <a:solidFill>
                  <a:schemeClr val="tx1"/>
                </a:solidFill>
              </a:rPr>
              <a:t>Πορεία Επιχειρήσεων</a:t>
            </a:r>
            <a:endParaRPr lang="el-GR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5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081" b="8358"/>
          <a:stretch/>
        </p:blipFill>
        <p:spPr>
          <a:xfrm>
            <a:off x="0" y="0"/>
            <a:ext cx="12311270" cy="68059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656390"/>
            <a:ext cx="12311270" cy="1493134"/>
          </a:xfrm>
          <a:prstGeom prst="rect">
            <a:avLst/>
          </a:prstGeom>
          <a:solidFill>
            <a:schemeClr val="bg1">
              <a:lumMod val="8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7200" b="1" dirty="0" smtClean="0">
                <a:solidFill>
                  <a:schemeClr val="tx1"/>
                </a:solidFill>
              </a:rPr>
              <a:t>Πορεία των </a:t>
            </a:r>
            <a:r>
              <a:rPr lang="en-US" sz="7200" b="1" dirty="0" smtClean="0">
                <a:solidFill>
                  <a:schemeClr val="tx1"/>
                </a:solidFill>
              </a:rPr>
              <a:t>Internet Users</a:t>
            </a:r>
            <a:endParaRPr lang="el-GR" sz="7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7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8962" y="1932972"/>
            <a:ext cx="9815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9600" b="1" dirty="0" smtClean="0">
                <a:solidFill>
                  <a:srgbClr val="0070C0"/>
                </a:solidFill>
              </a:rPr>
              <a:t>Επιχειρήσεις</a:t>
            </a:r>
            <a:endParaRPr lang="el-GR" sz="9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7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71595" y="150471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400" b="1" i="1" dirty="0" smtClean="0">
                <a:solidFill>
                  <a:srgbClr val="0070C0"/>
                </a:solidFill>
              </a:rPr>
              <a:t>Βασικές Ανάγκες</a:t>
            </a:r>
            <a:endParaRPr lang="el-GR" sz="4400" b="1" i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759"/>
            <a:ext cx="3861845" cy="21111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338" y="3223126"/>
            <a:ext cx="3476625" cy="2981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575" y="1350742"/>
            <a:ext cx="3556021" cy="1522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885" y="3482472"/>
            <a:ext cx="4237118" cy="2299763"/>
          </a:xfrm>
          <a:prstGeom prst="rect">
            <a:avLst/>
          </a:prstGeom>
        </p:spPr>
      </p:pic>
      <p:sp>
        <p:nvSpPr>
          <p:cNvPr id="7" name="Arc 6"/>
          <p:cNvSpPr/>
          <p:nvPr/>
        </p:nvSpPr>
        <p:spPr>
          <a:xfrm rot="8700282">
            <a:off x="636283" y="2679542"/>
            <a:ext cx="1779289" cy="3019173"/>
          </a:xfrm>
          <a:prstGeom prst="arc">
            <a:avLst>
              <a:gd name="adj1" fmla="val 16200000"/>
              <a:gd name="adj2" fmla="val 6229720"/>
            </a:avLst>
          </a:prstGeom>
          <a:ln w="793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Arc 9"/>
          <p:cNvSpPr/>
          <p:nvPr/>
        </p:nvSpPr>
        <p:spPr>
          <a:xfrm rot="16200000">
            <a:off x="4433104" y="2393894"/>
            <a:ext cx="3727048" cy="2476982"/>
          </a:xfrm>
          <a:prstGeom prst="arc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Arc 10"/>
          <p:cNvSpPr/>
          <p:nvPr/>
        </p:nvSpPr>
        <p:spPr>
          <a:xfrm>
            <a:off x="8900932" y="1678329"/>
            <a:ext cx="2789498" cy="4103905"/>
          </a:xfrm>
          <a:prstGeom prst="arc">
            <a:avLst>
              <a:gd name="adj1" fmla="val 16200000"/>
              <a:gd name="adj2" fmla="val 4486537"/>
            </a:avLst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583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71595" y="150471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4400" b="1" i="1" dirty="0" smtClean="0">
                <a:solidFill>
                  <a:srgbClr val="0070C0"/>
                </a:solidFill>
              </a:rPr>
              <a:t>Προβλήματα</a:t>
            </a:r>
            <a:endParaRPr lang="el-GR" sz="4400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://www.monemvasianews.gr/wp-content/uploads/2015/03/13.3.2015_%CE%A0%CF%8E%CF%82-%CE%BC%CE%B1%CF%82-%CE%B1%CF%81%CF%81%CF%89%CF%83%CF%84%CE%B1%CE%AF%CE%BD%CE%B5%CE%B9-%CE%B7-%CF%84%CE%B5%CF%87%CE%BD%CE%BF%CE%BB%CE%BF%CE%B3%CE%AF%CE%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243804"/>
            <a:ext cx="2841625" cy="215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287" y="1073740"/>
            <a:ext cx="3740035" cy="24933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414" y="3720924"/>
            <a:ext cx="4235783" cy="229791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3391382" y="2071868"/>
            <a:ext cx="3553428" cy="1250952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387468" y="3322820"/>
            <a:ext cx="3476319" cy="200153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30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8962" y="1932972"/>
            <a:ext cx="9815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70C0"/>
                </a:solidFill>
              </a:rPr>
              <a:t>Internet Users</a:t>
            </a:r>
            <a:endParaRPr lang="el-GR" sz="96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3119" y="3669175"/>
            <a:ext cx="6435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*</a:t>
            </a:r>
            <a:r>
              <a:rPr lang="el-GR" sz="2800" i="1" dirty="0" smtClean="0"/>
              <a:t>Αποτελέσματα Έρευνας Ηλεκτρονικού Εμπορίου 2016</a:t>
            </a:r>
            <a:endParaRPr lang="el-GR" sz="2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12" y="4623282"/>
            <a:ext cx="1990137" cy="6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9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-16153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l-GR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Χρήση του </a:t>
            </a:r>
            <a:r>
              <a:rPr lang="en-US" b="1" i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Internet</a:t>
            </a:r>
            <a:endParaRPr lang="el-GR" b="1" i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3E4DE-1F5E-4A8A-A988-F8A362F04E42}" type="slidenum">
              <a:rPr lang="el-GR" smtClean="0"/>
              <a:pPr/>
              <a:t>9</a:t>
            </a:fld>
            <a:endParaRPr lang="el-GR" dirty="0"/>
          </a:p>
        </p:txBody>
      </p:sp>
      <p:sp>
        <p:nvSpPr>
          <p:cNvPr id="2" name="Up Arrow 1"/>
          <p:cNvSpPr/>
          <p:nvPr/>
        </p:nvSpPr>
        <p:spPr>
          <a:xfrm>
            <a:off x="520861" y="2442257"/>
            <a:ext cx="3588152" cy="3669175"/>
          </a:xfrm>
          <a:prstGeom prst="upArrow">
            <a:avLst/>
          </a:prstGeom>
          <a:solidFill>
            <a:srgbClr val="00206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Up Arrow 12"/>
          <p:cNvSpPr/>
          <p:nvPr/>
        </p:nvSpPr>
        <p:spPr>
          <a:xfrm>
            <a:off x="8243105" y="2442256"/>
            <a:ext cx="3588152" cy="3669175"/>
          </a:xfrm>
          <a:prstGeom prst="upArrow">
            <a:avLst/>
          </a:prstGeom>
          <a:solidFill>
            <a:srgbClr val="00206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1006997" y="1446835"/>
            <a:ext cx="2615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b="1" dirty="0" smtClean="0">
                <a:solidFill>
                  <a:srgbClr val="002060"/>
                </a:solidFill>
              </a:rPr>
              <a:t>Τόπος</a:t>
            </a:r>
            <a:endParaRPr lang="el-GR" sz="48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26010" y="1442983"/>
            <a:ext cx="2615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b="1" dirty="0" smtClean="0">
                <a:solidFill>
                  <a:srgbClr val="002060"/>
                </a:solidFill>
              </a:rPr>
              <a:t>Τρόπος</a:t>
            </a:r>
            <a:endParaRPr lang="el-GR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1047" y="4456254"/>
            <a:ext cx="1747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1"/>
                </a:solidFill>
              </a:rPr>
              <a:t>Εν κινήσει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63292" y="4437844"/>
            <a:ext cx="1747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Mobile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Tablet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451" y="1858481"/>
            <a:ext cx="3609372" cy="397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7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281</Words>
  <Application>Microsoft Office PowerPoint</Application>
  <PresentationFormat>Widescreen</PresentationFormat>
  <Paragraphs>91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Book Antiqua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Χρήση του Internet</vt:lpstr>
      <vt:lpstr>Λόγοι χρήσης του Internet για τους Online Αγοραστές</vt:lpstr>
      <vt:lpstr>Online αγορά προϊόντων και υπηρεσιών το Α’ εννιάμηνο του 2015</vt:lpstr>
      <vt:lpstr>Αύξηση/Μείωση τους εύρους των κατηγοριών το 2015 </vt:lpstr>
      <vt:lpstr>Σοβαρή Multichannel Συμπεριφορά</vt:lpstr>
      <vt:lpstr>Γιατι πραγματοποιούν online αγορές </vt:lpstr>
      <vt:lpstr>Ένα ηλεκτρονικό κατάστημα το εμπιστεύονται και τους κερδίζει ως πελάτη όταν:</vt:lpstr>
      <vt:lpstr>Βελτίωση στην ποιότητα μεταφοράς των προϊόντων/ Προβληματισμός για το νομικό πλαίσιο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Katerina Fraidaki</dc:creator>
  <cp:lastModifiedBy>Katerina Fraidaki</cp:lastModifiedBy>
  <cp:revision>22</cp:revision>
  <dcterms:created xsi:type="dcterms:W3CDTF">2016-05-17T19:28:02Z</dcterms:created>
  <dcterms:modified xsi:type="dcterms:W3CDTF">2016-05-17T20:54:49Z</dcterms:modified>
</cp:coreProperties>
</file>