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4"/>
  </p:notesMasterIdLst>
  <p:sldIdLst>
    <p:sldId id="336" r:id="rId6"/>
    <p:sldId id="343" r:id="rId7"/>
    <p:sldId id="344" r:id="rId8"/>
    <p:sldId id="340" r:id="rId9"/>
    <p:sldId id="339" r:id="rId10"/>
    <p:sldId id="356" r:id="rId11"/>
    <p:sldId id="355" r:id="rId12"/>
    <p:sldId id="347" r:id="rId13"/>
    <p:sldId id="256" r:id="rId14"/>
    <p:sldId id="349" r:id="rId15"/>
    <p:sldId id="370" r:id="rId16"/>
    <p:sldId id="350" r:id="rId17"/>
    <p:sldId id="351" r:id="rId18"/>
    <p:sldId id="352" r:id="rId19"/>
    <p:sldId id="295" r:id="rId20"/>
    <p:sldId id="372" r:id="rId21"/>
    <p:sldId id="289" r:id="rId22"/>
    <p:sldId id="357" r:id="rId23"/>
    <p:sldId id="283" r:id="rId24"/>
    <p:sldId id="348" r:id="rId25"/>
    <p:sldId id="353" r:id="rId26"/>
    <p:sldId id="359" r:id="rId27"/>
    <p:sldId id="360" r:id="rId28"/>
    <p:sldId id="361" r:id="rId29"/>
    <p:sldId id="363" r:id="rId30"/>
    <p:sldId id="373" r:id="rId31"/>
    <p:sldId id="362" r:id="rId32"/>
    <p:sldId id="369" r:id="rId3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giatzis Evangelos" initials="VE" lastIdx="1" clrIdx="0">
    <p:extLst>
      <p:ext uri="{19B8F6BF-5375-455C-9EA6-DF929625EA0E}">
        <p15:presenceInfo xmlns:p15="http://schemas.microsoft.com/office/powerpoint/2012/main" userId="S-1-5-21-3866375068-3018751486-1673926701-22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A00"/>
    <a:srgbClr val="FFFFFF"/>
    <a:srgbClr val="007DDC"/>
    <a:srgbClr val="003C64"/>
    <a:srgbClr val="001B2E"/>
    <a:srgbClr val="000000"/>
    <a:srgbClr val="D2DEEF"/>
    <a:srgbClr val="9BD7FF"/>
    <a:srgbClr val="00F6FA"/>
    <a:srgbClr val="00B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972" autoAdjust="0"/>
    <p:restoredTop sz="86457" autoAdjust="0"/>
  </p:normalViewPr>
  <p:slideViewPr>
    <p:cSldViewPr snapToGrid="0">
      <p:cViewPr varScale="1">
        <p:scale>
          <a:sx n="74" d="100"/>
          <a:sy n="74" d="100"/>
        </p:scale>
        <p:origin x="1152" y="48"/>
      </p:cViewPr>
      <p:guideLst/>
    </p:cSldViewPr>
  </p:slideViewPr>
  <p:outlineViewPr>
    <p:cViewPr>
      <p:scale>
        <a:sx n="33" d="100"/>
        <a:sy n="33" d="100"/>
      </p:scale>
      <p:origin x="0" y="-100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722"/>
    </p:cViewPr>
  </p:sorterViewPr>
  <p:notesViewPr>
    <p:cSldViewPr snapToGrid="0">
      <p:cViewPr varScale="1">
        <p:scale>
          <a:sx n="65" d="100"/>
          <a:sy n="65" d="100"/>
        </p:scale>
        <p:origin x="308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052079232283468"/>
          <c:y val="9.2968621249469641E-2"/>
          <c:w val="0.54895853838582676"/>
          <c:h val="0.82343775692435062"/>
        </c:manualLayout>
      </c:layout>
      <c:doughnut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Στήλη2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003C6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7DD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B4F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9BD7FF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7159786872157184"/>
                  <c:y val="-0.2154101277742009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Universities</a:t>
                    </a:r>
                    <a:r>
                      <a:rPr lang="en-US" baseline="0" dirty="0"/>
                      <a:t>
</a:t>
                    </a:r>
                    <a:fld id="{B9D0ED5B-3F09-4044-841D-B9CAA75D81E7}" type="VALUE">
                      <a:rPr lang="en-US" baseline="0" smtClean="0"/>
                      <a:pPr/>
                      <a:t>[VALUE]</a:t>
                    </a:fld>
                    <a:r>
                      <a:rPr lang="en-US" baseline="0" dirty="0" smtClean="0"/>
                      <a:t> </a:t>
                    </a:r>
                    <a:r>
                      <a:rPr lang="en-US" sz="2000" b="1" i="0" u="none" strike="noStrike" kern="1200" baseline="0" dirty="0" smtClean="0">
                        <a:solidFill>
                          <a:srgbClr val="003C64"/>
                        </a:solidFill>
                      </a:rPr>
                      <a:t>people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5116079110352996"/>
                  <c:y val="8.060802707199375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Basic Education</a:t>
                    </a:r>
                    <a:r>
                      <a:rPr lang="en-US" baseline="0" dirty="0"/>
                      <a:t>
</a:t>
                    </a:r>
                    <a:fld id="{31246851-6995-4B07-9927-700D51B58769}" type="VALUE">
                      <a:rPr lang="en-US" baseline="0" smtClean="0"/>
                      <a:pPr/>
                      <a:t>[VALUE]</a:t>
                    </a:fld>
                    <a:r>
                      <a:rPr lang="en-US" baseline="0" dirty="0" smtClean="0"/>
                      <a:t> </a:t>
                    </a:r>
                    <a:r>
                      <a:rPr lang="en-US" sz="2000" b="1" i="0" u="none" strike="noStrike" kern="1200" baseline="0" dirty="0" smtClean="0">
                        <a:solidFill>
                          <a:srgbClr val="003C64"/>
                        </a:solidFill>
                      </a:rPr>
                      <a:t>people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722219488188976"/>
                      <c:h val="0.2301680468646624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8181901688302052"/>
                  <c:y val="0.2083175713886326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Technological Institutes</a:t>
                    </a:r>
                    <a:r>
                      <a:rPr lang="en-US" baseline="0" dirty="0"/>
                      <a:t>
</a:t>
                    </a:r>
                    <a:fld id="{9FF9C4DE-5650-4E52-BC35-E74CCC3CD3C6}" type="VALUE">
                      <a:rPr lang="en-US" baseline="0" smtClean="0"/>
                      <a:pPr/>
                      <a:t>[VALUE]</a:t>
                    </a:fld>
                    <a:r>
                      <a:rPr lang="en-US" baseline="0" dirty="0" smtClean="0"/>
                      <a:t> </a:t>
                    </a:r>
                    <a:r>
                      <a:rPr lang="en-US" sz="2000" b="1" i="0" u="none" strike="noStrike" kern="1200" baseline="0" dirty="0" smtClean="0">
                        <a:solidFill>
                          <a:srgbClr val="003C64"/>
                        </a:solidFill>
                      </a:rPr>
                      <a:t>people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27529471206815198"/>
                  <c:y val="-0.14528175254004838"/>
                </c:manualLayout>
              </c:layout>
              <c:tx>
                <c:rich>
                  <a:bodyPr/>
                  <a:lstStyle/>
                  <a:p>
                    <a:fld id="{273EDB0A-9856-4D1B-B06A-C9FAD3E8E4AE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5C2CB81A-46FA-4AEF-A12E-ACED3FE5C19B}" type="VALUE">
                      <a:rPr lang="en-US" baseline="0" smtClean="0"/>
                      <a:pPr/>
                      <a:t>[VALUE]</a:t>
                    </a:fld>
                    <a:r>
                      <a:rPr lang="en-US" baseline="0" dirty="0" smtClean="0"/>
                      <a:t> </a:t>
                    </a:r>
                    <a:r>
                      <a:rPr lang="en-US" baseline="0" dirty="0" err="1" smtClean="0"/>
                      <a:t>people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3C64"/>
                    </a:solidFill>
                    <a:latin typeface="+mj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Φύλλο1!$A$2:$A$5</c:f>
              <c:strCache>
                <c:ptCount val="4"/>
                <c:pt idx="0">
                  <c:v>Πανεπιστήμια</c:v>
                </c:pt>
                <c:pt idx="1">
                  <c:v>Βασική Εκπαίδευση</c:v>
                </c:pt>
                <c:pt idx="2">
                  <c:v>Τεχνικά Ιδρύματα</c:v>
                </c:pt>
                <c:pt idx="3">
                  <c:v>PhD &amp; MSc</c:v>
                </c:pt>
              </c:strCache>
            </c:strRef>
          </c:cat>
          <c:val>
            <c:numRef>
              <c:f>Φύλλο1!$B$2:$B$5</c:f>
              <c:numCache>
                <c:formatCode>General</c:formatCode>
                <c:ptCount val="4"/>
                <c:pt idx="0">
                  <c:v>21</c:v>
                </c:pt>
                <c:pt idx="1">
                  <c:v>18</c:v>
                </c:pt>
                <c:pt idx="2">
                  <c:v>16</c:v>
                </c:pt>
                <c:pt idx="3">
                  <c:v>12</c:v>
                </c:pt>
              </c:numCache>
            </c:numRef>
          </c:val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Στήλη1</c:v>
                </c:pt>
              </c:strCache>
            </c:strRef>
          </c:tx>
          <c:spPr>
            <a:solidFill>
              <a:srgbClr val="003C64">
                <a:alpha val="70000"/>
              </a:srgbClr>
            </a:solidFill>
            <a:ln>
              <a:noFill/>
            </a:ln>
          </c:spPr>
          <c:explosion val="1"/>
          <c:dPt>
            <c:idx val="0"/>
            <c:bubble3D val="0"/>
            <c:spPr>
              <a:solidFill>
                <a:srgbClr val="003C64">
                  <a:alpha val="70000"/>
                </a:srgb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003C64">
                  <a:alpha val="70000"/>
                </a:srgb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003C64">
                  <a:alpha val="70000"/>
                </a:srgb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003C64">
                  <a:alpha val="70000"/>
                </a:srgbClr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3.5218752747576978E-3"/>
                  <c:y val="3.018825999968995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348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FFAA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169822356336234E-2"/>
                  <c:y val="-1.69892059895694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126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FFAA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38331018357785"/>
                      <c:h val="0.21210553779269636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1.0569654616392002E-3"/>
                  <c:y val="-5.17159954066490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FFAA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3"/>
              <c:layout>
                <c:manualLayout>
                  <c:x val="3.4674865811598989E-3"/>
                  <c:y val="1.687537393828845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204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FFAA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321301385169827"/>
                      <c:h val="0.2104683596983541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FFAA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Φύλλο1!$A$2:$A$5</c:f>
              <c:strCache>
                <c:ptCount val="4"/>
                <c:pt idx="0">
                  <c:v>Πανεπιστήμια</c:v>
                </c:pt>
                <c:pt idx="1">
                  <c:v>Βασική Εκπαίδευση</c:v>
                </c:pt>
                <c:pt idx="2">
                  <c:v>Τεχνικά Ιδρύματα</c:v>
                </c:pt>
                <c:pt idx="3">
                  <c:v>PhD &amp; MSc</c:v>
                </c:pt>
              </c:strCache>
            </c:strRef>
          </c:cat>
          <c:val>
            <c:numRef>
              <c:f>Φύλλο1!$C$2:$C$5</c:f>
              <c:numCache>
                <c:formatCode>0.00%</c:formatCode>
                <c:ptCount val="4"/>
                <c:pt idx="0">
                  <c:v>0.31343283582089554</c:v>
                </c:pt>
                <c:pt idx="1">
                  <c:v>0.26865671641791045</c:v>
                </c:pt>
                <c:pt idx="2">
                  <c:v>0.23880597014925373</c:v>
                </c:pt>
                <c:pt idx="3">
                  <c:v>0.17910447761194029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Πωλήσεις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007DDC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rgbClr val="003C64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cat>
            <c:numRef>
              <c:f>Φύλλο1!$A$2:$A$5</c:f>
              <c:numCache>
                <c:formatCode>General</c:formatCode>
                <c:ptCount val="4"/>
              </c:numCache>
            </c:numRef>
          </c:cat>
          <c:val>
            <c:numRef>
              <c:f>Φύλλο1!$B$2:$B$5</c:f>
              <c:numCache>
                <c:formatCode>General</c:formatCode>
                <c:ptCount val="4"/>
                <c:pt idx="1">
                  <c:v>80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6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EBD60D-5E05-432F-AB12-D12398281F39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AB5C29E-A534-44D7-976B-6BC688C5763F}">
      <dgm:prSet phldrT="[Κείμενο]" custT="1"/>
      <dgm:spPr>
        <a:solidFill>
          <a:srgbClr val="007DDC"/>
        </a:solidFill>
        <a:ln>
          <a:noFill/>
        </a:ln>
      </dgm:spPr>
      <dgm:t>
        <a:bodyPr/>
        <a:lstStyle/>
        <a:p>
          <a:r>
            <a:rPr lang="en-US" sz="2000" b="1" dirty="0" smtClean="0">
              <a:latin typeface="+mj-lt"/>
              <a:ea typeface="Roboto Lt" pitchFamily="2" charset="0"/>
            </a:rPr>
            <a:t>19 </a:t>
          </a:r>
          <a:r>
            <a:rPr lang="en-US" sz="1500" dirty="0" smtClean="0">
              <a:latin typeface="+mj-lt"/>
              <a:ea typeface="Roboto Lt" pitchFamily="2" charset="0"/>
            </a:rPr>
            <a:t>National</a:t>
          </a:r>
        </a:p>
        <a:p>
          <a:r>
            <a:rPr lang="en-US" sz="1500" dirty="0" smtClean="0">
              <a:latin typeface="+mj-lt"/>
              <a:ea typeface="Roboto Lt" pitchFamily="2" charset="0"/>
            </a:rPr>
            <a:t>projects</a:t>
          </a:r>
          <a:endParaRPr lang="el-GR" sz="1500" dirty="0">
            <a:latin typeface="+mj-lt"/>
            <a:ea typeface="Roboto Lt" pitchFamily="2" charset="0"/>
          </a:endParaRPr>
        </a:p>
      </dgm:t>
    </dgm:pt>
    <dgm:pt modelId="{A14BCAF6-2E7F-40C2-A1F4-033870CCB91C}" type="parTrans" cxnId="{8CAAA611-E20E-41D6-BCE2-763ED2079400}">
      <dgm:prSet/>
      <dgm:spPr>
        <a:ln w="76200">
          <a:solidFill>
            <a:srgbClr val="007DDC"/>
          </a:solidFill>
        </a:ln>
      </dgm:spPr>
      <dgm:t>
        <a:bodyPr/>
        <a:lstStyle/>
        <a:p>
          <a:endParaRPr lang="el-GR"/>
        </a:p>
      </dgm:t>
    </dgm:pt>
    <dgm:pt modelId="{6F572EEF-F16B-4F60-96B8-AD60DEF02885}" type="sibTrans" cxnId="{8CAAA611-E20E-41D6-BCE2-763ED2079400}">
      <dgm:prSet/>
      <dgm:spPr>
        <a:solidFill>
          <a:srgbClr val="00B4FF"/>
        </a:solidFill>
      </dgm:spPr>
      <dgm:t>
        <a:bodyPr/>
        <a:lstStyle/>
        <a:p>
          <a:endParaRPr lang="el-GR"/>
        </a:p>
      </dgm:t>
    </dgm:pt>
    <dgm:pt modelId="{DE5DC04B-9D7A-4394-8AFA-6C0151C98285}">
      <dgm:prSet phldrT="[Κείμενο]" custT="1"/>
      <dgm:spPr>
        <a:solidFill>
          <a:srgbClr val="007DDC"/>
        </a:solidFill>
        <a:ln>
          <a:noFill/>
        </a:ln>
      </dgm:spPr>
      <dgm:t>
        <a:bodyPr/>
        <a:lstStyle/>
        <a:p>
          <a:r>
            <a:rPr lang="en-US" sz="2000" b="1" dirty="0" smtClean="0">
              <a:latin typeface="+mj-lt"/>
              <a:ea typeface="Roboto Lt" pitchFamily="2" charset="0"/>
            </a:rPr>
            <a:t>15</a:t>
          </a:r>
          <a:r>
            <a:rPr lang="en-US" sz="1500" dirty="0" smtClean="0">
              <a:latin typeface="+mj-lt"/>
              <a:ea typeface="Roboto Lt" pitchFamily="2" charset="0"/>
            </a:rPr>
            <a:t> European</a:t>
          </a:r>
        </a:p>
        <a:p>
          <a:r>
            <a:rPr lang="en-US" sz="1500" dirty="0" smtClean="0">
              <a:latin typeface="+mj-lt"/>
              <a:ea typeface="Roboto Lt" pitchFamily="2" charset="0"/>
            </a:rPr>
            <a:t>projects</a:t>
          </a:r>
          <a:endParaRPr lang="el-GR" sz="1500" dirty="0">
            <a:latin typeface="+mj-lt"/>
            <a:ea typeface="Roboto Lt" pitchFamily="2" charset="0"/>
          </a:endParaRPr>
        </a:p>
      </dgm:t>
    </dgm:pt>
    <dgm:pt modelId="{92417DC2-AAA4-45F2-85C0-E89EDC58A40D}" type="parTrans" cxnId="{569E34AD-70A5-4890-9D93-B86D8DD18515}">
      <dgm:prSet custT="1"/>
      <dgm:spPr>
        <a:ln w="76200">
          <a:solidFill>
            <a:srgbClr val="007DDC"/>
          </a:solidFill>
        </a:ln>
      </dgm:spPr>
      <dgm:t>
        <a:bodyPr/>
        <a:lstStyle/>
        <a:p>
          <a:endParaRPr lang="el-GR" sz="4400"/>
        </a:p>
      </dgm:t>
    </dgm:pt>
    <dgm:pt modelId="{CA0281AD-F456-46BF-B704-CE4FC2825312}" type="sibTrans" cxnId="{569E34AD-70A5-4890-9D93-B86D8DD18515}">
      <dgm:prSet/>
      <dgm:spPr>
        <a:solidFill>
          <a:srgbClr val="00B4FF"/>
        </a:solidFill>
      </dgm:spPr>
      <dgm:t>
        <a:bodyPr/>
        <a:lstStyle/>
        <a:p>
          <a:endParaRPr lang="el-GR"/>
        </a:p>
      </dgm:t>
    </dgm:pt>
    <dgm:pt modelId="{64BB02E3-3235-428B-B6C0-EF859DE42E6C}">
      <dgm:prSet phldrT="[Κείμενο]" custT="1"/>
      <dgm:spPr>
        <a:solidFill>
          <a:srgbClr val="003C64"/>
        </a:solidFill>
        <a:ln>
          <a:noFill/>
        </a:ln>
      </dgm:spPr>
      <dgm:t>
        <a:bodyPr/>
        <a:lstStyle/>
        <a:p>
          <a:pPr>
            <a:spcAft>
              <a:spcPts val="0"/>
            </a:spcAft>
          </a:pPr>
          <a:r>
            <a:rPr lang="en-US" sz="6000" b="1" dirty="0" smtClean="0">
              <a:solidFill>
                <a:schemeClr val="bg1"/>
              </a:solidFill>
              <a:latin typeface="+mj-lt"/>
              <a:ea typeface="Roboto Lt" pitchFamily="2" charset="0"/>
            </a:rPr>
            <a:t>34</a:t>
          </a:r>
        </a:p>
        <a:p>
          <a:pPr>
            <a:spcAft>
              <a:spcPts val="0"/>
            </a:spcAft>
          </a:pPr>
          <a:r>
            <a:rPr lang="en-US" sz="2000" dirty="0" smtClean="0">
              <a:solidFill>
                <a:schemeClr val="bg1"/>
              </a:solidFill>
              <a:latin typeface="+mj-lt"/>
              <a:ea typeface="Roboto Lt" pitchFamily="2" charset="0"/>
            </a:rPr>
            <a:t>R&amp;D projects</a:t>
          </a:r>
          <a:endParaRPr lang="el-GR" sz="2000" dirty="0">
            <a:solidFill>
              <a:schemeClr val="bg1"/>
            </a:solidFill>
            <a:latin typeface="+mj-lt"/>
            <a:ea typeface="Roboto Lt" pitchFamily="2" charset="0"/>
          </a:endParaRPr>
        </a:p>
      </dgm:t>
    </dgm:pt>
    <dgm:pt modelId="{36E64899-FA4B-4F70-8C08-308A5070B60E}" type="sibTrans" cxnId="{557F78CE-40D6-49C0-BCDB-616D57E65150}">
      <dgm:prSet/>
      <dgm:spPr/>
      <dgm:t>
        <a:bodyPr/>
        <a:lstStyle/>
        <a:p>
          <a:endParaRPr lang="el-GR"/>
        </a:p>
      </dgm:t>
    </dgm:pt>
    <dgm:pt modelId="{1293314C-C9A5-4B50-BD35-2B1B9E367E95}" type="parTrans" cxnId="{557F78CE-40D6-49C0-BCDB-616D57E65150}">
      <dgm:prSet/>
      <dgm:spPr/>
      <dgm:t>
        <a:bodyPr/>
        <a:lstStyle/>
        <a:p>
          <a:endParaRPr lang="el-GR"/>
        </a:p>
      </dgm:t>
    </dgm:pt>
    <dgm:pt modelId="{164CF6B7-7A5B-49E8-8B35-B0E94FA3CFC7}" type="pres">
      <dgm:prSet presAssocID="{DEEBD60D-5E05-432F-AB12-D12398281F3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1B601188-8CD1-4FBC-9067-A7BFA86F5F23}" type="pres">
      <dgm:prSet presAssocID="{64BB02E3-3235-428B-B6C0-EF859DE42E6C}" presName="centerShape" presStyleLbl="node0" presStyleIdx="0" presStyleCnt="1" custScaleX="133588" custScaleY="133588" custLinFactX="-5699" custLinFactNeighborX="-100000" custLinFactNeighborY="-32097"/>
      <dgm:spPr/>
      <dgm:t>
        <a:bodyPr/>
        <a:lstStyle/>
        <a:p>
          <a:endParaRPr lang="el-GR"/>
        </a:p>
      </dgm:t>
    </dgm:pt>
    <dgm:pt modelId="{7CB52DD9-A456-46CD-A248-B1AB6E19D45F}" type="pres">
      <dgm:prSet presAssocID="{A14BCAF6-2E7F-40C2-A1F4-033870CCB91C}" presName="Name9" presStyleLbl="parChTrans1D2" presStyleIdx="0" presStyleCnt="2"/>
      <dgm:spPr/>
      <dgm:t>
        <a:bodyPr/>
        <a:lstStyle/>
        <a:p>
          <a:endParaRPr lang="el-GR"/>
        </a:p>
      </dgm:t>
    </dgm:pt>
    <dgm:pt modelId="{DEF4A71A-1C24-462D-A823-8A38C1FD2687}" type="pres">
      <dgm:prSet presAssocID="{A14BCAF6-2E7F-40C2-A1F4-033870CCB91C}" presName="connTx" presStyleLbl="parChTrans1D2" presStyleIdx="0" presStyleCnt="2"/>
      <dgm:spPr/>
      <dgm:t>
        <a:bodyPr/>
        <a:lstStyle/>
        <a:p>
          <a:endParaRPr lang="el-GR"/>
        </a:p>
      </dgm:t>
    </dgm:pt>
    <dgm:pt modelId="{D7848D76-3E8F-4CB8-B3ED-7180DE0E46A9}" type="pres">
      <dgm:prSet presAssocID="{AAB5C29E-A534-44D7-976B-6BC688C5763F}" presName="node" presStyleLbl="node1" presStyleIdx="0" presStyleCnt="2" custScaleX="99466" custScaleY="99466" custRadScaleRad="172316" custRadScaleInc="6927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476D429-C0F8-4831-A2B6-D55B73FC84EE}" type="pres">
      <dgm:prSet presAssocID="{92417DC2-AAA4-45F2-85C0-E89EDC58A40D}" presName="Name9" presStyleLbl="parChTrans1D2" presStyleIdx="1" presStyleCnt="2"/>
      <dgm:spPr/>
      <dgm:t>
        <a:bodyPr/>
        <a:lstStyle/>
        <a:p>
          <a:endParaRPr lang="el-GR"/>
        </a:p>
      </dgm:t>
    </dgm:pt>
    <dgm:pt modelId="{3A5A6A79-0D47-4EE7-8821-2306A86E4814}" type="pres">
      <dgm:prSet presAssocID="{92417DC2-AAA4-45F2-85C0-E89EDC58A40D}" presName="connTx" presStyleLbl="parChTrans1D2" presStyleIdx="1" presStyleCnt="2"/>
      <dgm:spPr/>
      <dgm:t>
        <a:bodyPr/>
        <a:lstStyle/>
        <a:p>
          <a:endParaRPr lang="el-GR"/>
        </a:p>
      </dgm:t>
    </dgm:pt>
    <dgm:pt modelId="{80671BCE-5BC4-4071-AD8D-115BE206B1EC}" type="pres">
      <dgm:prSet presAssocID="{DE5DC04B-9D7A-4394-8AFA-6C0151C98285}" presName="node" presStyleLbl="node1" presStyleIdx="1" presStyleCnt="2" custScaleX="99466" custScaleY="99466" custRadScaleRad="169296" custRadScaleInc="-6458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CAAA611-E20E-41D6-BCE2-763ED2079400}" srcId="{64BB02E3-3235-428B-B6C0-EF859DE42E6C}" destId="{AAB5C29E-A534-44D7-976B-6BC688C5763F}" srcOrd="0" destOrd="0" parTransId="{A14BCAF6-2E7F-40C2-A1F4-033870CCB91C}" sibTransId="{6F572EEF-F16B-4F60-96B8-AD60DEF02885}"/>
    <dgm:cxn modelId="{096C5011-6F51-4E7A-9D9D-BDCD587B14D6}" type="presOf" srcId="{DEEBD60D-5E05-432F-AB12-D12398281F39}" destId="{164CF6B7-7A5B-49E8-8B35-B0E94FA3CFC7}" srcOrd="0" destOrd="0" presId="urn:microsoft.com/office/officeart/2005/8/layout/radial1"/>
    <dgm:cxn modelId="{BCD11D9A-6988-4E72-863A-4753CBDF90D7}" type="presOf" srcId="{A14BCAF6-2E7F-40C2-A1F4-033870CCB91C}" destId="{DEF4A71A-1C24-462D-A823-8A38C1FD2687}" srcOrd="1" destOrd="0" presId="urn:microsoft.com/office/officeart/2005/8/layout/radial1"/>
    <dgm:cxn modelId="{7C9B8008-34DC-43DB-A93B-E5301F4CAB79}" type="presOf" srcId="{DE5DC04B-9D7A-4394-8AFA-6C0151C98285}" destId="{80671BCE-5BC4-4071-AD8D-115BE206B1EC}" srcOrd="0" destOrd="0" presId="urn:microsoft.com/office/officeart/2005/8/layout/radial1"/>
    <dgm:cxn modelId="{557F78CE-40D6-49C0-BCDB-616D57E65150}" srcId="{DEEBD60D-5E05-432F-AB12-D12398281F39}" destId="{64BB02E3-3235-428B-B6C0-EF859DE42E6C}" srcOrd="0" destOrd="0" parTransId="{1293314C-C9A5-4B50-BD35-2B1B9E367E95}" sibTransId="{36E64899-FA4B-4F70-8C08-308A5070B60E}"/>
    <dgm:cxn modelId="{569E34AD-70A5-4890-9D93-B86D8DD18515}" srcId="{64BB02E3-3235-428B-B6C0-EF859DE42E6C}" destId="{DE5DC04B-9D7A-4394-8AFA-6C0151C98285}" srcOrd="1" destOrd="0" parTransId="{92417DC2-AAA4-45F2-85C0-E89EDC58A40D}" sibTransId="{CA0281AD-F456-46BF-B704-CE4FC2825312}"/>
    <dgm:cxn modelId="{C4196681-5D25-4E3F-8570-963DFAC76D71}" type="presOf" srcId="{92417DC2-AAA4-45F2-85C0-E89EDC58A40D}" destId="{3A5A6A79-0D47-4EE7-8821-2306A86E4814}" srcOrd="1" destOrd="0" presId="urn:microsoft.com/office/officeart/2005/8/layout/radial1"/>
    <dgm:cxn modelId="{22FCCFFC-37E9-4C24-8544-F072C7055456}" type="presOf" srcId="{92417DC2-AAA4-45F2-85C0-E89EDC58A40D}" destId="{3476D429-C0F8-4831-A2B6-D55B73FC84EE}" srcOrd="0" destOrd="0" presId="urn:microsoft.com/office/officeart/2005/8/layout/radial1"/>
    <dgm:cxn modelId="{6DBDC7AC-E34C-4001-9C0B-24EA2AE418E0}" type="presOf" srcId="{64BB02E3-3235-428B-B6C0-EF859DE42E6C}" destId="{1B601188-8CD1-4FBC-9067-A7BFA86F5F23}" srcOrd="0" destOrd="0" presId="urn:microsoft.com/office/officeart/2005/8/layout/radial1"/>
    <dgm:cxn modelId="{5F82EC53-C8F9-4A60-ACFC-09BC30FF64E5}" type="presOf" srcId="{A14BCAF6-2E7F-40C2-A1F4-033870CCB91C}" destId="{7CB52DD9-A456-46CD-A248-B1AB6E19D45F}" srcOrd="0" destOrd="0" presId="urn:microsoft.com/office/officeart/2005/8/layout/radial1"/>
    <dgm:cxn modelId="{9E2FDD9D-5C25-46E7-A9F7-557A148C52C2}" type="presOf" srcId="{AAB5C29E-A534-44D7-976B-6BC688C5763F}" destId="{D7848D76-3E8F-4CB8-B3ED-7180DE0E46A9}" srcOrd="0" destOrd="0" presId="urn:microsoft.com/office/officeart/2005/8/layout/radial1"/>
    <dgm:cxn modelId="{E6B25CF9-BB7F-4F0A-9B4A-2D96CC1FAB93}" type="presParOf" srcId="{164CF6B7-7A5B-49E8-8B35-B0E94FA3CFC7}" destId="{1B601188-8CD1-4FBC-9067-A7BFA86F5F23}" srcOrd="0" destOrd="0" presId="urn:microsoft.com/office/officeart/2005/8/layout/radial1"/>
    <dgm:cxn modelId="{865A8193-8A32-419F-8CC3-D93D9A58B1FA}" type="presParOf" srcId="{164CF6B7-7A5B-49E8-8B35-B0E94FA3CFC7}" destId="{7CB52DD9-A456-46CD-A248-B1AB6E19D45F}" srcOrd="1" destOrd="0" presId="urn:microsoft.com/office/officeart/2005/8/layout/radial1"/>
    <dgm:cxn modelId="{24BAF055-30A6-4E61-B77F-45561DF5A8BF}" type="presParOf" srcId="{7CB52DD9-A456-46CD-A248-B1AB6E19D45F}" destId="{DEF4A71A-1C24-462D-A823-8A38C1FD2687}" srcOrd="0" destOrd="0" presId="urn:microsoft.com/office/officeart/2005/8/layout/radial1"/>
    <dgm:cxn modelId="{EAA72311-FC9A-45AA-8EA3-FD6D79B7A338}" type="presParOf" srcId="{164CF6B7-7A5B-49E8-8B35-B0E94FA3CFC7}" destId="{D7848D76-3E8F-4CB8-B3ED-7180DE0E46A9}" srcOrd="2" destOrd="0" presId="urn:microsoft.com/office/officeart/2005/8/layout/radial1"/>
    <dgm:cxn modelId="{FD7D3EDE-9131-451D-8A22-4EA122378F25}" type="presParOf" srcId="{164CF6B7-7A5B-49E8-8B35-B0E94FA3CFC7}" destId="{3476D429-C0F8-4831-A2B6-D55B73FC84EE}" srcOrd="3" destOrd="0" presId="urn:microsoft.com/office/officeart/2005/8/layout/radial1"/>
    <dgm:cxn modelId="{19FD6EA8-0AE6-4D40-B876-81D739B2D067}" type="presParOf" srcId="{3476D429-C0F8-4831-A2B6-D55B73FC84EE}" destId="{3A5A6A79-0D47-4EE7-8821-2306A86E4814}" srcOrd="0" destOrd="0" presId="urn:microsoft.com/office/officeart/2005/8/layout/radial1"/>
    <dgm:cxn modelId="{35B194FA-140C-4B9D-8224-F75143037753}" type="presParOf" srcId="{164CF6B7-7A5B-49E8-8B35-B0E94FA3CFC7}" destId="{80671BCE-5BC4-4071-AD8D-115BE206B1EC}" srcOrd="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39B08-6ADF-466A-9C42-24B49E885F33}" type="datetimeFigureOut">
              <a:rPr lang="el-GR" smtClean="0"/>
              <a:t>18/5/2016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47909-D074-4BB0-9217-6DD7D5C1E39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273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7909-D074-4BB0-9217-6DD7D5C1E399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00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7909-D074-4BB0-9217-6DD7D5C1E399}" type="slidenum">
              <a:rPr lang="el-GR" smtClean="0">
                <a:solidFill>
                  <a:prstClr val="black"/>
                </a:solidFill>
              </a:rPr>
              <a:pPr/>
              <a:t>23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81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7909-D074-4BB0-9217-6DD7D5C1E399}" type="slidenum">
              <a:rPr lang="el-GR" smtClean="0">
                <a:solidFill>
                  <a:prstClr val="black"/>
                </a:solidFill>
              </a:rPr>
              <a:pPr/>
              <a:t>24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10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7909-D074-4BB0-9217-6DD7D5C1E399}" type="slidenum">
              <a:rPr lang="el-GR" smtClean="0">
                <a:solidFill>
                  <a:prstClr val="black"/>
                </a:solidFill>
              </a:rPr>
              <a:pPr/>
              <a:t>25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65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7909-D074-4BB0-9217-6DD7D5C1E399}" type="slidenum">
              <a:rPr lang="el-GR" smtClean="0">
                <a:solidFill>
                  <a:prstClr val="black"/>
                </a:solidFill>
              </a:rPr>
              <a:pPr/>
              <a:t>27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07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7909-D074-4BB0-9217-6DD7D5C1E399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1074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Prisma Electronics we believe</a:t>
            </a:r>
            <a:r>
              <a:rPr lang="en-US" baseline="0" dirty="0" smtClean="0"/>
              <a:t> that our people is our value</a:t>
            </a:r>
            <a:r>
              <a:rPr lang="el-GR" baseline="0" dirty="0" smtClean="0"/>
              <a:t>.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Here y</a:t>
            </a:r>
            <a:r>
              <a:rPr lang="en-US" dirty="0" smtClean="0"/>
              <a:t>ou can have a look at our Personnel’s</a:t>
            </a:r>
            <a:r>
              <a:rPr lang="en-US" baseline="0" dirty="0" smtClean="0"/>
              <a:t> education. </a:t>
            </a:r>
          </a:p>
          <a:p>
            <a:r>
              <a:rPr lang="en-US" baseline="0" dirty="0" smtClean="0"/>
              <a:t>12 People hold a PhD and MSc degree, 19 people a university degree and 16 people degree from technical institutions. 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7909-D074-4BB0-9217-6DD7D5C1E399}" type="slidenum">
              <a:rPr lang="el-GR" smtClean="0">
                <a:solidFill>
                  <a:prstClr val="black"/>
                </a:solidFill>
              </a:rPr>
              <a:pPr/>
              <a:t>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075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7909-D074-4BB0-9217-6DD7D5C1E399}" type="slidenum">
              <a:rPr lang="el-GR" smtClean="0">
                <a:solidFill>
                  <a:prstClr val="black"/>
                </a:solidFill>
              </a:rPr>
              <a:pPr/>
              <a:t>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98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7909-D074-4BB0-9217-6DD7D5C1E399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724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7909-D074-4BB0-9217-6DD7D5C1E399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5780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7909-D074-4BB0-9217-6DD7D5C1E399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2969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7909-D074-4BB0-9217-6DD7D5C1E399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680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7909-D074-4BB0-9217-6DD7D5C1E399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131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7909-D074-4BB0-9217-6DD7D5C1E399}" type="slidenum">
              <a:rPr lang="el-GR" smtClean="0">
                <a:solidFill>
                  <a:prstClr val="black"/>
                </a:solidFill>
              </a:rPr>
              <a:pPr/>
              <a:t>22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58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AA9DD-0337-4951-9E1D-9241CA6E4387}" type="datetime1">
              <a:rPr lang="el-GR" smtClean="0"/>
              <a:t>18/5/2016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7616-6EFC-4A24-B212-3415D88387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9181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A2CD-D26A-4074-8107-D6B0A805938D}" type="datetime1">
              <a:rPr lang="el-GR" smtClean="0"/>
              <a:t>18/5/2016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7616-6EFC-4A24-B212-3415D88387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788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D0B2-8027-48C6-84B3-22F20D35D8DB}" type="datetime1">
              <a:rPr lang="el-GR" smtClean="0"/>
              <a:t>18/5/2016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7616-6EFC-4A24-B212-3415D88387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7921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EE98-0E7A-46F9-B742-D580EFE33C9F}" type="datetime1">
              <a:rPr lang="el-GR" smtClean="0"/>
              <a:t>18/5/2016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7616-6EFC-4A24-B212-3415D88387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6213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DCAD8-3EDC-4D17-8A30-49CF5BA1207E}" type="datetime1">
              <a:rPr lang="el-GR" smtClean="0"/>
              <a:t>18/5/2016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7616-6EFC-4A24-B212-3415D88387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593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E61AF-244E-43FD-9F72-C442784E1D6C}" type="datetime1">
              <a:rPr lang="el-GR" smtClean="0"/>
              <a:t>18/5/2016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7616-6EFC-4A24-B212-3415D88387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179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AEADB-F81F-462B-BFAE-25FD65D5FA27}" type="datetime1">
              <a:rPr lang="el-GR" smtClean="0"/>
              <a:t>18/5/2016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7616-6EFC-4A24-B212-3415D88387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1485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060C-D2C3-4B8E-A53C-7C9306F5ABB8}" type="datetime1">
              <a:rPr lang="el-GR" smtClean="0"/>
              <a:t>18/5/2016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7616-6EFC-4A24-B212-3415D88387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953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3669-E7A4-4498-9631-74C3D774AE0C}" type="datetime1">
              <a:rPr lang="el-GR" smtClean="0"/>
              <a:t>18/5/2016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7616-6EFC-4A24-B212-3415D88387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525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950C-D88C-43D1-8837-C69428627C07}" type="datetime1">
              <a:rPr lang="el-GR" smtClean="0"/>
              <a:t>18/5/2016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7616-6EFC-4A24-B212-3415D88387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454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9870-EA59-4868-A003-E87EE50BEA64}" type="datetime1">
              <a:rPr lang="el-GR" smtClean="0"/>
              <a:t>18/5/2016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7616-6EFC-4A24-B212-3415D88387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324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1720-BBE8-4188-98E1-57E9FA41C40C}" type="datetime1">
              <a:rPr lang="el-GR" smtClean="0"/>
              <a:t>18/5/2016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F7616-6EFC-4A24-B212-3415D88387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291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4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54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chart" Target="../charts/chart2.xml"/><Relationship Id="rId12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4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2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Εικόνα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8670"/>
            <a:ext cx="12192001" cy="53975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70" y="247897"/>
            <a:ext cx="2543310" cy="9015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0248" y="2279191"/>
            <a:ext cx="7546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Roboto Lt" pitchFamily="2" charset="0"/>
              </a:rPr>
              <a:t>Produce</a:t>
            </a:r>
            <a:r>
              <a:rPr lang="el-GR" sz="32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32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Roboto Lt" pitchFamily="2" charset="0"/>
              </a:rPr>
              <a:t>locally</a:t>
            </a:r>
            <a:r>
              <a:rPr lang="el-GR" sz="32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Roboto Lt" pitchFamily="2" charset="0"/>
              </a:rPr>
              <a:t>, </a:t>
            </a:r>
            <a:r>
              <a:rPr lang="el-GR" sz="32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Roboto Lt" pitchFamily="2" charset="0"/>
              </a:rPr>
              <a:t>Compete</a:t>
            </a:r>
            <a:r>
              <a:rPr lang="el-GR" sz="32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32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Roboto Lt" pitchFamily="2" charset="0"/>
              </a:rPr>
              <a:t>globally</a:t>
            </a:r>
            <a:endParaRPr lang="el-GR" sz="32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ea typeface="Roboto Lt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07262" y="5029263"/>
            <a:ext cx="34682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Lt" pitchFamily="2" charset="0"/>
              </a:rPr>
              <a:t>Petros</a:t>
            </a:r>
            <a:r>
              <a:rPr lang="el-G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Lt" pitchFamily="2" charset="0"/>
              </a:rPr>
              <a:t> P. Soukoulias</a:t>
            </a:r>
            <a:r>
              <a:rPr lang="el-G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Lt" pitchFamily="2" charset="0"/>
              </a:rPr>
              <a:t>, </a:t>
            </a:r>
            <a:r>
              <a:rPr lang="el-GR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Lt" pitchFamily="2" charset="0"/>
              </a:rPr>
              <a:t>MSc</a:t>
            </a:r>
            <a:endParaRPr lang="el-G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 Lt" pitchFamily="2" charset="0"/>
            </a:endParaRPr>
          </a:p>
          <a:p>
            <a:pPr algn="ctr"/>
            <a:r>
              <a:rPr lang="el-G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Lt" pitchFamily="2" charset="0"/>
              </a:rPr>
              <a:t>Scientific / </a:t>
            </a:r>
            <a:r>
              <a:rPr lang="el-GR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Lt" pitchFamily="2" charset="0"/>
              </a:rPr>
              <a:t>Advisory</a:t>
            </a:r>
            <a:r>
              <a:rPr lang="el-G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Lt" pitchFamily="2" charset="0"/>
              </a:rPr>
              <a:t> Board</a:t>
            </a:r>
          </a:p>
          <a:p>
            <a:pPr algn="ctr"/>
            <a:r>
              <a:rPr lang="el-G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Lt" pitchFamily="2" charset="0"/>
              </a:rPr>
              <a:t>petros@prisma.gr</a:t>
            </a:r>
          </a:p>
        </p:txBody>
      </p:sp>
    </p:spTree>
    <p:extLst>
      <p:ext uri="{BB962C8B-B14F-4D97-AF65-F5344CB8AC3E}">
        <p14:creationId xmlns:p14="http://schemas.microsoft.com/office/powerpoint/2010/main" val="368832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Ορθογώνιο 12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14" name="Ομάδα 13"/>
          <p:cNvGrpSpPr/>
          <p:nvPr/>
        </p:nvGrpSpPr>
        <p:grpSpPr>
          <a:xfrm>
            <a:off x="4356044" y="6556371"/>
            <a:ext cx="3479913" cy="292388"/>
            <a:chOff x="233929" y="6556371"/>
            <a:chExt cx="3479913" cy="292388"/>
          </a:xfrm>
        </p:grpSpPr>
        <p:pic>
          <p:nvPicPr>
            <p:cNvPr id="15" name="Εικόνα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555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795496" y="6556371"/>
              <a:ext cx="191834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3929" y="6556371"/>
              <a:ext cx="129349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www.prisma.gr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pic>
        <p:nvPicPr>
          <p:cNvPr id="28" name="Εικόνα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023" y="1519859"/>
            <a:ext cx="4099954" cy="4008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6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Εικόνα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109" y="-9241"/>
            <a:ext cx="53968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085" y="288627"/>
            <a:ext cx="5091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err="1">
                <a:solidFill>
                  <a:srgbClr val="007DDC"/>
                </a:solidFill>
                <a:latin typeface="Calibri Light" panose="020F0302020204030204"/>
              </a:rPr>
              <a:t>Electronics</a:t>
            </a:r>
            <a:r>
              <a:rPr lang="el-GR" sz="4000" dirty="0">
                <a:solidFill>
                  <a:srgbClr val="007DDC"/>
                </a:solidFill>
                <a:latin typeface="Calibri Light" panose="020F0302020204030204"/>
              </a:rPr>
              <a:t> 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</a:rPr>
              <a:t>(CERN/CMS)</a:t>
            </a:r>
            <a:endParaRPr lang="en-US" sz="4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sp>
        <p:nvSpPr>
          <p:cNvPr id="8" name="19 - TextBox"/>
          <p:cNvSpPr txBox="1"/>
          <p:nvPr/>
        </p:nvSpPr>
        <p:spPr>
          <a:xfrm>
            <a:off x="70590" y="5611990"/>
            <a:ext cx="680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DDC"/>
                </a:solidFill>
                <a:latin typeface="Calibri Light" panose="020F0302020204030204"/>
              </a:rPr>
              <a:t>&lt; </a:t>
            </a:r>
            <a:r>
              <a:rPr lang="en-US" sz="2400" b="1" dirty="0">
                <a:solidFill>
                  <a:srgbClr val="007DDC"/>
                </a:solidFill>
                <a:latin typeface="Calibri Light" panose="020F0302020204030204"/>
              </a:rPr>
              <a:t>0</a:t>
            </a:r>
            <a:r>
              <a:rPr lang="el-GR" sz="2400" b="1" dirty="0">
                <a:solidFill>
                  <a:srgbClr val="007DDC"/>
                </a:solidFill>
                <a:latin typeface="Calibri Light" panose="020F0302020204030204"/>
              </a:rPr>
              <a:t>,</a:t>
            </a:r>
            <a:r>
              <a:rPr lang="en-US" sz="2400" b="1" dirty="0">
                <a:solidFill>
                  <a:srgbClr val="007DDC"/>
                </a:solidFill>
                <a:latin typeface="Calibri Light" panose="020F0302020204030204"/>
              </a:rPr>
              <a:t>02% Defect Rate</a:t>
            </a:r>
            <a:r>
              <a:rPr lang="el-GR" sz="2400" dirty="0">
                <a:solidFill>
                  <a:srgbClr val="007DDC"/>
                </a:solidFill>
                <a:latin typeface="Calibri Light" panose="020F0302020204030204"/>
              </a:rPr>
              <a:t>,</a:t>
            </a:r>
            <a:r>
              <a:rPr lang="en-US" sz="2400" dirty="0">
                <a:solidFill>
                  <a:srgbClr val="007DDC"/>
                </a:solidFill>
                <a:latin typeface="Calibri Light" panose="020F0302020204030204"/>
              </a:rPr>
              <a:t>   </a:t>
            </a:r>
            <a:r>
              <a:rPr lang="el-GR" sz="2400" dirty="0">
                <a:solidFill>
                  <a:srgbClr val="007DDC"/>
                </a:solidFill>
                <a:latin typeface="Calibri Light" panose="020F0302020204030204"/>
              </a:rPr>
              <a:t>in </a:t>
            </a:r>
            <a:r>
              <a:rPr lang="en-US" sz="2400" dirty="0">
                <a:solidFill>
                  <a:srgbClr val="007DDC"/>
                </a:solidFill>
                <a:latin typeface="Calibri Light" panose="020F0302020204030204"/>
              </a:rPr>
              <a:t>5500 HFE boards produced</a:t>
            </a:r>
          </a:p>
        </p:txBody>
      </p:sp>
      <p:cxnSp>
        <p:nvCxnSpPr>
          <p:cNvPr id="12" name="Ευθεία γραμμή σύνδεσης 11"/>
          <p:cNvCxnSpPr/>
          <p:nvPr/>
        </p:nvCxnSpPr>
        <p:spPr>
          <a:xfrm>
            <a:off x="461319" y="914400"/>
            <a:ext cx="6326659" cy="0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Ορθογώνιο 12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14" name="Ομάδα 13"/>
          <p:cNvGrpSpPr/>
          <p:nvPr/>
        </p:nvGrpSpPr>
        <p:grpSpPr>
          <a:xfrm>
            <a:off x="4356044" y="6556371"/>
            <a:ext cx="3479913" cy="292388"/>
            <a:chOff x="233929" y="6556371"/>
            <a:chExt cx="3479913" cy="292388"/>
          </a:xfrm>
        </p:grpSpPr>
        <p:pic>
          <p:nvPicPr>
            <p:cNvPr id="15" name="Εικόνα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555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795496" y="6556371"/>
              <a:ext cx="191834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3929" y="6556371"/>
              <a:ext cx="129349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www.prisma.gr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sp>
        <p:nvSpPr>
          <p:cNvPr id="3" name="Ορθογώνιο 2"/>
          <p:cNvSpPr/>
          <p:nvPr/>
        </p:nvSpPr>
        <p:spPr>
          <a:xfrm>
            <a:off x="1023806" y="1188115"/>
            <a:ext cx="2299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800" dirty="0">
                <a:solidFill>
                  <a:srgbClr val="002060"/>
                </a:solidFill>
                <a:latin typeface="Calibri Light" panose="020F0302020204030204"/>
              </a:rPr>
              <a:t>CMS </a:t>
            </a:r>
            <a:r>
              <a:rPr lang="el-GR" sz="2800" dirty="0" err="1">
                <a:solidFill>
                  <a:srgbClr val="002060"/>
                </a:solidFill>
                <a:latin typeface="Calibri Light" panose="020F0302020204030204"/>
              </a:rPr>
              <a:t>Presower</a:t>
            </a:r>
            <a:endParaRPr lang="en-US" sz="2800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pic>
        <p:nvPicPr>
          <p:cNvPr id="19" name="Εικόνα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591">
            <a:off x="568120" y="2139051"/>
            <a:ext cx="5510067" cy="3070714"/>
          </a:xfrm>
          <a:prstGeom prst="rect">
            <a:avLst/>
          </a:prstGeom>
          <a:effectLst>
            <a:outerShdw blurRad="88900" dist="114300" dir="10800000" algn="t" rotWithShape="0">
              <a:schemeClr val="tx1">
                <a:alpha val="60000"/>
              </a:scheme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733951" y="1902937"/>
            <a:ext cx="3165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DDC"/>
                </a:solidFill>
                <a:latin typeface="Calibri Light" panose="020F0302020204030204"/>
              </a:rPr>
              <a:t>Silicon Sensor with 32 stripes</a:t>
            </a:r>
            <a:endParaRPr lang="en-US" sz="2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07026" y="2298724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DDC"/>
                </a:solidFill>
                <a:latin typeface="Calibri Light" panose="020F0302020204030204"/>
              </a:rPr>
              <a:t>DCU25F ASIC</a:t>
            </a:r>
            <a:endParaRPr lang="en-US" sz="2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19164" y="2775617"/>
            <a:ext cx="1898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DDC"/>
                </a:solidFill>
                <a:latin typeface="Calibri Light" panose="020F0302020204030204"/>
              </a:rPr>
              <a:t>Hybrid Front End</a:t>
            </a:r>
          </a:p>
          <a:p>
            <a:pPr algn="ctr"/>
            <a:r>
              <a:rPr lang="en-US" sz="2000" b="1" dirty="0" smtClean="0">
                <a:solidFill>
                  <a:srgbClr val="007DDC"/>
                </a:solidFill>
                <a:latin typeface="Calibri Light" panose="020F0302020204030204"/>
              </a:rPr>
              <a:t>(HFE)</a:t>
            </a:r>
            <a:endParaRPr lang="en-US" sz="2000" b="1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6689" y="3411525"/>
            <a:ext cx="1405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DDC"/>
                </a:solidFill>
                <a:latin typeface="Calibri Light" panose="020F0302020204030204"/>
              </a:rPr>
              <a:t>PACE3  ASIC</a:t>
            </a:r>
            <a:endParaRPr lang="en-US" sz="2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68905" y="4549177"/>
            <a:ext cx="1260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DDC"/>
                </a:solidFill>
                <a:latin typeface="Calibri Light" panose="020F0302020204030204"/>
              </a:rPr>
              <a:t>Connector</a:t>
            </a:r>
            <a:endParaRPr lang="en-US" sz="2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89281" y="4665926"/>
            <a:ext cx="2389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7DDC"/>
                </a:solidFill>
                <a:latin typeface="Calibri Light" panose="020F0302020204030204"/>
              </a:rPr>
              <a:t>Wire bonds between </a:t>
            </a:r>
          </a:p>
          <a:p>
            <a:pPr algn="ctr"/>
            <a:r>
              <a:rPr lang="en-US" sz="2000" dirty="0" smtClean="0">
                <a:solidFill>
                  <a:srgbClr val="007DDC"/>
                </a:solidFill>
                <a:latin typeface="Calibri Light" panose="020F0302020204030204"/>
              </a:rPr>
              <a:t>sensor and HFE</a:t>
            </a:r>
            <a:endParaRPr lang="en-US" sz="2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pic>
        <p:nvPicPr>
          <p:cNvPr id="27" name="Εικόνα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745" y="2272269"/>
            <a:ext cx="3441834" cy="2895304"/>
          </a:xfrm>
          <a:prstGeom prst="rect">
            <a:avLst/>
          </a:prstGeom>
        </p:spPr>
      </p:pic>
      <p:pic>
        <p:nvPicPr>
          <p:cNvPr id="28" name="Εικόνα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994" y="294382"/>
            <a:ext cx="1268218" cy="1240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08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78" y="-9241"/>
            <a:ext cx="5396892" cy="6858000"/>
          </a:xfrm>
          <a:prstGeom prst="rect">
            <a:avLst/>
          </a:prstGeom>
        </p:spPr>
      </p:pic>
      <p:cxnSp>
        <p:nvCxnSpPr>
          <p:cNvPr id="10" name="Ευθεία γραμμή σύνδεσης 9"/>
          <p:cNvCxnSpPr/>
          <p:nvPr/>
        </p:nvCxnSpPr>
        <p:spPr>
          <a:xfrm>
            <a:off x="461319" y="914400"/>
            <a:ext cx="6326659" cy="0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Ορθογώνιο 11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14" name="Ομάδα 13"/>
          <p:cNvGrpSpPr/>
          <p:nvPr/>
        </p:nvGrpSpPr>
        <p:grpSpPr>
          <a:xfrm>
            <a:off x="4356044" y="6556371"/>
            <a:ext cx="3479913" cy="292388"/>
            <a:chOff x="233929" y="6556371"/>
            <a:chExt cx="3479913" cy="292388"/>
          </a:xfrm>
        </p:grpSpPr>
        <p:pic>
          <p:nvPicPr>
            <p:cNvPr id="15" name="Εικόνα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555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795496" y="6556371"/>
              <a:ext cx="191834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3929" y="6556371"/>
              <a:ext cx="129349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www.prisma.gr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sp>
        <p:nvSpPr>
          <p:cNvPr id="2" name="Ορθογώνιο 1"/>
          <p:cNvSpPr/>
          <p:nvPr/>
        </p:nvSpPr>
        <p:spPr>
          <a:xfrm>
            <a:off x="353137" y="1109586"/>
            <a:ext cx="274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800" dirty="0" err="1">
                <a:solidFill>
                  <a:srgbClr val="002060"/>
                </a:solidFill>
                <a:latin typeface="Calibri Light" panose="020F0302020204030204"/>
              </a:rPr>
              <a:t>Power</a:t>
            </a:r>
            <a:r>
              <a:rPr lang="el-GR" sz="2800" dirty="0">
                <a:solidFill>
                  <a:srgbClr val="002060"/>
                </a:solidFill>
                <a:latin typeface="Calibri Light" panose="020F0302020204030204"/>
              </a:rPr>
              <a:t> </a:t>
            </a:r>
            <a:r>
              <a:rPr lang="el-GR" sz="2800" dirty="0" err="1">
                <a:solidFill>
                  <a:srgbClr val="002060"/>
                </a:solidFill>
                <a:latin typeface="Calibri Light" panose="020F0302020204030204"/>
              </a:rPr>
              <a:t>Converters</a:t>
            </a:r>
            <a:endParaRPr lang="en-US" sz="2800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pic>
        <p:nvPicPr>
          <p:cNvPr id="19" name="Εικόνα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5664" y="1236957"/>
            <a:ext cx="4546956" cy="546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78" y="2430394"/>
            <a:ext cx="5411151" cy="4041453"/>
          </a:xfrm>
          <a:prstGeom prst="rect">
            <a:avLst/>
          </a:prstGeom>
          <a:ln>
            <a:noFill/>
          </a:ln>
          <a:effectLst>
            <a:softEdge rad="101600"/>
          </a:effectLst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410" y="1371196"/>
            <a:ext cx="2378481" cy="856040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994" y="294382"/>
            <a:ext cx="1268218" cy="1240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60589" y="349883"/>
            <a:ext cx="4919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err="1">
                <a:solidFill>
                  <a:srgbClr val="007DDC"/>
                </a:solidFill>
                <a:latin typeface="Calibri Light" panose="020F0302020204030204"/>
              </a:rPr>
              <a:t>Electronics</a:t>
            </a:r>
            <a:r>
              <a:rPr lang="el-GR" sz="4000" dirty="0">
                <a:solidFill>
                  <a:srgbClr val="007DDC"/>
                </a:solidFill>
                <a:latin typeface="Calibri Light" panose="020F0302020204030204"/>
              </a:rPr>
              <a:t> 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</a:rPr>
              <a:t>(CERN/PSB)</a:t>
            </a:r>
            <a:endParaRPr lang="en-US" sz="4000" dirty="0">
              <a:solidFill>
                <a:srgbClr val="007DDC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980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Εικόνα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109" y="-9241"/>
            <a:ext cx="53968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495" y="306255"/>
            <a:ext cx="52545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err="1">
                <a:solidFill>
                  <a:srgbClr val="007DDC"/>
                </a:solidFill>
                <a:latin typeface="Calibri Light" panose="020F0302020204030204"/>
              </a:rPr>
              <a:t>Electronics</a:t>
            </a:r>
            <a:r>
              <a:rPr lang="el-GR" sz="4000" dirty="0">
                <a:solidFill>
                  <a:srgbClr val="007DDC"/>
                </a:solidFill>
                <a:latin typeface="Calibri Light" panose="020F0302020204030204"/>
              </a:rPr>
              <a:t> 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</a:rPr>
              <a:t>(CERN/RD51)</a:t>
            </a:r>
            <a:endParaRPr lang="en-US" sz="4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pic>
        <p:nvPicPr>
          <p:cNvPr id="7" name="Εικόνα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907" y="1819071"/>
            <a:ext cx="2995823" cy="160068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9795" y="1534315"/>
            <a:ext cx="1979193" cy="4363842"/>
            <a:chOff x="418864" y="1637608"/>
            <a:chExt cx="2027245" cy="455137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64" y="1637608"/>
              <a:ext cx="2027245" cy="4143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18864" y="5707476"/>
              <a:ext cx="2027245" cy="481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DDC"/>
                  </a:solidFill>
                  <a:latin typeface="Calibri Light" panose="020F0302020204030204"/>
                </a:rPr>
                <a:t>ADC</a:t>
              </a:r>
              <a:endParaRPr lang="el-GR" sz="2400" dirty="0">
                <a:solidFill>
                  <a:srgbClr val="007DDC"/>
                </a:solidFill>
                <a:latin typeface="Calibri Light" panose="020F0302020204030204"/>
              </a:endParaRPr>
            </a:p>
          </p:txBody>
        </p:sp>
      </p:grpSp>
      <p:pic>
        <p:nvPicPr>
          <p:cNvPr id="14" name="Εικόνα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46" y="4204176"/>
            <a:ext cx="2218294" cy="196195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039463" y="1516061"/>
            <a:ext cx="1666156" cy="4008636"/>
            <a:chOff x="439968" y="1637608"/>
            <a:chExt cx="1768992" cy="457207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968" y="1637608"/>
              <a:ext cx="1768992" cy="414250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39968" y="5683131"/>
              <a:ext cx="1768992" cy="526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>
                  <a:solidFill>
                    <a:prstClr val="white"/>
                  </a:solidFill>
                  <a:latin typeface="Calibri Light" panose="020F0302020204030204"/>
                </a:rPr>
                <a:t> </a:t>
              </a:r>
              <a:r>
                <a:rPr lang="en-US" sz="2400" dirty="0">
                  <a:solidFill>
                    <a:srgbClr val="007DDC"/>
                  </a:solidFill>
                  <a:latin typeface="Calibri Light" panose="020F0302020204030204"/>
                </a:rPr>
                <a:t>FEC</a:t>
              </a:r>
              <a:endParaRPr lang="el-GR" sz="2400" dirty="0">
                <a:solidFill>
                  <a:srgbClr val="007DDC"/>
                </a:solidFill>
                <a:latin typeface="Calibri Light" panose="020F0302020204030204"/>
              </a:endParaRPr>
            </a:p>
          </p:txBody>
        </p:sp>
      </p:grpSp>
      <p:pic>
        <p:nvPicPr>
          <p:cNvPr id="18" name="Εικόνα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5601" y="1794215"/>
            <a:ext cx="1986807" cy="1857233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040099" y="1235743"/>
            <a:ext cx="1653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400" dirty="0">
                <a:solidFill>
                  <a:srgbClr val="002060"/>
                </a:solidFill>
                <a:latin typeface="Calibri Light" panose="020F0302020204030204"/>
              </a:rPr>
              <a:t>RD51 / </a:t>
            </a:r>
            <a:r>
              <a:rPr lang="el-GR" sz="2400" dirty="0" err="1">
                <a:solidFill>
                  <a:srgbClr val="002060"/>
                </a:solidFill>
                <a:latin typeface="Calibri Light" panose="020F0302020204030204"/>
              </a:rPr>
              <a:t>SRSs</a:t>
            </a:r>
            <a:endParaRPr lang="en-US" sz="2400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cxnSp>
        <p:nvCxnSpPr>
          <p:cNvPr id="20" name="Ευθεία γραμμή σύνδεσης 19"/>
          <p:cNvCxnSpPr/>
          <p:nvPr/>
        </p:nvCxnSpPr>
        <p:spPr>
          <a:xfrm>
            <a:off x="461319" y="914400"/>
            <a:ext cx="6326659" cy="0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Ορθογώνιο 20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22" name="Ομάδα 21"/>
          <p:cNvGrpSpPr/>
          <p:nvPr/>
        </p:nvGrpSpPr>
        <p:grpSpPr>
          <a:xfrm>
            <a:off x="4356044" y="6556371"/>
            <a:ext cx="3479913" cy="292388"/>
            <a:chOff x="233929" y="6556371"/>
            <a:chExt cx="3479913" cy="292388"/>
          </a:xfrm>
        </p:grpSpPr>
        <p:pic>
          <p:nvPicPr>
            <p:cNvPr id="23" name="Εικόνα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555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1795496" y="6556371"/>
              <a:ext cx="191834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3929" y="6556371"/>
              <a:ext cx="129349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www.prisma.gr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pic>
        <p:nvPicPr>
          <p:cNvPr id="27" name="Εικόνα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17">
            <a:off x="6832756" y="4056270"/>
            <a:ext cx="2893059" cy="2160097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3224557" y="3762193"/>
            <a:ext cx="1124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DDC"/>
                </a:solidFill>
                <a:latin typeface="Calibri Light" panose="020F0302020204030204"/>
              </a:rPr>
              <a:t>Hybrids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2934149" y="6022351"/>
            <a:ext cx="1698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7DDC"/>
                </a:solidFill>
                <a:latin typeface="Calibri Light" panose="020F0302020204030204"/>
              </a:rPr>
              <a:t>ATX Adapter</a:t>
            </a:r>
            <a:endParaRPr lang="el-GR" sz="24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pic>
        <p:nvPicPr>
          <p:cNvPr id="29" name="Εικόνα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994" y="294382"/>
            <a:ext cx="1268218" cy="1240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7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109" y="-9241"/>
            <a:ext cx="53968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733" y="317906"/>
            <a:ext cx="5369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err="1">
                <a:solidFill>
                  <a:srgbClr val="007DDC"/>
                </a:solidFill>
                <a:latin typeface="Calibri Light" panose="020F0302020204030204"/>
              </a:rPr>
              <a:t>Electronics</a:t>
            </a:r>
            <a:r>
              <a:rPr lang="el-GR" sz="4000" dirty="0">
                <a:solidFill>
                  <a:srgbClr val="007DDC"/>
                </a:solidFill>
                <a:latin typeface="Calibri Light" panose="020F0302020204030204"/>
              </a:rPr>
              <a:t> 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</a:rPr>
              <a:t>(CERN/ATLAS)</a:t>
            </a:r>
            <a:endParaRPr lang="en-US" sz="4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1519" r="5197" b="735"/>
          <a:stretch/>
        </p:blipFill>
        <p:spPr>
          <a:xfrm rot="16200000">
            <a:off x="3043653" y="753864"/>
            <a:ext cx="4398641" cy="6276682"/>
          </a:xfrm>
          <a:prstGeom prst="rect">
            <a:avLst/>
          </a:prstGeom>
          <a:effectLst>
            <a:softEdge rad="228600"/>
          </a:effectLst>
        </p:spPr>
      </p:pic>
      <p:cxnSp>
        <p:nvCxnSpPr>
          <p:cNvPr id="12" name="Ευθεία γραμμή σύνδεσης 11"/>
          <p:cNvCxnSpPr/>
          <p:nvPr/>
        </p:nvCxnSpPr>
        <p:spPr>
          <a:xfrm>
            <a:off x="461319" y="914400"/>
            <a:ext cx="6326659" cy="0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Ορθογώνιο 12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14" name="Ομάδα 13"/>
          <p:cNvGrpSpPr/>
          <p:nvPr/>
        </p:nvGrpSpPr>
        <p:grpSpPr>
          <a:xfrm>
            <a:off x="4356044" y="6556371"/>
            <a:ext cx="3479913" cy="292388"/>
            <a:chOff x="233929" y="6556371"/>
            <a:chExt cx="3479913" cy="292388"/>
          </a:xfrm>
        </p:grpSpPr>
        <p:pic>
          <p:nvPicPr>
            <p:cNvPr id="15" name="Εικόνα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555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795496" y="6556371"/>
              <a:ext cx="191834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3929" y="6556371"/>
              <a:ext cx="129349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www.prisma.gr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sp>
        <p:nvSpPr>
          <p:cNvPr id="2" name="Ορθογώνιο 1"/>
          <p:cNvSpPr/>
          <p:nvPr/>
        </p:nvSpPr>
        <p:spPr>
          <a:xfrm>
            <a:off x="531974" y="1131455"/>
            <a:ext cx="2655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400" dirty="0">
                <a:solidFill>
                  <a:srgbClr val="002060"/>
                </a:solidFill>
                <a:latin typeface="Calibri Light" panose="020F0302020204030204"/>
              </a:rPr>
              <a:t>ATLAS / NSW / L1D2</a:t>
            </a:r>
            <a:endParaRPr lang="en-US" sz="2400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994" y="294382"/>
            <a:ext cx="1268218" cy="1240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81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Εικόνα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6667" r="-610" b="-1673"/>
          <a:stretch/>
        </p:blipFill>
        <p:spPr>
          <a:xfrm>
            <a:off x="6820930" y="-16476"/>
            <a:ext cx="5400000" cy="7043351"/>
          </a:xfrm>
          <a:prstGeom prst="rect">
            <a:avLst/>
          </a:prstGeom>
        </p:spPr>
      </p:pic>
      <p:cxnSp>
        <p:nvCxnSpPr>
          <p:cNvPr id="10" name="Ευθεία γραμμή σύνδεσης 9"/>
          <p:cNvCxnSpPr/>
          <p:nvPr/>
        </p:nvCxnSpPr>
        <p:spPr>
          <a:xfrm>
            <a:off x="461319" y="914400"/>
            <a:ext cx="6326659" cy="0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Ορθογώνιο 10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8779" y="249220"/>
            <a:ext cx="8342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R&amp;D </a:t>
            </a:r>
            <a:r>
              <a:rPr lang="el-GR" sz="40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with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4000" dirty="0" smtClean="0">
                <a:solidFill>
                  <a:srgbClr val="007DDC"/>
                </a:solidFill>
                <a:latin typeface="+mj-lt"/>
              </a:rPr>
              <a:t>CERN</a:t>
            </a:r>
            <a:endParaRPr lang="en-US" sz="4000" dirty="0">
              <a:solidFill>
                <a:srgbClr val="007DDC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26575" y="4851785"/>
            <a:ext cx="106952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600" b="1" dirty="0" smtClean="0"/>
              <a:t>FTK</a:t>
            </a:r>
            <a:endParaRPr lang="el-GR" sz="4600" b="1" dirty="0"/>
          </a:p>
        </p:txBody>
      </p:sp>
      <p:sp>
        <p:nvSpPr>
          <p:cNvPr id="20" name="Ορθογώνιο 19"/>
          <p:cNvSpPr/>
          <p:nvPr/>
        </p:nvSpPr>
        <p:spPr>
          <a:xfrm>
            <a:off x="176772" y="3127144"/>
            <a:ext cx="6467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err="1" smtClean="0">
                <a:solidFill>
                  <a:srgbClr val="007DDC"/>
                </a:solidFill>
                <a:latin typeface="+mj-lt"/>
              </a:rPr>
              <a:t>Remote</a:t>
            </a:r>
            <a:r>
              <a:rPr lang="el-GR" sz="2400" dirty="0" smtClean="0">
                <a:solidFill>
                  <a:srgbClr val="007DDC"/>
                </a:solidFill>
                <a:latin typeface="+mj-lt"/>
              </a:rPr>
              <a:t> </a:t>
            </a:r>
            <a:r>
              <a:rPr lang="el-GR" sz="2400" dirty="0" err="1" smtClean="0">
                <a:solidFill>
                  <a:srgbClr val="007DDC"/>
                </a:solidFill>
                <a:latin typeface="+mj-lt"/>
              </a:rPr>
              <a:t>monitoring</a:t>
            </a:r>
            <a:r>
              <a:rPr lang="el-GR" sz="2400" dirty="0" smtClean="0">
                <a:solidFill>
                  <a:srgbClr val="007DDC"/>
                </a:solidFill>
                <a:latin typeface="+mj-lt"/>
              </a:rPr>
              <a:t> of </a:t>
            </a:r>
            <a:r>
              <a:rPr lang="el-GR" sz="2400" dirty="0" err="1" smtClean="0">
                <a:solidFill>
                  <a:srgbClr val="007DDC"/>
                </a:solidFill>
                <a:latin typeface="+mj-lt"/>
              </a:rPr>
              <a:t>Engineers</a:t>
            </a:r>
            <a:r>
              <a:rPr lang="el-GR" sz="2400" dirty="0" smtClean="0">
                <a:solidFill>
                  <a:srgbClr val="007DDC"/>
                </a:solidFill>
                <a:latin typeface="+mj-lt"/>
              </a:rPr>
              <a:t>/</a:t>
            </a:r>
            <a:r>
              <a:rPr lang="el-GR" sz="2400" dirty="0" err="1" smtClean="0">
                <a:solidFill>
                  <a:srgbClr val="007DDC"/>
                </a:solidFill>
                <a:latin typeface="+mj-lt"/>
              </a:rPr>
              <a:t>Technicians</a:t>
            </a:r>
            <a:r>
              <a:rPr lang="el-GR" sz="2400" dirty="0" smtClean="0">
                <a:solidFill>
                  <a:srgbClr val="007DDC"/>
                </a:solidFill>
                <a:latin typeface="+mj-lt"/>
              </a:rPr>
              <a:t> </a:t>
            </a:r>
          </a:p>
          <a:p>
            <a:pPr algn="ctr"/>
            <a:r>
              <a:rPr lang="el-GR" sz="2400" dirty="0" err="1" smtClean="0">
                <a:solidFill>
                  <a:srgbClr val="007DDC"/>
                </a:solidFill>
                <a:latin typeface="+mj-lt"/>
              </a:rPr>
              <a:t>to</a:t>
            </a:r>
            <a:r>
              <a:rPr lang="el-GR" sz="2400" dirty="0" smtClean="0">
                <a:solidFill>
                  <a:srgbClr val="007DDC"/>
                </a:solidFill>
                <a:latin typeface="+mj-lt"/>
              </a:rPr>
              <a:t> </a:t>
            </a:r>
            <a:r>
              <a:rPr lang="el-GR" sz="2400" dirty="0" err="1" smtClean="0">
                <a:solidFill>
                  <a:srgbClr val="007DDC"/>
                </a:solidFill>
                <a:latin typeface="+mj-lt"/>
              </a:rPr>
              <a:t>increase</a:t>
            </a:r>
            <a:r>
              <a:rPr lang="el-GR" sz="2400" dirty="0" smtClean="0">
                <a:solidFill>
                  <a:srgbClr val="007DDC"/>
                </a:solidFill>
                <a:latin typeface="+mj-lt"/>
              </a:rPr>
              <a:t> </a:t>
            </a:r>
            <a:r>
              <a:rPr lang="el-GR" sz="2400" dirty="0" err="1" smtClean="0">
                <a:solidFill>
                  <a:srgbClr val="007DDC"/>
                </a:solidFill>
                <a:latin typeface="+mj-lt"/>
              </a:rPr>
              <a:t>personnel</a:t>
            </a:r>
            <a:r>
              <a:rPr lang="el-GR" sz="2400" dirty="0" smtClean="0">
                <a:solidFill>
                  <a:srgbClr val="007DDC"/>
                </a:solidFill>
                <a:latin typeface="+mj-lt"/>
              </a:rPr>
              <a:t> </a:t>
            </a:r>
            <a:r>
              <a:rPr lang="el-GR" sz="2400" dirty="0" err="1" smtClean="0">
                <a:solidFill>
                  <a:srgbClr val="007DDC"/>
                </a:solidFill>
                <a:latin typeface="+mj-lt"/>
              </a:rPr>
              <a:t>safety</a:t>
            </a:r>
            <a:r>
              <a:rPr lang="el-GR" sz="2400" dirty="0" smtClean="0">
                <a:solidFill>
                  <a:srgbClr val="007DDC"/>
                </a:solidFill>
                <a:latin typeface="+mj-lt"/>
              </a:rPr>
              <a:t>, </a:t>
            </a:r>
            <a:r>
              <a:rPr lang="el-GR" sz="2400" dirty="0" err="1" smtClean="0">
                <a:solidFill>
                  <a:srgbClr val="007DDC"/>
                </a:solidFill>
                <a:latin typeface="+mj-lt"/>
              </a:rPr>
              <a:t>while</a:t>
            </a:r>
            <a:r>
              <a:rPr lang="el-GR" sz="2400" dirty="0" smtClean="0">
                <a:solidFill>
                  <a:srgbClr val="007DDC"/>
                </a:solidFill>
                <a:latin typeface="+mj-lt"/>
              </a:rPr>
              <a:t> </a:t>
            </a:r>
            <a:r>
              <a:rPr lang="el-GR" sz="2400" dirty="0" err="1" smtClean="0">
                <a:solidFill>
                  <a:srgbClr val="007DDC"/>
                </a:solidFill>
                <a:latin typeface="+mj-lt"/>
              </a:rPr>
              <a:t>working</a:t>
            </a:r>
            <a:r>
              <a:rPr lang="el-GR" sz="2400" dirty="0" smtClean="0">
                <a:solidFill>
                  <a:srgbClr val="007DDC"/>
                </a:solidFill>
                <a:latin typeface="+mj-lt"/>
              </a:rPr>
              <a:t> in </a:t>
            </a:r>
            <a:r>
              <a:rPr lang="el-GR" sz="2400" dirty="0" err="1" smtClean="0">
                <a:solidFill>
                  <a:srgbClr val="007DDC"/>
                </a:solidFill>
                <a:latin typeface="+mj-lt"/>
              </a:rPr>
              <a:t>hazardous</a:t>
            </a:r>
            <a:r>
              <a:rPr lang="el-GR" sz="2400" dirty="0" smtClean="0">
                <a:solidFill>
                  <a:srgbClr val="007DDC"/>
                </a:solidFill>
                <a:latin typeface="+mj-lt"/>
              </a:rPr>
              <a:t> </a:t>
            </a:r>
            <a:r>
              <a:rPr lang="el-GR" sz="2400" dirty="0" err="1" smtClean="0">
                <a:solidFill>
                  <a:srgbClr val="007DDC"/>
                </a:solidFill>
                <a:latin typeface="+mj-lt"/>
              </a:rPr>
              <a:t>environments</a:t>
            </a:r>
            <a:r>
              <a:rPr lang="el-GR" sz="2400" dirty="0" smtClean="0">
                <a:solidFill>
                  <a:srgbClr val="007DDC"/>
                </a:solidFill>
                <a:latin typeface="+mj-lt"/>
              </a:rPr>
              <a:t> </a:t>
            </a:r>
          </a:p>
          <a:p>
            <a:pPr algn="ctr"/>
            <a:r>
              <a:rPr lang="el-GR" sz="2400" dirty="0" err="1" smtClean="0">
                <a:solidFill>
                  <a:srgbClr val="007DDC"/>
                </a:solidFill>
                <a:latin typeface="+mj-lt"/>
              </a:rPr>
              <a:t>employing</a:t>
            </a:r>
            <a:r>
              <a:rPr lang="el-GR" sz="2400" dirty="0" smtClean="0">
                <a:solidFill>
                  <a:srgbClr val="007DDC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7DDC"/>
                </a:solidFill>
                <a:latin typeface="+mj-lt"/>
              </a:rPr>
              <a:t>PrismaSense</a:t>
            </a:r>
            <a:r>
              <a:rPr lang="el-GR" sz="2400" dirty="0" smtClean="0">
                <a:solidFill>
                  <a:srgbClr val="007DDC"/>
                </a:solidFill>
                <a:latin typeface="+mj-lt"/>
              </a:rPr>
              <a:t>® </a:t>
            </a:r>
            <a:r>
              <a:rPr lang="el-GR" sz="2400" dirty="0" err="1" smtClean="0">
                <a:solidFill>
                  <a:srgbClr val="007DDC"/>
                </a:solidFill>
                <a:latin typeface="+mj-lt"/>
              </a:rPr>
              <a:t>technology</a:t>
            </a:r>
            <a:endParaRPr lang="en-US" sz="2400" dirty="0" smtClean="0">
              <a:solidFill>
                <a:srgbClr val="007DDC"/>
              </a:solidFill>
              <a:latin typeface="+mj-lt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9" y="1246991"/>
            <a:ext cx="5785116" cy="1725172"/>
          </a:xfrm>
          <a:prstGeom prst="rect">
            <a:avLst/>
          </a:prstGeom>
        </p:spPr>
      </p:pic>
      <p:grpSp>
        <p:nvGrpSpPr>
          <p:cNvPr id="15" name="Ομάδα 14"/>
          <p:cNvGrpSpPr/>
          <p:nvPr/>
        </p:nvGrpSpPr>
        <p:grpSpPr>
          <a:xfrm>
            <a:off x="4930532" y="6556371"/>
            <a:ext cx="7261468" cy="292388"/>
            <a:chOff x="808417" y="6556371"/>
            <a:chExt cx="7261468" cy="292388"/>
          </a:xfrm>
        </p:grpSpPr>
        <p:pic>
          <p:nvPicPr>
            <p:cNvPr id="25" name="Εικόνα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17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1069358" y="6556371"/>
              <a:ext cx="202574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ICT  *  R&amp;D</a:t>
              </a:r>
              <a:endParaRPr lang="el-GR" sz="13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73422" y="6556371"/>
              <a:ext cx="15964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www.prismael.com</a:t>
              </a:r>
              <a:endParaRPr lang="el-GR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217220" y="1755634"/>
            <a:ext cx="1760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prstClr val="white">
                    <a:alpha val="70000"/>
                  </a:prstClr>
                </a:solidFill>
                <a:latin typeface="Roboto Lt" pitchFamily="2" charset="0"/>
                <a:ea typeface="Roboto Lt" pitchFamily="2" charset="0"/>
              </a:rPr>
              <a:t>Wireless </a:t>
            </a:r>
            <a:r>
              <a:rPr lang="en-US" sz="2000" dirty="0" smtClean="0">
                <a:solidFill>
                  <a:prstClr val="white">
                    <a:alpha val="70000"/>
                  </a:prstClr>
                </a:solidFill>
                <a:latin typeface="Roboto Lt" pitchFamily="2" charset="0"/>
                <a:ea typeface="Roboto Lt" pitchFamily="2" charset="0"/>
              </a:rPr>
              <a:t>Personal </a:t>
            </a:r>
          </a:p>
          <a:p>
            <a:pPr algn="ctr"/>
            <a:r>
              <a:rPr lang="en-US" sz="2000" dirty="0" smtClean="0">
                <a:solidFill>
                  <a:prstClr val="white">
                    <a:alpha val="70000"/>
                  </a:prstClr>
                </a:solidFill>
                <a:latin typeface="Roboto Lt" pitchFamily="2" charset="0"/>
                <a:ea typeface="Roboto Lt" pitchFamily="2" charset="0"/>
              </a:rPr>
              <a:t>Supervision System </a:t>
            </a:r>
            <a:endParaRPr lang="el-GR" sz="2000" dirty="0">
              <a:solidFill>
                <a:prstClr val="white">
                  <a:alpha val="70000"/>
                </a:prstClr>
              </a:solidFill>
              <a:latin typeface="Roboto Lt" pitchFamily="2" charset="0"/>
              <a:ea typeface="Roboto L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5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Ορθογώνιο 12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14" name="Ομάδα 13"/>
          <p:cNvGrpSpPr/>
          <p:nvPr/>
        </p:nvGrpSpPr>
        <p:grpSpPr>
          <a:xfrm>
            <a:off x="4356044" y="6556371"/>
            <a:ext cx="3479913" cy="292388"/>
            <a:chOff x="233929" y="6556371"/>
            <a:chExt cx="3479913" cy="292388"/>
          </a:xfrm>
        </p:grpSpPr>
        <p:pic>
          <p:nvPicPr>
            <p:cNvPr id="15" name="Εικόνα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555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795496" y="6556371"/>
              <a:ext cx="191834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3929" y="6556371"/>
              <a:ext cx="129349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www.prisma.gr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pic>
        <p:nvPicPr>
          <p:cNvPr id="8" name="Εικόνα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40" y="1485370"/>
            <a:ext cx="4414459" cy="331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1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τρίγωνο 9"/>
          <p:cNvSpPr/>
          <p:nvPr/>
        </p:nvSpPr>
        <p:spPr>
          <a:xfrm flipH="1" flipV="1">
            <a:off x="5182531" y="-9331"/>
            <a:ext cx="7009467" cy="6877768"/>
          </a:xfrm>
          <a:custGeom>
            <a:avLst/>
            <a:gdLst>
              <a:gd name="connsiteX0" fmla="*/ 0 w 12192000"/>
              <a:gd name="connsiteY0" fmla="*/ 3761344 h 3761344"/>
              <a:gd name="connsiteX1" fmla="*/ 0 w 12192000"/>
              <a:gd name="connsiteY1" fmla="*/ 0 h 3761344"/>
              <a:gd name="connsiteX2" fmla="*/ 12192000 w 12192000"/>
              <a:gd name="connsiteY2" fmla="*/ 3761344 h 3761344"/>
              <a:gd name="connsiteX3" fmla="*/ 0 w 12192000"/>
              <a:gd name="connsiteY3" fmla="*/ 3761344 h 3761344"/>
              <a:gd name="connsiteX0" fmla="*/ 0 w 12192000"/>
              <a:gd name="connsiteY0" fmla="*/ 6877768 h 6877768"/>
              <a:gd name="connsiteX1" fmla="*/ 0 w 12192000"/>
              <a:gd name="connsiteY1" fmla="*/ 0 h 6877768"/>
              <a:gd name="connsiteX2" fmla="*/ 12192000 w 12192000"/>
              <a:gd name="connsiteY2" fmla="*/ 6877768 h 6877768"/>
              <a:gd name="connsiteX3" fmla="*/ 0 w 12192000"/>
              <a:gd name="connsiteY3" fmla="*/ 6877768 h 6877768"/>
              <a:gd name="connsiteX0" fmla="*/ 0 w 8683689"/>
              <a:gd name="connsiteY0" fmla="*/ 6877768 h 6877768"/>
              <a:gd name="connsiteX1" fmla="*/ 0 w 8683689"/>
              <a:gd name="connsiteY1" fmla="*/ 0 h 6877768"/>
              <a:gd name="connsiteX2" fmla="*/ 8683689 w 8683689"/>
              <a:gd name="connsiteY2" fmla="*/ 6859106 h 6877768"/>
              <a:gd name="connsiteX3" fmla="*/ 0 w 8683689"/>
              <a:gd name="connsiteY3" fmla="*/ 6877768 h 6877768"/>
              <a:gd name="connsiteX0" fmla="*/ 0 w 9056914"/>
              <a:gd name="connsiteY0" fmla="*/ 6877768 h 6877768"/>
              <a:gd name="connsiteX1" fmla="*/ 0 w 9056914"/>
              <a:gd name="connsiteY1" fmla="*/ 0 h 6877768"/>
              <a:gd name="connsiteX2" fmla="*/ 9056914 w 9056914"/>
              <a:gd name="connsiteY2" fmla="*/ 6868436 h 6877768"/>
              <a:gd name="connsiteX3" fmla="*/ 0 w 9056914"/>
              <a:gd name="connsiteY3" fmla="*/ 6877768 h 6877768"/>
              <a:gd name="connsiteX0" fmla="*/ 0 w 8786326"/>
              <a:gd name="connsiteY0" fmla="*/ 6877768 h 6877768"/>
              <a:gd name="connsiteX1" fmla="*/ 0 w 8786326"/>
              <a:gd name="connsiteY1" fmla="*/ 0 h 6877768"/>
              <a:gd name="connsiteX2" fmla="*/ 8786326 w 8786326"/>
              <a:gd name="connsiteY2" fmla="*/ 6868436 h 6877768"/>
              <a:gd name="connsiteX3" fmla="*/ 0 w 8786326"/>
              <a:gd name="connsiteY3" fmla="*/ 6877768 h 687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86326" h="6877768">
                <a:moveTo>
                  <a:pt x="0" y="6877768"/>
                </a:moveTo>
                <a:lnTo>
                  <a:pt x="0" y="0"/>
                </a:lnTo>
                <a:lnTo>
                  <a:pt x="8786326" y="6868436"/>
                </a:lnTo>
                <a:lnTo>
                  <a:pt x="0" y="6877768"/>
                </a:lnTo>
                <a:close/>
              </a:path>
            </a:pathLst>
          </a:custGeom>
          <a:solidFill>
            <a:srgbClr val="003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187" y="206514"/>
            <a:ext cx="5219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err="1" smtClean="0">
                <a:solidFill>
                  <a:srgbClr val="0070C0"/>
                </a:solidFill>
                <a:latin typeface="+mj-lt"/>
                <a:ea typeface="Roboto Lt" pitchFamily="2" charset="0"/>
                <a:cs typeface="Times New Roman" panose="02020603050405020304" pitchFamily="18" charset="0"/>
              </a:rPr>
              <a:t>Electronics</a:t>
            </a:r>
            <a:r>
              <a:rPr lang="el-GR" sz="4000" dirty="0" smtClean="0">
                <a:solidFill>
                  <a:srgbClr val="0070C0"/>
                </a:solidFill>
                <a:latin typeface="+mj-lt"/>
                <a:ea typeface="Roboto Lt" pitchFamily="2" charset="0"/>
                <a:cs typeface="Times New Roman" panose="02020603050405020304" pitchFamily="18" charset="0"/>
              </a:rPr>
              <a:t>  (AIRBUS)</a:t>
            </a:r>
            <a:endParaRPr lang="el-GR" sz="4000" dirty="0">
              <a:solidFill>
                <a:srgbClr val="0070C0"/>
              </a:solidFill>
              <a:latin typeface="+mj-lt"/>
              <a:ea typeface="Roboto Lt" pitchFamily="2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96" y="223119"/>
            <a:ext cx="798578" cy="798578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703" y="2112443"/>
            <a:ext cx="520857" cy="520857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317">
            <a:off x="6815712" y="1519822"/>
            <a:ext cx="5027730" cy="2685951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20" y="2168927"/>
            <a:ext cx="180550" cy="180550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549" y="5319251"/>
            <a:ext cx="539352" cy="539352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894" y="1252799"/>
            <a:ext cx="798578" cy="798578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267" y="1428277"/>
            <a:ext cx="176887" cy="176887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294" y="1555817"/>
            <a:ext cx="184981" cy="184981"/>
          </a:xfrm>
          <a:prstGeom prst="rect">
            <a:avLst/>
          </a:prstGeom>
        </p:spPr>
      </p:pic>
      <p:pic>
        <p:nvPicPr>
          <p:cNvPr id="19" name="Εικόνα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725" y="3939221"/>
            <a:ext cx="260429" cy="260429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275" y="914400"/>
            <a:ext cx="520857" cy="520857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702" y="1349352"/>
            <a:ext cx="311144" cy="311144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664" y="3502994"/>
            <a:ext cx="373685" cy="373685"/>
          </a:xfrm>
          <a:prstGeom prst="rect">
            <a:avLst/>
          </a:prstGeom>
        </p:spPr>
      </p:pic>
      <p:pic>
        <p:nvPicPr>
          <p:cNvPr id="23" name="Εικόνα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039" y="5319251"/>
            <a:ext cx="311144" cy="311144"/>
          </a:xfrm>
          <a:prstGeom prst="rect">
            <a:avLst/>
          </a:prstGeom>
        </p:spPr>
      </p:pic>
      <p:pic>
        <p:nvPicPr>
          <p:cNvPr id="32" name="Εικόνα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641" y="4325821"/>
            <a:ext cx="184981" cy="184981"/>
          </a:xfrm>
          <a:prstGeom prst="rect">
            <a:avLst/>
          </a:prstGeom>
        </p:spPr>
      </p:pic>
      <p:pic>
        <p:nvPicPr>
          <p:cNvPr id="33" name="Εικόνα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753" y="2249429"/>
            <a:ext cx="176887" cy="176887"/>
          </a:xfrm>
          <a:prstGeom prst="rect">
            <a:avLst/>
          </a:prstGeom>
        </p:spPr>
      </p:pic>
      <p:pic>
        <p:nvPicPr>
          <p:cNvPr id="34" name="Εικόνα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34" y="2183917"/>
            <a:ext cx="176887" cy="176887"/>
          </a:xfrm>
          <a:prstGeom prst="rect">
            <a:avLst/>
          </a:prstGeom>
        </p:spPr>
      </p:pic>
      <p:sp>
        <p:nvSpPr>
          <p:cNvPr id="36" name="Ορθογώνιο 35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42" name="Ευθεία γραμμή σύνδεσης 41"/>
          <p:cNvCxnSpPr/>
          <p:nvPr/>
        </p:nvCxnSpPr>
        <p:spPr>
          <a:xfrm>
            <a:off x="461319" y="914400"/>
            <a:ext cx="4863716" cy="0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Ορθογώνιο 42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85681" y="1479188"/>
            <a:ext cx="3881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0070C0"/>
                </a:solidFill>
                <a:latin typeface="+mj-lt"/>
              </a:rPr>
              <a:t>SOLAR  ORBITER  PROJECT</a:t>
            </a:r>
            <a:endParaRPr lang="el-GR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1" name="Ορθογώνιο 13"/>
          <p:cNvSpPr/>
          <p:nvPr/>
        </p:nvSpPr>
        <p:spPr>
          <a:xfrm>
            <a:off x="100885" y="2168927"/>
            <a:ext cx="5438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err="1" smtClean="0">
                <a:solidFill>
                  <a:srgbClr val="0070C0"/>
                </a:solidFill>
                <a:latin typeface="+mj-lt"/>
              </a:rPr>
              <a:t>Design</a:t>
            </a:r>
            <a:r>
              <a:rPr lang="el-GR" sz="2400" dirty="0" smtClean="0">
                <a:solidFill>
                  <a:srgbClr val="0070C0"/>
                </a:solidFill>
                <a:latin typeface="+mj-lt"/>
              </a:rPr>
              <a:t>, Development and </a:t>
            </a:r>
            <a:r>
              <a:rPr lang="el-GR" sz="2400" dirty="0" err="1" smtClean="0">
                <a:solidFill>
                  <a:srgbClr val="0070C0"/>
                </a:solidFill>
                <a:latin typeface="+mj-lt"/>
              </a:rPr>
              <a:t>Production</a:t>
            </a:r>
            <a:r>
              <a:rPr lang="el-GR" sz="2400" dirty="0" smtClean="0">
                <a:solidFill>
                  <a:srgbClr val="0070C0"/>
                </a:solidFill>
                <a:latin typeface="+mj-lt"/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O</a:t>
            </a:r>
            <a:r>
              <a:rPr lang="el-GR" sz="2400" dirty="0" smtClean="0">
                <a:solidFill>
                  <a:srgbClr val="0070C0"/>
                </a:solidFill>
                <a:latin typeface="+mj-lt"/>
              </a:rPr>
              <a:t>f EGSE for </a:t>
            </a:r>
            <a:r>
              <a:rPr lang="el-GR" sz="2400" dirty="0" err="1" smtClean="0">
                <a:solidFill>
                  <a:srgbClr val="0070C0"/>
                </a:solidFill>
                <a:latin typeface="+mj-lt"/>
              </a:rPr>
              <a:t>Airbus</a:t>
            </a:r>
            <a:r>
              <a:rPr lang="el-GR" sz="2400" dirty="0" smtClean="0">
                <a:solidFill>
                  <a:srgbClr val="0070C0"/>
                </a:solidFill>
                <a:latin typeface="+mj-lt"/>
              </a:rPr>
              <a:t> UK</a:t>
            </a:r>
            <a:endParaRPr lang="el-GR" sz="2400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31" name="Ομάδα 30"/>
          <p:cNvGrpSpPr/>
          <p:nvPr/>
        </p:nvGrpSpPr>
        <p:grpSpPr>
          <a:xfrm>
            <a:off x="4930532" y="6556371"/>
            <a:ext cx="7261468" cy="292388"/>
            <a:chOff x="808417" y="6556371"/>
            <a:chExt cx="7261468" cy="292388"/>
          </a:xfrm>
        </p:grpSpPr>
        <p:pic>
          <p:nvPicPr>
            <p:cNvPr id="37" name="Εικόνα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17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TextBox 37"/>
            <p:cNvSpPr txBox="1"/>
            <p:nvPr/>
          </p:nvSpPr>
          <p:spPr>
            <a:xfrm>
              <a:off x="1069358" y="6556371"/>
              <a:ext cx="202574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ICT  *  R&amp;D</a:t>
              </a:r>
              <a:endParaRPr lang="el-GR" sz="13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73422" y="6556371"/>
              <a:ext cx="15964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www.prismael.com</a:t>
              </a:r>
              <a:endParaRPr lang="el-GR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τρίγωνο 9"/>
          <p:cNvSpPr/>
          <p:nvPr/>
        </p:nvSpPr>
        <p:spPr>
          <a:xfrm flipH="1" flipV="1">
            <a:off x="5182531" y="-9331"/>
            <a:ext cx="7009467" cy="6877768"/>
          </a:xfrm>
          <a:custGeom>
            <a:avLst/>
            <a:gdLst>
              <a:gd name="connsiteX0" fmla="*/ 0 w 12192000"/>
              <a:gd name="connsiteY0" fmla="*/ 3761344 h 3761344"/>
              <a:gd name="connsiteX1" fmla="*/ 0 w 12192000"/>
              <a:gd name="connsiteY1" fmla="*/ 0 h 3761344"/>
              <a:gd name="connsiteX2" fmla="*/ 12192000 w 12192000"/>
              <a:gd name="connsiteY2" fmla="*/ 3761344 h 3761344"/>
              <a:gd name="connsiteX3" fmla="*/ 0 w 12192000"/>
              <a:gd name="connsiteY3" fmla="*/ 3761344 h 3761344"/>
              <a:gd name="connsiteX0" fmla="*/ 0 w 12192000"/>
              <a:gd name="connsiteY0" fmla="*/ 6877768 h 6877768"/>
              <a:gd name="connsiteX1" fmla="*/ 0 w 12192000"/>
              <a:gd name="connsiteY1" fmla="*/ 0 h 6877768"/>
              <a:gd name="connsiteX2" fmla="*/ 12192000 w 12192000"/>
              <a:gd name="connsiteY2" fmla="*/ 6877768 h 6877768"/>
              <a:gd name="connsiteX3" fmla="*/ 0 w 12192000"/>
              <a:gd name="connsiteY3" fmla="*/ 6877768 h 6877768"/>
              <a:gd name="connsiteX0" fmla="*/ 0 w 8683689"/>
              <a:gd name="connsiteY0" fmla="*/ 6877768 h 6877768"/>
              <a:gd name="connsiteX1" fmla="*/ 0 w 8683689"/>
              <a:gd name="connsiteY1" fmla="*/ 0 h 6877768"/>
              <a:gd name="connsiteX2" fmla="*/ 8683689 w 8683689"/>
              <a:gd name="connsiteY2" fmla="*/ 6859106 h 6877768"/>
              <a:gd name="connsiteX3" fmla="*/ 0 w 8683689"/>
              <a:gd name="connsiteY3" fmla="*/ 6877768 h 6877768"/>
              <a:gd name="connsiteX0" fmla="*/ 0 w 9056914"/>
              <a:gd name="connsiteY0" fmla="*/ 6877768 h 6877768"/>
              <a:gd name="connsiteX1" fmla="*/ 0 w 9056914"/>
              <a:gd name="connsiteY1" fmla="*/ 0 h 6877768"/>
              <a:gd name="connsiteX2" fmla="*/ 9056914 w 9056914"/>
              <a:gd name="connsiteY2" fmla="*/ 6868436 h 6877768"/>
              <a:gd name="connsiteX3" fmla="*/ 0 w 9056914"/>
              <a:gd name="connsiteY3" fmla="*/ 6877768 h 6877768"/>
              <a:gd name="connsiteX0" fmla="*/ 0 w 8786326"/>
              <a:gd name="connsiteY0" fmla="*/ 6877768 h 6877768"/>
              <a:gd name="connsiteX1" fmla="*/ 0 w 8786326"/>
              <a:gd name="connsiteY1" fmla="*/ 0 h 6877768"/>
              <a:gd name="connsiteX2" fmla="*/ 8786326 w 8786326"/>
              <a:gd name="connsiteY2" fmla="*/ 6868436 h 6877768"/>
              <a:gd name="connsiteX3" fmla="*/ 0 w 8786326"/>
              <a:gd name="connsiteY3" fmla="*/ 6877768 h 687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86326" h="6877768">
                <a:moveTo>
                  <a:pt x="0" y="6877768"/>
                </a:moveTo>
                <a:lnTo>
                  <a:pt x="0" y="0"/>
                </a:lnTo>
                <a:lnTo>
                  <a:pt x="8786326" y="6868436"/>
                </a:lnTo>
                <a:lnTo>
                  <a:pt x="0" y="6877768"/>
                </a:lnTo>
                <a:close/>
              </a:path>
            </a:pathLst>
          </a:custGeom>
          <a:solidFill>
            <a:srgbClr val="003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187" y="206514"/>
            <a:ext cx="5219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  <a:cs typeface="Times New Roman" panose="02020603050405020304" pitchFamily="18" charset="0"/>
              </a:rPr>
              <a:t>Ηλεκτρονικά </a:t>
            </a:r>
            <a:r>
              <a:rPr lang="en-US" sz="4000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  <a:cs typeface="Times New Roman" panose="02020603050405020304" pitchFamily="18" charset="0"/>
              </a:rPr>
              <a:t>(</a:t>
            </a:r>
            <a:r>
              <a:rPr lang="el-GR" sz="4000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  <a:cs typeface="Times New Roman" panose="02020603050405020304" pitchFamily="18" charset="0"/>
              </a:rPr>
              <a:t>Διάστημα</a:t>
            </a:r>
            <a:r>
              <a:rPr lang="en-US" sz="4000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  <a:cs typeface="Times New Roman" panose="02020603050405020304" pitchFamily="18" charset="0"/>
              </a:rPr>
              <a:t>)</a:t>
            </a:r>
            <a:endParaRPr lang="el-GR" sz="4000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96" y="223119"/>
            <a:ext cx="798578" cy="798578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703" y="2112443"/>
            <a:ext cx="520857" cy="520857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317">
            <a:off x="6815712" y="1519822"/>
            <a:ext cx="5027730" cy="2685951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20" y="2168927"/>
            <a:ext cx="180550" cy="180550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549" y="5319251"/>
            <a:ext cx="539352" cy="539352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894" y="1252799"/>
            <a:ext cx="798578" cy="798578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267" y="1428277"/>
            <a:ext cx="176887" cy="176887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294" y="1555817"/>
            <a:ext cx="184981" cy="184981"/>
          </a:xfrm>
          <a:prstGeom prst="rect">
            <a:avLst/>
          </a:prstGeom>
        </p:spPr>
      </p:pic>
      <p:pic>
        <p:nvPicPr>
          <p:cNvPr id="19" name="Εικόνα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725" y="3939221"/>
            <a:ext cx="260429" cy="260429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275" y="914400"/>
            <a:ext cx="520857" cy="520857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702" y="1349352"/>
            <a:ext cx="311144" cy="311144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664" y="3502994"/>
            <a:ext cx="373685" cy="373685"/>
          </a:xfrm>
          <a:prstGeom prst="rect">
            <a:avLst/>
          </a:prstGeom>
        </p:spPr>
      </p:pic>
      <p:pic>
        <p:nvPicPr>
          <p:cNvPr id="23" name="Εικόνα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039" y="5319251"/>
            <a:ext cx="311144" cy="311144"/>
          </a:xfrm>
          <a:prstGeom prst="rect">
            <a:avLst/>
          </a:prstGeom>
        </p:spPr>
      </p:pic>
      <p:pic>
        <p:nvPicPr>
          <p:cNvPr id="32" name="Εικόνα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641" y="4325821"/>
            <a:ext cx="184981" cy="184981"/>
          </a:xfrm>
          <a:prstGeom prst="rect">
            <a:avLst/>
          </a:prstGeom>
        </p:spPr>
      </p:pic>
      <p:pic>
        <p:nvPicPr>
          <p:cNvPr id="33" name="Εικόνα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753" y="2249429"/>
            <a:ext cx="176887" cy="176887"/>
          </a:xfrm>
          <a:prstGeom prst="rect">
            <a:avLst/>
          </a:prstGeom>
        </p:spPr>
      </p:pic>
      <p:pic>
        <p:nvPicPr>
          <p:cNvPr id="34" name="Εικόνα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34" y="2183917"/>
            <a:ext cx="176887" cy="176887"/>
          </a:xfrm>
          <a:prstGeom prst="rect">
            <a:avLst/>
          </a:prstGeom>
        </p:spPr>
      </p:pic>
      <p:sp>
        <p:nvSpPr>
          <p:cNvPr id="36" name="Ορθογώνιο 35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42" name="Ευθεία γραμμή σύνδεσης 41"/>
          <p:cNvCxnSpPr/>
          <p:nvPr/>
        </p:nvCxnSpPr>
        <p:spPr>
          <a:xfrm>
            <a:off x="461319" y="914400"/>
            <a:ext cx="4863716" cy="0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Ορθογώνιο 42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95465" y="1683086"/>
            <a:ext cx="2411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libri Light" panose="020F0302020204030204"/>
              </a:rPr>
              <a:t>SOFIA </a:t>
            </a:r>
            <a:r>
              <a:rPr lang="el-GR" sz="2800" b="1" dirty="0" smtClean="0">
                <a:solidFill>
                  <a:srgbClr val="0070C0"/>
                </a:solidFill>
                <a:latin typeface="Calibri Light" panose="020F0302020204030204"/>
              </a:rPr>
              <a:t> PROJECT</a:t>
            </a:r>
            <a:endParaRPr lang="el-GR" sz="2800" b="1" dirty="0">
              <a:solidFill>
                <a:srgbClr val="0070C0"/>
              </a:solidFill>
              <a:latin typeface="Calibri Light" panose="020F0302020204030204"/>
            </a:endParaRPr>
          </a:p>
        </p:txBody>
      </p:sp>
      <p:sp>
        <p:nvSpPr>
          <p:cNvPr id="45" name="Ορθογώνιο 12"/>
          <p:cNvSpPr/>
          <p:nvPr/>
        </p:nvSpPr>
        <p:spPr>
          <a:xfrm>
            <a:off x="-519159" y="2257105"/>
            <a:ext cx="82631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 err="1" smtClean="0">
                <a:solidFill>
                  <a:srgbClr val="0070C0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Microcontroller</a:t>
            </a:r>
            <a:r>
              <a:rPr lang="el-GR" sz="2800" dirty="0" smtClean="0">
                <a:solidFill>
                  <a:srgbClr val="0070C0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 of GMES </a:t>
            </a:r>
            <a:r>
              <a:rPr lang="el-GR" sz="2800" dirty="0" err="1" smtClean="0">
                <a:solidFill>
                  <a:srgbClr val="0070C0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satelites</a:t>
            </a:r>
            <a:r>
              <a:rPr lang="el-GR" sz="2800" dirty="0" smtClean="0">
                <a:solidFill>
                  <a:srgbClr val="0070C0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800" dirty="0" err="1" smtClean="0">
                <a:solidFill>
                  <a:srgbClr val="0070C0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altimeter</a:t>
            </a:r>
            <a:endParaRPr lang="el-GR" sz="2800" dirty="0" smtClean="0">
              <a:solidFill>
                <a:srgbClr val="0070C0"/>
              </a:solidFill>
              <a:latin typeface="Calibri Light" panose="020F030202020403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dirty="0" smtClean="0">
                <a:solidFill>
                  <a:srgbClr val="0070C0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800" dirty="0" err="1" smtClean="0">
                <a:solidFill>
                  <a:srgbClr val="0070C0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environmental</a:t>
            </a:r>
            <a:r>
              <a:rPr lang="el-GR" sz="2800" dirty="0" smtClean="0">
                <a:solidFill>
                  <a:srgbClr val="0070C0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800" dirty="0" err="1" smtClean="0">
                <a:solidFill>
                  <a:srgbClr val="0070C0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el-GR" sz="2800" dirty="0" smtClean="0">
                <a:solidFill>
                  <a:srgbClr val="0070C0"/>
                </a:solidFill>
                <a:latin typeface="Calibri Light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31" name="Ομάδα 30"/>
          <p:cNvGrpSpPr/>
          <p:nvPr/>
        </p:nvGrpSpPr>
        <p:grpSpPr>
          <a:xfrm>
            <a:off x="4930532" y="6556371"/>
            <a:ext cx="7261468" cy="292388"/>
            <a:chOff x="808417" y="6556371"/>
            <a:chExt cx="7261468" cy="292388"/>
          </a:xfrm>
        </p:grpSpPr>
        <p:pic>
          <p:nvPicPr>
            <p:cNvPr id="37" name="Εικόνα 3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17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TextBox 37"/>
            <p:cNvSpPr txBox="1"/>
            <p:nvPr/>
          </p:nvSpPr>
          <p:spPr>
            <a:xfrm>
              <a:off x="1069358" y="6556371"/>
              <a:ext cx="202574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ICT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73422" y="6556371"/>
              <a:ext cx="15964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www.prismael.com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2"/>
          <a:stretch/>
        </p:blipFill>
        <p:spPr>
          <a:xfrm>
            <a:off x="1354489" y="3332285"/>
            <a:ext cx="4557937" cy="28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1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779" y="249220"/>
            <a:ext cx="8342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Electronics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4000" dirty="0" smtClean="0">
                <a:solidFill>
                  <a:srgbClr val="007DDC"/>
                </a:solidFill>
                <a:latin typeface="+mj-lt"/>
              </a:rPr>
              <a:t>(</a:t>
            </a:r>
            <a:r>
              <a:rPr lang="el-GR" sz="4000" dirty="0" err="1" smtClean="0">
                <a:solidFill>
                  <a:srgbClr val="007DDC"/>
                </a:solidFill>
                <a:latin typeface="+mj-lt"/>
              </a:rPr>
              <a:t>si-Cluster</a:t>
            </a:r>
            <a:r>
              <a:rPr lang="el-GR" sz="4000" dirty="0" smtClean="0">
                <a:solidFill>
                  <a:srgbClr val="007DDC"/>
                </a:solidFill>
                <a:latin typeface="+mj-lt"/>
              </a:rPr>
              <a:t>)</a:t>
            </a:r>
            <a:endParaRPr lang="en-US" sz="4000" dirty="0">
              <a:solidFill>
                <a:srgbClr val="007DDC"/>
              </a:solidFill>
              <a:latin typeface="+mj-lt"/>
            </a:endParaRPr>
          </a:p>
        </p:txBody>
      </p:sp>
      <p:cxnSp>
        <p:nvCxnSpPr>
          <p:cNvPr id="10" name="Ευθεία γραμμή σύνδεσης 9"/>
          <p:cNvCxnSpPr/>
          <p:nvPr/>
        </p:nvCxnSpPr>
        <p:spPr>
          <a:xfrm flipV="1">
            <a:off x="461319" y="893089"/>
            <a:ext cx="11167195" cy="21314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Ορθογώνιο 10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712" y="1896612"/>
            <a:ext cx="3655904" cy="3979688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64" y="904808"/>
            <a:ext cx="2335850" cy="1751888"/>
          </a:xfrm>
          <a:prstGeom prst="rect">
            <a:avLst/>
          </a:prstGeom>
        </p:spPr>
      </p:pic>
      <p:sp>
        <p:nvSpPr>
          <p:cNvPr id="27" name="Rectangle 2"/>
          <p:cNvSpPr txBox="1">
            <a:spLocks/>
          </p:cNvSpPr>
          <p:nvPr/>
        </p:nvSpPr>
        <p:spPr bwMode="auto">
          <a:xfrm>
            <a:off x="1596735" y="2375708"/>
            <a:ext cx="320272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FF99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9900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9900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9900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9900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9900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9900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9900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9900"/>
                </a:solidFill>
                <a:latin typeface="Calibri" pitchFamily="34" charset="0"/>
              </a:defRPr>
            </a:lvl9pPr>
          </a:lstStyle>
          <a:p>
            <a:pPr lvl="0" algn="ctr" eaLnBrk="1" hangingPunct="1">
              <a:defRPr/>
            </a:pP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MENELAOS PROJECT</a:t>
            </a:r>
          </a:p>
        </p:txBody>
      </p:sp>
      <p:sp>
        <p:nvSpPr>
          <p:cNvPr id="28" name="Rectangle 7"/>
          <p:cNvSpPr/>
          <p:nvPr/>
        </p:nvSpPr>
        <p:spPr>
          <a:xfrm>
            <a:off x="219575" y="3164410"/>
            <a:ext cx="5957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 err="1" smtClean="0">
                <a:solidFill>
                  <a:srgbClr val="0070C0"/>
                </a:solidFill>
                <a:latin typeface="+mj-lt"/>
              </a:rPr>
              <a:t>Miniaturization</a:t>
            </a:r>
            <a:r>
              <a:rPr lang="el-GR" sz="2800" dirty="0" smtClean="0">
                <a:solidFill>
                  <a:srgbClr val="0070C0"/>
                </a:solidFill>
                <a:latin typeface="+mj-lt"/>
              </a:rPr>
              <a:t> of </a:t>
            </a:r>
            <a:r>
              <a:rPr lang="el-GR" sz="2800" dirty="0" err="1" smtClean="0">
                <a:solidFill>
                  <a:srgbClr val="0070C0"/>
                </a:solidFill>
                <a:latin typeface="+mj-lt"/>
              </a:rPr>
              <a:t>space</a:t>
            </a:r>
            <a:r>
              <a:rPr lang="el-GR" sz="28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l-GR" sz="2800" dirty="0" err="1" smtClean="0">
                <a:solidFill>
                  <a:srgbClr val="0070C0"/>
                </a:solidFill>
                <a:latin typeface="+mj-lt"/>
              </a:rPr>
              <a:t>electronics</a:t>
            </a:r>
            <a:endParaRPr lang="el-GR" sz="2800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15" name="Ομάδα 14"/>
          <p:cNvGrpSpPr/>
          <p:nvPr/>
        </p:nvGrpSpPr>
        <p:grpSpPr>
          <a:xfrm>
            <a:off x="4930532" y="6556371"/>
            <a:ext cx="7261468" cy="292388"/>
            <a:chOff x="808417" y="6556371"/>
            <a:chExt cx="7261468" cy="292388"/>
          </a:xfrm>
        </p:grpSpPr>
        <p:pic>
          <p:nvPicPr>
            <p:cNvPr id="16" name="Εικόνα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17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1069358" y="6556371"/>
              <a:ext cx="202574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ICT  *  R&amp;D</a:t>
              </a:r>
              <a:endParaRPr lang="el-GR" sz="13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73422" y="6556371"/>
              <a:ext cx="15964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www.prismael.com</a:t>
              </a:r>
              <a:endParaRPr lang="el-GR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885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0" r="7104"/>
          <a:stretch/>
        </p:blipFill>
        <p:spPr>
          <a:xfrm>
            <a:off x="6787978" y="0"/>
            <a:ext cx="5400000" cy="6790784"/>
          </a:xfrm>
          <a:prstGeom prst="rect">
            <a:avLst/>
          </a:prstGeom>
        </p:spPr>
      </p:pic>
      <p:cxnSp>
        <p:nvCxnSpPr>
          <p:cNvPr id="7" name="Ευθεία γραμμή σύνδεσης 6"/>
          <p:cNvCxnSpPr/>
          <p:nvPr/>
        </p:nvCxnSpPr>
        <p:spPr>
          <a:xfrm>
            <a:off x="340188" y="914400"/>
            <a:ext cx="6447790" cy="0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6275" y="1679367"/>
            <a:ext cx="61701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Prisma</a:t>
            </a:r>
            <a:r>
              <a:rPr lang="en-US" sz="2400" dirty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 Electronics SA is a </a:t>
            </a:r>
            <a:r>
              <a:rPr lang="en-US" sz="2400" b="1" dirty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hi-tech</a:t>
            </a:r>
            <a:r>
              <a:rPr lang="en-US" sz="2400" dirty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 Company established in 1991 in Alexandroupolis, </a:t>
            </a:r>
            <a:r>
              <a:rPr lang="en-US" sz="2400" dirty="0" err="1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NEastern</a:t>
            </a:r>
            <a:r>
              <a:rPr lang="en-US" sz="2400" dirty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 Greece.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Main activities: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Electronics Assembly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R&amp;D Projects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I C T</a:t>
            </a:r>
            <a:endParaRPr lang="en-US" sz="2400" b="1" dirty="0">
              <a:solidFill>
                <a:srgbClr val="003C64"/>
              </a:solidFill>
              <a:latin typeface="Calibri Light" panose="020F0302020204030204"/>
              <a:ea typeface="Roboto Lt" pitchFamily="2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solidFill>
                <a:srgbClr val="003C64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188" y="206514"/>
            <a:ext cx="3894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In a nutshell</a:t>
            </a:r>
            <a:endParaRPr lang="el-GR" sz="4000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22" name="Ομάδα 21"/>
          <p:cNvGrpSpPr/>
          <p:nvPr/>
        </p:nvGrpSpPr>
        <p:grpSpPr>
          <a:xfrm>
            <a:off x="4356044" y="6556371"/>
            <a:ext cx="3479913" cy="292388"/>
            <a:chOff x="233929" y="6556371"/>
            <a:chExt cx="3479913" cy="292388"/>
          </a:xfrm>
        </p:grpSpPr>
        <p:pic>
          <p:nvPicPr>
            <p:cNvPr id="19" name="Εικόνα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555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1795496" y="6556371"/>
              <a:ext cx="191834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3929" y="6556371"/>
              <a:ext cx="129349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www.prisma.gr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9444778" y="6506711"/>
            <a:ext cx="2743200" cy="365125"/>
          </a:xfrm>
        </p:spPr>
        <p:txBody>
          <a:bodyPr/>
          <a:lstStyle/>
          <a:p>
            <a:fld id="{B53F7616-6EFC-4A24-B212-3415D88387DB}" type="slidenum">
              <a:rPr lang="el-GR" smtClean="0">
                <a:solidFill>
                  <a:prstClr val="white"/>
                </a:solidFill>
              </a:rPr>
              <a:pPr/>
              <a:t>2</a:t>
            </a:fld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5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779" y="249220"/>
            <a:ext cx="8342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ea typeface="Roboto Lt" pitchFamily="2" charset="0"/>
              </a:rPr>
              <a:t>R</a:t>
            </a:r>
            <a:r>
              <a:rPr lang="el-GR" sz="4000" dirty="0">
                <a:solidFill>
                  <a:srgbClr val="0070C0"/>
                </a:solidFill>
                <a:ea typeface="Roboto Lt" pitchFamily="2" charset="0"/>
              </a:rPr>
              <a:t>&amp;</a:t>
            </a:r>
            <a:r>
              <a:rPr lang="en-US" sz="4000" dirty="0">
                <a:solidFill>
                  <a:srgbClr val="0070C0"/>
                </a:solidFill>
                <a:ea typeface="Roboto Lt" pitchFamily="2" charset="0"/>
              </a:rPr>
              <a:t>D </a:t>
            </a:r>
            <a:r>
              <a:rPr lang="en-US" sz="4000" dirty="0" smtClean="0">
                <a:solidFill>
                  <a:srgbClr val="0070C0"/>
                </a:solidFill>
                <a:ea typeface="Roboto Lt" pitchFamily="2" charset="0"/>
              </a:rPr>
              <a:t>Projects</a:t>
            </a:r>
            <a:r>
              <a:rPr lang="el-GR" sz="4000" dirty="0" smtClean="0">
                <a:solidFill>
                  <a:srgbClr val="0070C0"/>
                </a:solidFill>
                <a:ea typeface="Roboto Lt" pitchFamily="2" charset="0"/>
              </a:rPr>
              <a:t> 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</a:rPr>
              <a:t>(</a:t>
            </a:r>
            <a:r>
              <a:rPr lang="el-GR" sz="4000" dirty="0" err="1" smtClean="0">
                <a:solidFill>
                  <a:srgbClr val="007DDC"/>
                </a:solidFill>
                <a:latin typeface="Calibri Light" panose="020F0302020204030204"/>
              </a:rPr>
              <a:t>Space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</a:rPr>
              <a:t>)</a:t>
            </a:r>
            <a:endParaRPr lang="en-US" sz="4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80273" y="1829164"/>
            <a:ext cx="817254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743200" algn="ctr"/>
                <a:tab pos="5486400" algn="r"/>
                <a:tab pos="571500" algn="l"/>
                <a:tab pos="1028700" algn="l"/>
                <a:tab pos="1600200" algn="l"/>
              </a:tabLst>
            </a:pPr>
            <a:r>
              <a:rPr lang="x-none" sz="2800" dirty="0" smtClean="0">
                <a:solidFill>
                  <a:srgbClr val="007DDC"/>
                </a:solidFill>
                <a:latin typeface="Calibri Light" panose="020F0302020204030204"/>
              </a:rPr>
              <a:t>Design,Manufacture </a:t>
            </a:r>
            <a:r>
              <a:rPr lang="x-none" sz="2800" dirty="0">
                <a:solidFill>
                  <a:srgbClr val="007DDC"/>
                </a:solidFill>
                <a:latin typeface="Calibri Light" panose="020F0302020204030204"/>
              </a:rPr>
              <a:t>and Qualification  of </a:t>
            </a:r>
            <a:r>
              <a:rPr lang="el-GR" sz="2800" dirty="0">
                <a:solidFill>
                  <a:srgbClr val="007DDC"/>
                </a:solidFill>
                <a:latin typeface="Calibri Light" panose="020F0302020204030204"/>
              </a:rPr>
              <a:t>a</a:t>
            </a:r>
          </a:p>
          <a:p>
            <a:pPr algn="ctr">
              <a:tabLst>
                <a:tab pos="2743200" algn="ctr"/>
                <a:tab pos="5486400" algn="r"/>
                <a:tab pos="571500" algn="l"/>
                <a:tab pos="1028700" algn="l"/>
                <a:tab pos="1600200" algn="l"/>
              </a:tabLst>
            </a:pPr>
            <a:r>
              <a:rPr lang="x-none" sz="2800" b="1" u="sng" dirty="0">
                <a:solidFill>
                  <a:srgbClr val="007DDC"/>
                </a:solidFill>
                <a:latin typeface="Calibri Light" panose="020F0302020204030204"/>
              </a:rPr>
              <a:t>Power Processing Unit ( PPU) </a:t>
            </a:r>
            <a:endParaRPr lang="el-GR" sz="2800" b="1" u="sng" dirty="0">
              <a:solidFill>
                <a:srgbClr val="007DDC"/>
              </a:solidFill>
              <a:latin typeface="Calibri Light" panose="020F0302020204030204"/>
            </a:endParaRPr>
          </a:p>
          <a:p>
            <a:pPr algn="ctr">
              <a:tabLst>
                <a:tab pos="2743200" algn="ctr"/>
                <a:tab pos="5486400" algn="r"/>
                <a:tab pos="571500" algn="l"/>
                <a:tab pos="1028700" algn="l"/>
                <a:tab pos="1600200" algn="l"/>
              </a:tabLst>
            </a:pPr>
            <a:r>
              <a:rPr lang="x-none" sz="2800" dirty="0">
                <a:solidFill>
                  <a:srgbClr val="007DDC"/>
                </a:solidFill>
                <a:latin typeface="Calibri Light" panose="020F0302020204030204"/>
              </a:rPr>
              <a:t>for the Hall Effect Thruster (HET) </a:t>
            </a:r>
            <a:endParaRPr lang="el-GR" sz="2800" dirty="0">
              <a:solidFill>
                <a:srgbClr val="007DDC"/>
              </a:solidFill>
              <a:latin typeface="Calibri Light" panose="020F0302020204030204"/>
            </a:endParaRPr>
          </a:p>
          <a:p>
            <a:pPr algn="ctr">
              <a:tabLst>
                <a:tab pos="2743200" algn="ctr"/>
                <a:tab pos="5486400" algn="r"/>
                <a:tab pos="571500" algn="l"/>
                <a:tab pos="1028700" algn="l"/>
                <a:tab pos="1600200" algn="l"/>
              </a:tabLst>
            </a:pPr>
            <a:r>
              <a:rPr lang="el-GR" sz="2800" dirty="0" smtClean="0">
                <a:solidFill>
                  <a:srgbClr val="007DDC"/>
                </a:solidFill>
                <a:latin typeface="Calibri Light" panose="020F0302020204030204"/>
              </a:rPr>
              <a:t>of</a:t>
            </a:r>
            <a:r>
              <a:rPr lang="x-none" sz="2800" dirty="0" smtClean="0">
                <a:solidFill>
                  <a:srgbClr val="007DDC"/>
                </a:solidFill>
                <a:latin typeface="Calibri Light" panose="020F0302020204030204"/>
              </a:rPr>
              <a:t> </a:t>
            </a:r>
            <a:r>
              <a:rPr lang="el-GR" sz="3200" b="1" dirty="0" err="1" smtClean="0">
                <a:solidFill>
                  <a:srgbClr val="007DDC"/>
                </a:solidFill>
                <a:latin typeface="Calibri Light" panose="020F0302020204030204"/>
              </a:rPr>
              <a:t>M</a:t>
            </a:r>
            <a:r>
              <a:rPr lang="el-GR" sz="2800" dirty="0" err="1" smtClean="0">
                <a:solidFill>
                  <a:srgbClr val="007DDC"/>
                </a:solidFill>
                <a:latin typeface="Calibri Light" panose="020F0302020204030204"/>
              </a:rPr>
              <a:t>icro</a:t>
            </a:r>
            <a:r>
              <a:rPr lang="el-GR" sz="2800" dirty="0" smtClean="0">
                <a:solidFill>
                  <a:srgbClr val="007DDC"/>
                </a:solidFill>
                <a:latin typeface="Calibri Light" panose="020F0302020204030204"/>
              </a:rPr>
              <a:t> </a:t>
            </a:r>
            <a:r>
              <a:rPr lang="x-none" sz="2800" dirty="0" smtClean="0">
                <a:solidFill>
                  <a:srgbClr val="007DDC"/>
                </a:solidFill>
                <a:latin typeface="Calibri Light" panose="020F0302020204030204"/>
              </a:rPr>
              <a:t>Satellites </a:t>
            </a:r>
            <a:endParaRPr lang="el-GR" sz="2800" dirty="0" smtClean="0">
              <a:solidFill>
                <a:srgbClr val="007DDC"/>
              </a:solidFill>
              <a:latin typeface="Calibri Light" panose="020F0302020204030204"/>
            </a:endParaRPr>
          </a:p>
          <a:p>
            <a:pPr algn="ctr">
              <a:tabLst>
                <a:tab pos="2743200" algn="ctr"/>
                <a:tab pos="5486400" algn="r"/>
                <a:tab pos="571500" algn="l"/>
                <a:tab pos="1028700" algn="l"/>
                <a:tab pos="1600200" algn="l"/>
              </a:tabLst>
            </a:pPr>
            <a:r>
              <a:rPr lang="x-none" sz="3200" b="1" dirty="0" smtClean="0">
                <a:solidFill>
                  <a:srgbClr val="007DDC"/>
                </a:solidFill>
                <a:latin typeface="Calibri Light" panose="020F0302020204030204"/>
              </a:rPr>
              <a:t>E</a:t>
            </a:r>
            <a:r>
              <a:rPr lang="x-none" sz="2800" dirty="0" smtClean="0">
                <a:solidFill>
                  <a:srgbClr val="007DDC"/>
                </a:solidFill>
                <a:latin typeface="Calibri Light" panose="020F0302020204030204"/>
              </a:rPr>
              <a:t>lectric </a:t>
            </a:r>
            <a:r>
              <a:rPr lang="x-none" sz="3200" b="1" dirty="0">
                <a:solidFill>
                  <a:srgbClr val="007DDC"/>
                </a:solidFill>
                <a:latin typeface="Calibri Light" panose="020F0302020204030204"/>
              </a:rPr>
              <a:t>P</a:t>
            </a:r>
            <a:r>
              <a:rPr lang="x-none" sz="2800" dirty="0">
                <a:solidFill>
                  <a:srgbClr val="007DDC"/>
                </a:solidFill>
                <a:latin typeface="Calibri Light" panose="020F0302020204030204"/>
              </a:rPr>
              <a:t>ropulsion </a:t>
            </a:r>
            <a:r>
              <a:rPr lang="x-none" sz="3200" b="1" dirty="0" smtClean="0">
                <a:solidFill>
                  <a:srgbClr val="007DDC"/>
                </a:solidFill>
                <a:latin typeface="Calibri Light" panose="020F0302020204030204"/>
              </a:rPr>
              <a:t>S</a:t>
            </a:r>
            <a:r>
              <a:rPr lang="x-none" sz="2800" dirty="0" smtClean="0">
                <a:solidFill>
                  <a:srgbClr val="007DDC"/>
                </a:solidFill>
                <a:latin typeface="Calibri Light" panose="020F0302020204030204"/>
              </a:rPr>
              <a:t>ubsystem</a:t>
            </a:r>
            <a:r>
              <a:rPr lang="el-GR" sz="2800" dirty="0" smtClean="0">
                <a:solidFill>
                  <a:srgbClr val="007DDC"/>
                </a:solidFill>
                <a:latin typeface="Calibri Light" panose="020F0302020204030204"/>
              </a:rPr>
              <a:t> (</a:t>
            </a:r>
            <a:r>
              <a:rPr lang="el-GR" sz="2800" b="1" dirty="0" smtClean="0">
                <a:solidFill>
                  <a:srgbClr val="007DDC"/>
                </a:solidFill>
                <a:latin typeface="Calibri Light" panose="020F0302020204030204"/>
              </a:rPr>
              <a:t>MEPS</a:t>
            </a:r>
            <a:r>
              <a:rPr lang="el-GR" sz="2800" dirty="0" smtClean="0">
                <a:solidFill>
                  <a:srgbClr val="007DDC"/>
                </a:solidFill>
                <a:latin typeface="Calibri Light" panose="020F0302020204030204"/>
              </a:rPr>
              <a:t>)</a:t>
            </a:r>
            <a:r>
              <a:rPr lang="x-none" i="1" dirty="0">
                <a:solidFill>
                  <a:srgbClr val="007DDC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x-none" i="1" dirty="0">
                <a:solidFill>
                  <a:srgbClr val="007DDC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dirty="0">
              <a:solidFill>
                <a:srgbClr val="007DDC"/>
              </a:solidFill>
            </a:endParaRPr>
          </a:p>
        </p:txBody>
      </p:sp>
      <p:cxnSp>
        <p:nvCxnSpPr>
          <p:cNvPr id="10" name="Ευθεία γραμμή σύνδεσης 9"/>
          <p:cNvCxnSpPr/>
          <p:nvPr/>
        </p:nvCxnSpPr>
        <p:spPr>
          <a:xfrm>
            <a:off x="461319" y="914400"/>
            <a:ext cx="6326659" cy="0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Ορθογώνιο 10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12" name="Ομάδα 11"/>
          <p:cNvGrpSpPr/>
          <p:nvPr/>
        </p:nvGrpSpPr>
        <p:grpSpPr>
          <a:xfrm>
            <a:off x="4356044" y="6556371"/>
            <a:ext cx="3479913" cy="292388"/>
            <a:chOff x="233929" y="6556371"/>
            <a:chExt cx="3479913" cy="292388"/>
          </a:xfrm>
        </p:grpSpPr>
        <p:pic>
          <p:nvPicPr>
            <p:cNvPr id="13" name="Εικόνα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555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1795496" y="6556371"/>
              <a:ext cx="191834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3929" y="6556371"/>
              <a:ext cx="129349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www.prisma.gr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712" y="1896612"/>
            <a:ext cx="3655904" cy="3979688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64" y="830257"/>
            <a:ext cx="2335850" cy="17518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33589" y="1238124"/>
            <a:ext cx="2698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/>
              </a:rPr>
              <a:t>MEPS  PROJECT</a:t>
            </a:r>
            <a:endParaRPr lang="el-G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8"/>
          <a:stretch/>
        </p:blipFill>
        <p:spPr>
          <a:xfrm>
            <a:off x="2432595" y="4349669"/>
            <a:ext cx="3224075" cy="199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8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Εικόνα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8670"/>
            <a:ext cx="12192001" cy="53975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70" y="247897"/>
            <a:ext cx="2543310" cy="9015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8511" y="2459740"/>
            <a:ext cx="8930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Electronics</a:t>
            </a:r>
            <a:r>
              <a:rPr lang="el-G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 for </a:t>
            </a:r>
            <a:r>
              <a:rPr lang="el-GR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hazardous</a:t>
            </a:r>
            <a:r>
              <a:rPr lang="el-G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 </a:t>
            </a:r>
            <a:r>
              <a:rPr lang="el-GR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Environments</a:t>
            </a:r>
            <a:endParaRPr lang="el-GR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oboto L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61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779" y="249220"/>
            <a:ext cx="8342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Hazardous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40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Environment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(HE)</a:t>
            </a:r>
            <a:endParaRPr lang="en-US" sz="4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cxnSp>
        <p:nvCxnSpPr>
          <p:cNvPr id="10" name="Ευθεία γραμμή σύνδεσης 9"/>
          <p:cNvCxnSpPr/>
          <p:nvPr/>
        </p:nvCxnSpPr>
        <p:spPr>
          <a:xfrm flipV="1">
            <a:off x="461319" y="893089"/>
            <a:ext cx="11167195" cy="21314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Ορθογώνιο 10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15" name="Ομάδα 14"/>
          <p:cNvGrpSpPr/>
          <p:nvPr/>
        </p:nvGrpSpPr>
        <p:grpSpPr>
          <a:xfrm>
            <a:off x="4930532" y="6556371"/>
            <a:ext cx="7261468" cy="292388"/>
            <a:chOff x="808417" y="6556371"/>
            <a:chExt cx="7261468" cy="292388"/>
          </a:xfrm>
        </p:grpSpPr>
        <p:pic>
          <p:nvPicPr>
            <p:cNvPr id="16" name="Εικόνα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17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1069358" y="6556371"/>
              <a:ext cx="202574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ICT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73422" y="6556371"/>
              <a:ext cx="15964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www.prismael.com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640438" y="2091294"/>
            <a:ext cx="6911123" cy="295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sz="28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every</a:t>
            </a:r>
            <a:r>
              <a:rPr lang="el-GR" altLang="el-GR" sz="28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altLang="el-GR" sz="28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environment’s</a:t>
            </a:r>
            <a:r>
              <a:rPr lang="el-GR" altLang="el-GR" sz="28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altLang="el-GR" sz="28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effect</a:t>
            </a:r>
            <a:r>
              <a:rPr lang="el-GR" altLang="el-GR" sz="28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altLang="el-GR" sz="2800" dirty="0" err="1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can</a:t>
            </a:r>
            <a:r>
              <a:rPr lang="el-GR" alt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altLang="el-GR" sz="2800" dirty="0" err="1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be</a:t>
            </a:r>
            <a:r>
              <a:rPr lang="el-GR" alt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altLang="el-GR" sz="28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dangerous</a:t>
            </a:r>
            <a:r>
              <a:rPr lang="el-GR" altLang="el-GR" sz="28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:</a:t>
            </a:r>
          </a:p>
          <a:p>
            <a:pPr marL="0" marR="0" lvl="0" indent="0" defTabSz="914400" rtl="0" eaLnBrk="0" fontAlgn="base" latinLnBrk="0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sz="28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endParaRPr lang="el-GR" altLang="el-GR" sz="2800" dirty="0">
              <a:solidFill>
                <a:srgbClr val="007DDC"/>
              </a:solidFill>
              <a:latin typeface="Calibri Light" panose="020F0302020204030204"/>
              <a:ea typeface="Roboto Lt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sz="28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	</a:t>
            </a:r>
            <a:r>
              <a:rPr lang="el-GR" altLang="el-GR" sz="28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either</a:t>
            </a:r>
            <a:r>
              <a:rPr lang="el-GR" altLang="el-GR" sz="28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alt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for the </a:t>
            </a:r>
            <a:r>
              <a:rPr lang="el-GR" altLang="el-GR" sz="2800" b="1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Human </a:t>
            </a:r>
            <a:r>
              <a:rPr lang="el-GR" altLang="el-GR" sz="28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or</a:t>
            </a:r>
            <a:r>
              <a:rPr lang="el-GR" altLang="el-GR" sz="28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altLang="el-GR" sz="28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         		for the </a:t>
            </a:r>
            <a:r>
              <a:rPr lang="el-GR" altLang="el-GR" sz="2800" b="1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Equipment</a:t>
            </a:r>
            <a:r>
              <a:rPr lang="el-GR" altLang="el-GR" sz="28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altLang="el-GR" sz="2800" dirty="0" err="1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or</a:t>
            </a:r>
            <a:r>
              <a:rPr lang="el-GR" alt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endParaRPr lang="el-GR" altLang="el-GR" sz="2800" dirty="0" smtClean="0">
              <a:solidFill>
                <a:srgbClr val="007DDC"/>
              </a:solidFill>
              <a:latin typeface="Calibri Light" panose="020F0302020204030204"/>
              <a:ea typeface="Roboto Lt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altLang="el-GR" sz="28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         		for </a:t>
            </a:r>
            <a:r>
              <a:rPr lang="el-GR" alt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the </a:t>
            </a:r>
            <a:r>
              <a:rPr lang="el-GR" altLang="el-GR" sz="2800" b="1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Environment</a:t>
            </a:r>
            <a:r>
              <a:rPr lang="el-GR" altLang="el-GR" sz="2800" b="1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endParaRPr lang="el-GR" altLang="el-GR" sz="2800" b="1" dirty="0">
              <a:solidFill>
                <a:srgbClr val="007DDC"/>
              </a:solidFill>
              <a:latin typeface="Calibri Light" panose="020F0302020204030204"/>
              <a:ea typeface="Roboto Lt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l-GR" sz="2800" dirty="0">
              <a:solidFill>
                <a:srgbClr val="007DDC"/>
              </a:solidFill>
              <a:latin typeface="Calibri Light" panose="020F0302020204030204"/>
              <a:ea typeface="Roboto L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50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779" y="249220"/>
            <a:ext cx="8342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Hazardous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40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Environment</a:t>
            </a:r>
            <a:endParaRPr lang="en-US" sz="4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cxnSp>
        <p:nvCxnSpPr>
          <p:cNvPr id="10" name="Ευθεία γραμμή σύνδεσης 9"/>
          <p:cNvCxnSpPr/>
          <p:nvPr/>
        </p:nvCxnSpPr>
        <p:spPr>
          <a:xfrm flipV="1">
            <a:off x="461319" y="893089"/>
            <a:ext cx="11167195" cy="21314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Ορθογώνιο 10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15" name="Ομάδα 14"/>
          <p:cNvGrpSpPr/>
          <p:nvPr/>
        </p:nvGrpSpPr>
        <p:grpSpPr>
          <a:xfrm>
            <a:off x="4930532" y="6556371"/>
            <a:ext cx="7261468" cy="292388"/>
            <a:chOff x="808417" y="6556371"/>
            <a:chExt cx="7261468" cy="292388"/>
          </a:xfrm>
        </p:grpSpPr>
        <p:pic>
          <p:nvPicPr>
            <p:cNvPr id="16" name="Εικόνα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17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1069358" y="6556371"/>
              <a:ext cx="202574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ICT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73422" y="6556371"/>
              <a:ext cx="15964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www.prismael.com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765419"/>
              </p:ext>
            </p:extLst>
          </p:nvPr>
        </p:nvGraphicFramePr>
        <p:xfrm>
          <a:off x="903477" y="1197264"/>
          <a:ext cx="10255755" cy="5087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6366"/>
                <a:gridCol w="2937400"/>
                <a:gridCol w="4381989"/>
              </a:tblGrid>
              <a:tr h="4043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400" dirty="0" err="1" smtClean="0">
                          <a:solidFill>
                            <a:srgbClr val="0070C0"/>
                          </a:solidFill>
                          <a:effectLst/>
                        </a:rPr>
                        <a:t>Categories</a:t>
                      </a:r>
                      <a:endParaRPr lang="el-GR" sz="2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4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l-GR" sz="2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400" dirty="0" err="1" smtClean="0">
                          <a:solidFill>
                            <a:srgbClr val="0070C0"/>
                          </a:solidFill>
                          <a:effectLst/>
                        </a:rPr>
                        <a:t>Measurable</a:t>
                      </a:r>
                      <a:r>
                        <a:rPr lang="el-GR" sz="2400" dirty="0" smtClean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l-GR" sz="2400" dirty="0" err="1" smtClean="0">
                          <a:solidFill>
                            <a:srgbClr val="0070C0"/>
                          </a:solidFill>
                          <a:effectLst/>
                        </a:rPr>
                        <a:t>Parameters</a:t>
                      </a:r>
                      <a:endParaRPr lang="el-GR" sz="2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13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2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Biological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800" dirty="0" err="1" smtClean="0">
                          <a:effectLst/>
                        </a:rPr>
                        <a:t>Allergies</a:t>
                      </a:r>
                      <a:r>
                        <a:rPr lang="el-GR" sz="1800" dirty="0" smtClean="0">
                          <a:effectLst/>
                        </a:rPr>
                        <a:t>, </a:t>
                      </a:r>
                      <a:r>
                        <a:rPr lang="el-GR" sz="1800" dirty="0" err="1" smtClean="0">
                          <a:effectLst/>
                        </a:rPr>
                        <a:t>transmitted</a:t>
                      </a:r>
                      <a:r>
                        <a:rPr lang="el-GR" sz="1800" baseline="0" dirty="0" smtClean="0">
                          <a:effectLst/>
                        </a:rPr>
                        <a:t> </a:t>
                      </a:r>
                      <a:r>
                        <a:rPr lang="el-GR" sz="1800" baseline="0" dirty="0" err="1" smtClean="0">
                          <a:effectLst/>
                        </a:rPr>
                        <a:t>diseases</a:t>
                      </a:r>
                      <a:r>
                        <a:rPr lang="el-GR" sz="1800" baseline="0" dirty="0" smtClean="0">
                          <a:effectLst/>
                        </a:rPr>
                        <a:t> and</a:t>
                      </a:r>
                      <a:r>
                        <a:rPr lang="el-GR" sz="1800" dirty="0" smtClean="0">
                          <a:effectLst/>
                        </a:rPr>
                        <a:t> </a:t>
                      </a:r>
                      <a:r>
                        <a:rPr lang="el-GR" sz="1800" dirty="0" err="1" smtClean="0">
                          <a:effectLst/>
                        </a:rPr>
                        <a:t>viruses</a:t>
                      </a:r>
                      <a:r>
                        <a:rPr lang="el-GR" sz="1800" dirty="0" smtClean="0">
                          <a:effectLst/>
                        </a:rPr>
                        <a:t>, </a:t>
                      </a:r>
                      <a:r>
                        <a:rPr lang="el-GR" sz="1800" dirty="0" err="1" smtClean="0">
                          <a:effectLst/>
                        </a:rPr>
                        <a:t>dangerous</a:t>
                      </a:r>
                      <a:r>
                        <a:rPr lang="el-GR" sz="1800" baseline="0" dirty="0" smtClean="0">
                          <a:effectLst/>
                        </a:rPr>
                        <a:t> </a:t>
                      </a:r>
                      <a:r>
                        <a:rPr lang="el-GR" sz="1800" baseline="0" dirty="0" err="1" smtClean="0">
                          <a:effectLst/>
                        </a:rPr>
                        <a:t>gases</a:t>
                      </a:r>
                      <a:r>
                        <a:rPr lang="el-GR" sz="1800" baseline="0" dirty="0" smtClean="0">
                          <a:effectLst/>
                        </a:rPr>
                        <a:t>, …</a:t>
                      </a:r>
                      <a:endParaRPr lang="el-GR" sz="1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</a:rPr>
                        <a:t> 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800" dirty="0" err="1" smtClean="0">
                          <a:effectLst/>
                        </a:rPr>
                        <a:t>Virus</a:t>
                      </a:r>
                      <a:r>
                        <a:rPr lang="el-GR" sz="1800" dirty="0" smtClean="0">
                          <a:effectLst/>
                        </a:rPr>
                        <a:t> </a:t>
                      </a:r>
                      <a:r>
                        <a:rPr lang="el-GR" sz="1800" dirty="0" err="1" smtClean="0">
                          <a:effectLst/>
                        </a:rPr>
                        <a:t>tracing</a:t>
                      </a:r>
                      <a:r>
                        <a:rPr lang="el-GR" sz="1800" dirty="0" smtClean="0">
                          <a:effectLst/>
                        </a:rPr>
                        <a:t> and </a:t>
                      </a:r>
                      <a:r>
                        <a:rPr lang="el-GR" sz="1800" dirty="0" err="1" smtClean="0">
                          <a:effectLst/>
                        </a:rPr>
                        <a:t>disease</a:t>
                      </a:r>
                      <a:r>
                        <a:rPr lang="el-GR" sz="1800" dirty="0" smtClean="0">
                          <a:effectLst/>
                        </a:rPr>
                        <a:t> </a:t>
                      </a:r>
                      <a:r>
                        <a:rPr lang="el-GR" sz="1800" dirty="0" err="1" smtClean="0">
                          <a:effectLst/>
                        </a:rPr>
                        <a:t>monitoring</a:t>
                      </a:r>
                      <a:r>
                        <a:rPr lang="el-GR" sz="1800" dirty="0" smtClean="0">
                          <a:effectLst/>
                        </a:rPr>
                        <a:t> in </a:t>
                      </a:r>
                      <a:r>
                        <a:rPr lang="el-GR" sz="1800" dirty="0" err="1" smtClean="0">
                          <a:effectLst/>
                        </a:rPr>
                        <a:t>cattles</a:t>
                      </a:r>
                      <a:r>
                        <a:rPr lang="el-GR" sz="1800" dirty="0" smtClean="0">
                          <a:effectLst/>
                        </a:rPr>
                        <a:t> and </a:t>
                      </a:r>
                      <a:r>
                        <a:rPr lang="el-GR" sz="1800" dirty="0" err="1" smtClean="0">
                          <a:effectLst/>
                        </a:rPr>
                        <a:t>agriculture</a:t>
                      </a:r>
                      <a:r>
                        <a:rPr lang="el-GR" sz="1800" dirty="0" smtClean="0">
                          <a:effectLst/>
                        </a:rPr>
                        <a:t>, </a:t>
                      </a:r>
                      <a:r>
                        <a:rPr lang="el-GR" sz="1800" dirty="0" err="1" smtClean="0">
                          <a:effectLst/>
                        </a:rPr>
                        <a:t>organisms</a:t>
                      </a:r>
                      <a:r>
                        <a:rPr lang="el-GR" sz="1800" dirty="0" smtClean="0">
                          <a:effectLst/>
                        </a:rPr>
                        <a:t> </a:t>
                      </a:r>
                      <a:r>
                        <a:rPr lang="el-GR" sz="1800" dirty="0" err="1" smtClean="0">
                          <a:effectLst/>
                        </a:rPr>
                        <a:t>impact</a:t>
                      </a:r>
                      <a:r>
                        <a:rPr lang="el-GR" sz="1800" dirty="0" smtClean="0">
                          <a:effectLst/>
                        </a:rPr>
                        <a:t> in </a:t>
                      </a:r>
                      <a:r>
                        <a:rPr lang="el-GR" sz="1800" dirty="0" err="1" smtClean="0">
                          <a:effectLst/>
                        </a:rPr>
                        <a:t>potential</a:t>
                      </a:r>
                      <a:r>
                        <a:rPr lang="el-GR" sz="1800" dirty="0" smtClean="0">
                          <a:effectLst/>
                        </a:rPr>
                        <a:t> </a:t>
                      </a:r>
                      <a:r>
                        <a:rPr lang="el-GR" sz="1800" dirty="0" err="1" smtClean="0">
                          <a:effectLst/>
                        </a:rPr>
                        <a:t>polluted</a:t>
                      </a:r>
                      <a:r>
                        <a:rPr lang="el-GR" sz="1800" dirty="0" smtClean="0">
                          <a:effectLst/>
                        </a:rPr>
                        <a:t> </a:t>
                      </a:r>
                      <a:r>
                        <a:rPr lang="el-GR" sz="1800" dirty="0" err="1" smtClean="0">
                          <a:effectLst/>
                        </a:rPr>
                        <a:t>areas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21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2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Chemical</a:t>
                      </a:r>
                      <a:endParaRPr lang="el-GR" sz="2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 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800" dirty="0" err="1" smtClean="0">
                          <a:effectLst/>
                        </a:rPr>
                        <a:t>Dangerous</a:t>
                      </a:r>
                      <a:r>
                        <a:rPr lang="el-GR" sz="1800" baseline="0" dirty="0" smtClean="0">
                          <a:effectLst/>
                        </a:rPr>
                        <a:t> </a:t>
                      </a:r>
                      <a:r>
                        <a:rPr lang="el-GR" sz="1800" dirty="0" err="1" smtClean="0">
                          <a:effectLst/>
                        </a:rPr>
                        <a:t>alloys</a:t>
                      </a:r>
                      <a:r>
                        <a:rPr lang="el-GR" sz="1800" dirty="0" smtClean="0">
                          <a:effectLst/>
                        </a:rPr>
                        <a:t>, </a:t>
                      </a:r>
                      <a:r>
                        <a:rPr lang="el-GR" sz="1800" dirty="0" err="1" smtClean="0">
                          <a:effectLst/>
                        </a:rPr>
                        <a:t>chemical</a:t>
                      </a:r>
                      <a:r>
                        <a:rPr lang="el-GR" sz="1800" dirty="0" smtClean="0">
                          <a:effectLst/>
                        </a:rPr>
                        <a:t> </a:t>
                      </a:r>
                      <a:r>
                        <a:rPr lang="el-GR" sz="1800" dirty="0" err="1" smtClean="0">
                          <a:effectLst/>
                        </a:rPr>
                        <a:t>elements</a:t>
                      </a:r>
                      <a:r>
                        <a:rPr lang="el-GR" sz="1800" dirty="0" smtClean="0">
                          <a:effectLst/>
                        </a:rPr>
                        <a:t>, </a:t>
                      </a:r>
                      <a:r>
                        <a:rPr lang="el-GR" sz="1800" dirty="0" err="1" smtClean="0">
                          <a:effectLst/>
                        </a:rPr>
                        <a:t>pollution</a:t>
                      </a:r>
                      <a:r>
                        <a:rPr lang="el-GR" sz="1800" dirty="0" smtClean="0">
                          <a:effectLst/>
                        </a:rPr>
                        <a:t>, </a:t>
                      </a:r>
                      <a:r>
                        <a:rPr lang="el-GR" sz="1800" dirty="0" err="1" smtClean="0">
                          <a:effectLst/>
                        </a:rPr>
                        <a:t>toxics</a:t>
                      </a:r>
                      <a:r>
                        <a:rPr lang="el-GR" sz="1800" dirty="0" smtClean="0">
                          <a:effectLst/>
                        </a:rPr>
                        <a:t>, </a:t>
                      </a:r>
                      <a:r>
                        <a:rPr lang="el-GR" sz="1800" dirty="0" err="1" smtClean="0">
                          <a:effectLst/>
                        </a:rPr>
                        <a:t>smoke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D</a:t>
                      </a:r>
                      <a:r>
                        <a:rPr lang="el-GR" sz="1800" dirty="0" err="1" smtClean="0">
                          <a:effectLst/>
                        </a:rPr>
                        <a:t>angerous</a:t>
                      </a:r>
                      <a:r>
                        <a:rPr lang="el-GR" sz="1800" dirty="0" smtClean="0">
                          <a:effectLst/>
                        </a:rPr>
                        <a:t> </a:t>
                      </a:r>
                      <a:r>
                        <a:rPr lang="el-GR" sz="1800" dirty="0" err="1" smtClean="0">
                          <a:effectLst/>
                        </a:rPr>
                        <a:t>gases</a:t>
                      </a:r>
                      <a:r>
                        <a:rPr lang="el-GR" sz="1800" dirty="0" smtClean="0">
                          <a:effectLst/>
                        </a:rPr>
                        <a:t> </a:t>
                      </a:r>
                      <a:r>
                        <a:rPr lang="el-GR" sz="1800" dirty="0" err="1" smtClean="0">
                          <a:effectLst/>
                        </a:rPr>
                        <a:t>likage</a:t>
                      </a:r>
                      <a:r>
                        <a:rPr lang="el-GR" sz="1800" dirty="0" smtClean="0">
                          <a:effectLst/>
                        </a:rPr>
                        <a:t>, </a:t>
                      </a:r>
                      <a:r>
                        <a:rPr lang="el-GR" sz="1800" dirty="0" err="1" smtClean="0">
                          <a:effectLst/>
                        </a:rPr>
                        <a:t>atmospheric</a:t>
                      </a:r>
                      <a:r>
                        <a:rPr lang="el-GR" sz="1800" dirty="0" smtClean="0">
                          <a:effectLst/>
                        </a:rPr>
                        <a:t> </a:t>
                      </a:r>
                      <a:r>
                        <a:rPr lang="el-GR" sz="1800" dirty="0" err="1" smtClean="0">
                          <a:effectLst/>
                        </a:rPr>
                        <a:t>pollution</a:t>
                      </a:r>
                      <a:r>
                        <a:rPr lang="el-GR" sz="1800" dirty="0" smtClean="0">
                          <a:effectLst/>
                        </a:rPr>
                        <a:t>, </a:t>
                      </a:r>
                      <a:r>
                        <a:rPr lang="el-GR" sz="1800" dirty="0" err="1" smtClean="0">
                          <a:effectLst/>
                        </a:rPr>
                        <a:t>fire</a:t>
                      </a:r>
                      <a:r>
                        <a:rPr lang="el-GR" sz="1800" dirty="0" smtClean="0">
                          <a:effectLst/>
                        </a:rPr>
                        <a:t> </a:t>
                      </a:r>
                      <a:r>
                        <a:rPr lang="el-GR" sz="1800" dirty="0" err="1" smtClean="0">
                          <a:effectLst/>
                        </a:rPr>
                        <a:t>safety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21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2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Mechanical</a:t>
                      </a:r>
                      <a:endParaRPr lang="el-GR" sz="2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2400" dirty="0">
                          <a:effectLst/>
                        </a:rPr>
                        <a:t> 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Enginees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function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systems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that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affect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environment</a:t>
                      </a:r>
                      <a:r>
                        <a:rPr lang="el-G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l-GR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800" dirty="0" err="1" smtClean="0">
                          <a:effectLst/>
                        </a:rPr>
                        <a:t>Noise</a:t>
                      </a:r>
                      <a:r>
                        <a:rPr lang="el-GR" sz="1800" dirty="0" smtClean="0">
                          <a:effectLst/>
                        </a:rPr>
                        <a:t> </a:t>
                      </a:r>
                      <a:r>
                        <a:rPr lang="el-GR" sz="1800" dirty="0" err="1" smtClean="0">
                          <a:effectLst/>
                        </a:rPr>
                        <a:t>level</a:t>
                      </a:r>
                      <a:r>
                        <a:rPr lang="el-GR" sz="1800" dirty="0" smtClean="0">
                          <a:effectLst/>
                        </a:rPr>
                        <a:t>, </a:t>
                      </a:r>
                      <a:r>
                        <a:rPr lang="el-GR" sz="1800" dirty="0" err="1" smtClean="0">
                          <a:effectLst/>
                        </a:rPr>
                        <a:t>accelaration</a:t>
                      </a:r>
                      <a:r>
                        <a:rPr lang="el-GR" sz="1800" dirty="0" smtClean="0">
                          <a:effectLst/>
                        </a:rPr>
                        <a:t>(</a:t>
                      </a:r>
                      <a:r>
                        <a:rPr lang="en-US" sz="1800" dirty="0">
                          <a:effectLst/>
                        </a:rPr>
                        <a:t>G</a:t>
                      </a:r>
                      <a:r>
                        <a:rPr lang="el-GR" sz="1800" dirty="0">
                          <a:effectLst/>
                        </a:rPr>
                        <a:t>), </a:t>
                      </a:r>
                      <a:r>
                        <a:rPr lang="el-GR" sz="1800" dirty="0" err="1" smtClean="0">
                          <a:effectLst/>
                        </a:rPr>
                        <a:t>magnetic</a:t>
                      </a:r>
                      <a:r>
                        <a:rPr lang="el-GR" sz="1800" dirty="0" smtClean="0">
                          <a:effectLst/>
                        </a:rPr>
                        <a:t> </a:t>
                      </a:r>
                      <a:r>
                        <a:rPr lang="el-GR" sz="1800" dirty="0" err="1" smtClean="0">
                          <a:effectLst/>
                        </a:rPr>
                        <a:t>fields</a:t>
                      </a:r>
                      <a:r>
                        <a:rPr lang="el-GR" sz="1800" dirty="0" smtClean="0">
                          <a:effectLst/>
                        </a:rPr>
                        <a:t>, </a:t>
                      </a:r>
                      <a:r>
                        <a:rPr lang="el-GR" sz="1800" dirty="0" err="1" smtClean="0">
                          <a:effectLst/>
                        </a:rPr>
                        <a:t>vibrations</a:t>
                      </a:r>
                      <a:r>
                        <a:rPr lang="el-GR" sz="1800" dirty="0" smtClean="0">
                          <a:effectLst/>
                        </a:rPr>
                        <a:t>, </a:t>
                      </a:r>
                      <a:r>
                        <a:rPr lang="en-US" sz="1800" dirty="0" smtClean="0">
                          <a:effectLst/>
                        </a:rPr>
                        <a:t>EMC</a:t>
                      </a:r>
                      <a:r>
                        <a:rPr lang="el-GR" sz="1800" dirty="0" smtClean="0">
                          <a:effectLst/>
                        </a:rPr>
                        <a:t>, ….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53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l-GR" sz="2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Physical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600" dirty="0" err="1" smtClean="0">
                          <a:effectLst/>
                        </a:rPr>
                        <a:t>Natural</a:t>
                      </a:r>
                      <a:r>
                        <a:rPr lang="el-GR" sz="1600" dirty="0" smtClean="0">
                          <a:effectLst/>
                        </a:rPr>
                        <a:t> </a:t>
                      </a:r>
                      <a:r>
                        <a:rPr lang="el-GR" sz="1600" dirty="0" err="1" smtClean="0">
                          <a:effectLst/>
                        </a:rPr>
                        <a:t>phenomena</a:t>
                      </a:r>
                      <a:r>
                        <a:rPr lang="el-GR" sz="1600" dirty="0" smtClean="0">
                          <a:effectLst/>
                        </a:rPr>
                        <a:t> </a:t>
                      </a:r>
                      <a:r>
                        <a:rPr lang="el-GR" sz="1600" dirty="0" err="1" smtClean="0">
                          <a:effectLst/>
                        </a:rPr>
                        <a:t>affecting</a:t>
                      </a:r>
                      <a:r>
                        <a:rPr lang="el-GR" sz="1600" dirty="0" smtClean="0">
                          <a:effectLst/>
                        </a:rPr>
                        <a:t> </a:t>
                      </a:r>
                      <a:r>
                        <a:rPr lang="el-GR" sz="1600" dirty="0" err="1" smtClean="0">
                          <a:effectLst/>
                        </a:rPr>
                        <a:t>Humans</a:t>
                      </a:r>
                      <a:r>
                        <a:rPr lang="el-GR" sz="1600" dirty="0" smtClean="0">
                          <a:effectLst/>
                        </a:rPr>
                        <a:t> </a:t>
                      </a:r>
                      <a:r>
                        <a:rPr lang="el-GR" sz="1600" dirty="0" err="1" smtClean="0">
                          <a:effectLst/>
                        </a:rPr>
                        <a:t>or</a:t>
                      </a:r>
                      <a:r>
                        <a:rPr lang="el-GR" sz="1600" dirty="0" smtClean="0">
                          <a:effectLst/>
                        </a:rPr>
                        <a:t> </a:t>
                      </a:r>
                      <a:r>
                        <a:rPr lang="el-GR" sz="1600" dirty="0" err="1" smtClean="0">
                          <a:effectLst/>
                        </a:rPr>
                        <a:t>Equipment</a:t>
                      </a:r>
                      <a:r>
                        <a:rPr lang="el-GR" sz="1600" dirty="0" smtClean="0">
                          <a:effectLst/>
                        </a:rPr>
                        <a:t> </a:t>
                      </a:r>
                      <a:r>
                        <a:rPr lang="el-GR" sz="1600" dirty="0" err="1" smtClean="0">
                          <a:effectLst/>
                        </a:rPr>
                        <a:t>such</a:t>
                      </a:r>
                      <a:r>
                        <a:rPr lang="el-GR" sz="1600" dirty="0" smtClean="0">
                          <a:effectLst/>
                        </a:rPr>
                        <a:t> </a:t>
                      </a:r>
                      <a:r>
                        <a:rPr lang="el-GR" sz="1600" dirty="0" err="1" smtClean="0">
                          <a:effectLst/>
                        </a:rPr>
                        <a:t>as</a:t>
                      </a:r>
                      <a:r>
                        <a:rPr lang="el-GR" sz="1600" dirty="0" smtClean="0">
                          <a:effectLst/>
                        </a:rPr>
                        <a:t> </a:t>
                      </a:r>
                      <a:r>
                        <a:rPr lang="el-GR" sz="1600" dirty="0" err="1" smtClean="0">
                          <a:effectLst/>
                        </a:rPr>
                        <a:t>erthquakes</a:t>
                      </a:r>
                      <a:r>
                        <a:rPr lang="el-GR" sz="1600" dirty="0" smtClean="0">
                          <a:effectLst/>
                        </a:rPr>
                        <a:t>, </a:t>
                      </a:r>
                      <a:r>
                        <a:rPr lang="el-GR" sz="1600" dirty="0" err="1" smtClean="0">
                          <a:effectLst/>
                        </a:rPr>
                        <a:t>volcanos</a:t>
                      </a:r>
                      <a:r>
                        <a:rPr lang="el-GR" sz="1600" dirty="0" smtClean="0">
                          <a:effectLst/>
                        </a:rPr>
                        <a:t>,</a:t>
                      </a:r>
                      <a:r>
                        <a:rPr lang="el-GR" sz="1600" baseline="0" dirty="0" smtClean="0">
                          <a:effectLst/>
                        </a:rPr>
                        <a:t> </a:t>
                      </a:r>
                      <a:r>
                        <a:rPr lang="el-GR" sz="1600" baseline="0" dirty="0" err="1" smtClean="0">
                          <a:effectLst/>
                        </a:rPr>
                        <a:t>solar</a:t>
                      </a:r>
                      <a:r>
                        <a:rPr lang="el-GR" sz="1600" baseline="0" dirty="0" smtClean="0">
                          <a:effectLst/>
                        </a:rPr>
                        <a:t> </a:t>
                      </a:r>
                      <a:r>
                        <a:rPr lang="el-GR" sz="1600" baseline="0" dirty="0" err="1" smtClean="0">
                          <a:effectLst/>
                        </a:rPr>
                        <a:t>radiation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800" dirty="0" err="1" smtClean="0">
                          <a:effectLst/>
                        </a:rPr>
                        <a:t>Seismic</a:t>
                      </a:r>
                      <a:r>
                        <a:rPr lang="el-GR" sz="1800" baseline="0" dirty="0" smtClean="0">
                          <a:effectLst/>
                        </a:rPr>
                        <a:t> </a:t>
                      </a:r>
                      <a:r>
                        <a:rPr lang="el-GR" sz="1800" baseline="0" dirty="0" err="1" smtClean="0">
                          <a:effectLst/>
                        </a:rPr>
                        <a:t>protection</a:t>
                      </a:r>
                      <a:r>
                        <a:rPr lang="el-GR" sz="1800" baseline="0" dirty="0" smtClean="0">
                          <a:effectLst/>
                        </a:rPr>
                        <a:t> </a:t>
                      </a:r>
                      <a:r>
                        <a:rPr lang="el-GR" sz="1800" baseline="0" dirty="0" err="1" smtClean="0">
                          <a:effectLst/>
                        </a:rPr>
                        <a:t>data</a:t>
                      </a:r>
                      <a:r>
                        <a:rPr lang="el-GR" sz="1800" baseline="0" dirty="0" smtClean="0">
                          <a:effectLst/>
                        </a:rPr>
                        <a:t> (</a:t>
                      </a:r>
                      <a:r>
                        <a:rPr lang="el-GR" sz="1800" baseline="0" dirty="0" err="1" smtClean="0">
                          <a:effectLst/>
                        </a:rPr>
                        <a:t>prognosis</a:t>
                      </a:r>
                      <a:r>
                        <a:rPr lang="el-GR" sz="1800" baseline="0" dirty="0" smtClean="0">
                          <a:effectLst/>
                        </a:rPr>
                        <a:t>)</a:t>
                      </a:r>
                      <a:r>
                        <a:rPr lang="el-GR" sz="1800" dirty="0" smtClean="0">
                          <a:effectLst/>
                        </a:rPr>
                        <a:t>, </a:t>
                      </a:r>
                      <a:r>
                        <a:rPr lang="el-GR" sz="1800" dirty="0" err="1" smtClean="0">
                          <a:effectLst/>
                        </a:rPr>
                        <a:t>radiation</a:t>
                      </a:r>
                      <a:r>
                        <a:rPr lang="el-GR" sz="1800" dirty="0" smtClean="0">
                          <a:effectLst/>
                        </a:rPr>
                        <a:t>, </a:t>
                      </a:r>
                      <a:r>
                        <a:rPr lang="el-GR" sz="1800" dirty="0" err="1" smtClean="0">
                          <a:effectLst/>
                        </a:rPr>
                        <a:t>temp</a:t>
                      </a:r>
                      <a:r>
                        <a:rPr lang="el-GR" sz="1800" dirty="0" smtClean="0">
                          <a:effectLst/>
                        </a:rPr>
                        <a:t>, </a:t>
                      </a:r>
                      <a:r>
                        <a:rPr lang="el-GR" sz="1800" dirty="0" err="1" smtClean="0">
                          <a:effectLst/>
                        </a:rPr>
                        <a:t>humidity</a:t>
                      </a:r>
                      <a:r>
                        <a:rPr lang="el-GR" sz="1800" dirty="0" smtClean="0">
                          <a:effectLst/>
                        </a:rPr>
                        <a:t>, </a:t>
                      </a:r>
                      <a:r>
                        <a:rPr lang="el-GR" sz="1800" dirty="0" err="1" smtClean="0">
                          <a:effectLst/>
                        </a:rPr>
                        <a:t>atmospheric</a:t>
                      </a:r>
                      <a:r>
                        <a:rPr lang="el-GR" sz="1800" dirty="0" smtClean="0">
                          <a:effectLst/>
                        </a:rPr>
                        <a:t> </a:t>
                      </a:r>
                      <a:r>
                        <a:rPr lang="el-GR" sz="1800" dirty="0" err="1" smtClean="0">
                          <a:effectLst/>
                        </a:rPr>
                        <a:t>pressure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82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779" y="249220"/>
            <a:ext cx="8342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Hazardous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40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Environment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(HE)</a:t>
            </a:r>
            <a:endParaRPr lang="en-US" sz="4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cxnSp>
        <p:nvCxnSpPr>
          <p:cNvPr id="10" name="Ευθεία γραμμή σύνδεσης 9"/>
          <p:cNvCxnSpPr/>
          <p:nvPr/>
        </p:nvCxnSpPr>
        <p:spPr>
          <a:xfrm flipV="1">
            <a:off x="461319" y="893089"/>
            <a:ext cx="11167195" cy="21314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Ορθογώνιο 10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15" name="Ομάδα 14"/>
          <p:cNvGrpSpPr/>
          <p:nvPr/>
        </p:nvGrpSpPr>
        <p:grpSpPr>
          <a:xfrm>
            <a:off x="4930532" y="6556371"/>
            <a:ext cx="7261468" cy="292388"/>
            <a:chOff x="808417" y="6556371"/>
            <a:chExt cx="7261468" cy="292388"/>
          </a:xfrm>
        </p:grpSpPr>
        <p:pic>
          <p:nvPicPr>
            <p:cNvPr id="16" name="Εικόνα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17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1069358" y="6556371"/>
              <a:ext cx="202574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ICT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73422" y="6556371"/>
              <a:ext cx="15964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www.prismael.com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894808" y="1858424"/>
            <a:ext cx="37193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l-GR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Temperature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l-GR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Humidity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l-GR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Electromagnetic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l-GR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fields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l-GR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Radiation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</a:t>
            </a:r>
            <a:endParaRPr lang="el-GR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l-GR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Gases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l-GR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Atmospheric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l-GR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pollution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69669" y="1858424"/>
            <a:ext cx="37193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l-GR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Accelaration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</a:t>
            </a:r>
            <a:endParaRPr lang="el-GR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l-GR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Noise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</a:t>
            </a:r>
            <a:endParaRPr lang="el-GR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l-GR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Fire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l-GR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safety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</a:t>
            </a:r>
            <a:endParaRPr lang="el-GR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l-GR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Vibrations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,</a:t>
            </a:r>
            <a:endParaRPr lang="el-GR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l-GR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Seismic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l-GR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data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,</a:t>
            </a:r>
            <a:endParaRPr lang="el-GR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l-GR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Biological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l-GR" sz="24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parameters</a:t>
            </a:r>
            <a:endParaRPr lang="el-GR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96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779" y="249220"/>
            <a:ext cx="8342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Hazardous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40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Environment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(HE)</a:t>
            </a:r>
            <a:endParaRPr lang="en-US" sz="4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cxnSp>
        <p:nvCxnSpPr>
          <p:cNvPr id="10" name="Ευθεία γραμμή σύνδεσης 9"/>
          <p:cNvCxnSpPr/>
          <p:nvPr/>
        </p:nvCxnSpPr>
        <p:spPr>
          <a:xfrm flipV="1">
            <a:off x="461319" y="893089"/>
            <a:ext cx="11167195" cy="21314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Ορθογώνιο 10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15" name="Ομάδα 14"/>
          <p:cNvGrpSpPr/>
          <p:nvPr/>
        </p:nvGrpSpPr>
        <p:grpSpPr>
          <a:xfrm>
            <a:off x="4930532" y="6556371"/>
            <a:ext cx="7261468" cy="292388"/>
            <a:chOff x="808417" y="6556371"/>
            <a:chExt cx="7261468" cy="292388"/>
          </a:xfrm>
        </p:grpSpPr>
        <p:pic>
          <p:nvPicPr>
            <p:cNvPr id="16" name="Εικόνα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17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1069358" y="6556371"/>
              <a:ext cx="202574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ICT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73422" y="6556371"/>
              <a:ext cx="15964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www.prismael.com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811782" y="1819119"/>
            <a:ext cx="6785127" cy="2303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00"/>
              </a:lnSpc>
            </a:pPr>
            <a:r>
              <a:rPr lang="el-GR" sz="2800" b="1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Equipment</a:t>
            </a:r>
            <a:r>
              <a:rPr lang="el-GR" sz="2800" b="1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2800" b="1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Operation in </a:t>
            </a:r>
            <a:r>
              <a:rPr lang="el-GR" sz="2800" b="1" dirty="0" err="1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Extreme</a:t>
            </a:r>
            <a:r>
              <a:rPr lang="el-GR" sz="2800" b="1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2800" b="1" dirty="0" err="1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Conditions</a:t>
            </a:r>
            <a:r>
              <a:rPr lang="el-GR" sz="2800" b="1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:</a:t>
            </a:r>
          </a:p>
          <a:p>
            <a:pPr marL="285750" indent="-285750">
              <a:lnSpc>
                <a:spcPts val="44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l-GR" sz="2800" dirty="0" err="1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Temperature</a:t>
            </a:r>
            <a:r>
              <a:rPr 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2800" dirty="0" err="1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close</a:t>
            </a:r>
            <a:r>
              <a:rPr 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2800" dirty="0" err="1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to</a:t>
            </a:r>
            <a:r>
              <a:rPr 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2800" dirty="0" err="1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absolute</a:t>
            </a:r>
            <a:r>
              <a:rPr 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2800" dirty="0" err="1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zero</a:t>
            </a:r>
            <a:r>
              <a:rPr 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(-271 </a:t>
            </a:r>
            <a:r>
              <a:rPr lang="en-US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C</a:t>
            </a:r>
            <a:r>
              <a:rPr 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)</a:t>
            </a:r>
          </a:p>
          <a:p>
            <a:pPr marL="285750" indent="-285750">
              <a:lnSpc>
                <a:spcPts val="44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Energy </a:t>
            </a:r>
            <a:r>
              <a:rPr lang="el-GR" sz="2800" dirty="0" err="1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created</a:t>
            </a:r>
            <a:r>
              <a:rPr 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: 13 </a:t>
            </a:r>
            <a:r>
              <a:rPr lang="en-US" sz="2800" dirty="0" err="1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TeV</a:t>
            </a:r>
            <a:r>
              <a:rPr 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</a:p>
          <a:p>
            <a:pPr marL="285750" indent="-285750">
              <a:lnSpc>
                <a:spcPts val="4400"/>
              </a:lnSpc>
              <a:buFont typeface="Wingdings" panose="05000000000000000000" pitchFamily="2" charset="2"/>
              <a:buChar char="§"/>
            </a:pPr>
            <a:r>
              <a:rPr lang="el-GR" sz="2800" dirty="0" err="1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Magnetic</a:t>
            </a:r>
            <a:r>
              <a:rPr 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2800" dirty="0" err="1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Fields</a:t>
            </a:r>
            <a:r>
              <a:rPr 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2800" dirty="0" err="1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up</a:t>
            </a:r>
            <a:r>
              <a:rPr 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2800" dirty="0" err="1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to</a:t>
            </a:r>
            <a:r>
              <a:rPr lang="el-GR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n-US" sz="2800" dirty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7.7 </a:t>
            </a:r>
            <a:r>
              <a:rPr lang="en-US" sz="28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Tesla</a:t>
            </a:r>
            <a:endParaRPr lang="el-GR" sz="2800" dirty="0">
              <a:solidFill>
                <a:srgbClr val="007DDC"/>
              </a:solidFill>
              <a:latin typeface="Calibri Light" panose="020F0302020204030204"/>
              <a:ea typeface="Roboto Lt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8858" y="4677003"/>
            <a:ext cx="7454284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sz="2800" u="sng" dirty="0" smtClean="0">
                <a:solidFill>
                  <a:schemeClr val="bg1"/>
                </a:solidFill>
                <a:latin typeface="Calibri Light" panose="020F0302020204030204"/>
                <a:ea typeface="Roboto Lt" pitchFamily="2" charset="0"/>
                <a:sym typeface="Symbol" panose="05050102010706020507" pitchFamily="18" charset="2"/>
              </a:rPr>
              <a:t>a </a:t>
            </a:r>
            <a:r>
              <a:rPr lang="en-US" altLang="el-GR" sz="2800" u="sng" dirty="0">
                <a:solidFill>
                  <a:schemeClr val="bg1"/>
                </a:solidFill>
                <a:latin typeface="Calibri Light" panose="020F0302020204030204"/>
                <a:ea typeface="Roboto Lt" pitchFamily="2" charset="0"/>
                <a:sym typeface="Symbol" panose="05050102010706020507" pitchFamily="18" charset="2"/>
              </a:rPr>
              <a:t>very </a:t>
            </a:r>
            <a:r>
              <a:rPr lang="en-US" altLang="el-GR" sz="2800" b="1" u="sng" dirty="0">
                <a:solidFill>
                  <a:schemeClr val="bg1"/>
                </a:solidFill>
                <a:latin typeface="Calibri Light" panose="020F0302020204030204"/>
                <a:ea typeface="Roboto Lt" pitchFamily="2" charset="0"/>
                <a:sym typeface="Symbol" panose="05050102010706020507" pitchFamily="18" charset="2"/>
              </a:rPr>
              <a:t>high reliability of the </a:t>
            </a:r>
            <a:r>
              <a:rPr lang="en-US" altLang="el-GR" sz="2800" b="1" u="sng" dirty="0" smtClean="0">
                <a:solidFill>
                  <a:schemeClr val="bg1"/>
                </a:solidFill>
                <a:latin typeface="Calibri Light" panose="020F0302020204030204"/>
                <a:ea typeface="Roboto Lt" pitchFamily="2" charset="0"/>
                <a:sym typeface="Symbol" panose="05050102010706020507" pitchFamily="18" charset="2"/>
              </a:rPr>
              <a:t>hardware</a:t>
            </a:r>
            <a:r>
              <a:rPr lang="el-GR" altLang="el-GR" sz="2800" b="1" u="sng" dirty="0" smtClean="0">
                <a:solidFill>
                  <a:schemeClr val="bg1"/>
                </a:solidFill>
                <a:latin typeface="Calibri Light" panose="020F0302020204030204"/>
                <a:ea typeface="Roboto Lt" pitchFamily="2" charset="0"/>
                <a:sym typeface="Symbol" panose="05050102010706020507" pitchFamily="18" charset="2"/>
              </a:rPr>
              <a:t> </a:t>
            </a:r>
            <a:r>
              <a:rPr lang="el-GR" altLang="el-GR" sz="2800" u="sng" dirty="0" err="1" smtClean="0">
                <a:solidFill>
                  <a:schemeClr val="bg1"/>
                </a:solidFill>
                <a:latin typeface="Calibri Light" panose="020F0302020204030204"/>
                <a:ea typeface="Roboto Lt" pitchFamily="2" charset="0"/>
                <a:sym typeface="Symbol" panose="05050102010706020507" pitchFamily="18" charset="2"/>
              </a:rPr>
              <a:t>required</a:t>
            </a:r>
            <a:endParaRPr lang="el-GR" altLang="el-GR" sz="2800" u="sng" dirty="0">
              <a:solidFill>
                <a:schemeClr val="bg1"/>
              </a:solidFill>
              <a:latin typeface="Calibri Light" panose="020F0302020204030204"/>
              <a:ea typeface="Roboto Lt" pitchFamily="2" charset="0"/>
              <a:sym typeface="Symbol" panose="05050102010706020507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u="sng" dirty="0">
                <a:solidFill>
                  <a:schemeClr val="bg1"/>
                </a:solidFill>
                <a:latin typeface="Calibri Light" panose="020F0302020204030204"/>
                <a:ea typeface="Roboto Lt" pitchFamily="2" charset="0"/>
              </a:rPr>
              <a:t>with almost </a:t>
            </a:r>
            <a:r>
              <a:rPr lang="en-US" sz="2800" b="1" u="sng" dirty="0">
                <a:solidFill>
                  <a:schemeClr val="bg1"/>
                </a:solidFill>
                <a:latin typeface="Calibri Light" panose="020F0302020204030204"/>
                <a:ea typeface="Roboto Lt" pitchFamily="2" charset="0"/>
              </a:rPr>
              <a:t>no possibility of maintenance</a:t>
            </a:r>
            <a:endParaRPr lang="en-US" altLang="el-GR" sz="2800" b="1" u="sng" dirty="0">
              <a:solidFill>
                <a:schemeClr val="bg1"/>
              </a:solidFill>
              <a:latin typeface="Calibri Light" panose="020F0302020204030204"/>
              <a:ea typeface="Roboto Lt" pitchFamily="2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076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Εικόνα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109" y="-9241"/>
            <a:ext cx="53968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085" y="288627"/>
            <a:ext cx="5091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err="1">
                <a:solidFill>
                  <a:srgbClr val="007DDC"/>
                </a:solidFill>
                <a:latin typeface="Calibri Light" panose="020F0302020204030204"/>
              </a:rPr>
              <a:t>Electronics</a:t>
            </a:r>
            <a:r>
              <a:rPr lang="el-GR" sz="4000" dirty="0">
                <a:solidFill>
                  <a:srgbClr val="007DDC"/>
                </a:solidFill>
                <a:latin typeface="Calibri Light" panose="020F0302020204030204"/>
              </a:rPr>
              <a:t> 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</a:rPr>
              <a:t>(CERN/CMS)</a:t>
            </a:r>
            <a:endParaRPr lang="en-US" sz="4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cxnSp>
        <p:nvCxnSpPr>
          <p:cNvPr id="12" name="Ευθεία γραμμή σύνδεσης 11"/>
          <p:cNvCxnSpPr/>
          <p:nvPr/>
        </p:nvCxnSpPr>
        <p:spPr>
          <a:xfrm>
            <a:off x="461319" y="914400"/>
            <a:ext cx="6326659" cy="0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Ορθογώνιο 12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14" name="Ομάδα 13"/>
          <p:cNvGrpSpPr/>
          <p:nvPr/>
        </p:nvGrpSpPr>
        <p:grpSpPr>
          <a:xfrm>
            <a:off x="4356044" y="6556371"/>
            <a:ext cx="3479913" cy="292388"/>
            <a:chOff x="233929" y="6556371"/>
            <a:chExt cx="3479913" cy="292388"/>
          </a:xfrm>
        </p:grpSpPr>
        <p:pic>
          <p:nvPicPr>
            <p:cNvPr id="15" name="Εικόνα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555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795496" y="6556371"/>
              <a:ext cx="191834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3929" y="6556371"/>
              <a:ext cx="129349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www.prisma.gr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sp>
        <p:nvSpPr>
          <p:cNvPr id="3" name="Ορθογώνιο 2"/>
          <p:cNvSpPr/>
          <p:nvPr/>
        </p:nvSpPr>
        <p:spPr>
          <a:xfrm>
            <a:off x="1023806" y="1188115"/>
            <a:ext cx="2299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800" dirty="0">
                <a:solidFill>
                  <a:srgbClr val="002060"/>
                </a:solidFill>
                <a:latin typeface="Calibri Light" panose="020F0302020204030204"/>
              </a:rPr>
              <a:t>CMS </a:t>
            </a:r>
            <a:r>
              <a:rPr lang="el-GR" sz="2800" dirty="0" err="1">
                <a:solidFill>
                  <a:srgbClr val="002060"/>
                </a:solidFill>
                <a:latin typeface="Calibri Light" panose="020F0302020204030204"/>
              </a:rPr>
              <a:t>Presower</a:t>
            </a:r>
            <a:endParaRPr lang="en-US" sz="2800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pic>
        <p:nvPicPr>
          <p:cNvPr id="19" name="Εικόνα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591">
            <a:off x="568120" y="2139051"/>
            <a:ext cx="5510067" cy="3070714"/>
          </a:xfrm>
          <a:prstGeom prst="rect">
            <a:avLst/>
          </a:prstGeom>
          <a:effectLst>
            <a:outerShdw blurRad="88900" dist="114300" dir="10800000" algn="t" rotWithShape="0">
              <a:schemeClr val="tx1">
                <a:alpha val="60000"/>
              </a:scheme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733951" y="1902937"/>
            <a:ext cx="3165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DDC"/>
                </a:solidFill>
                <a:latin typeface="Calibri Light" panose="020F0302020204030204"/>
              </a:rPr>
              <a:t>Silicon Sensor with 32 stripes</a:t>
            </a:r>
            <a:endParaRPr lang="en-US" sz="2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07026" y="2298724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DDC"/>
                </a:solidFill>
                <a:latin typeface="Calibri Light" panose="020F0302020204030204"/>
              </a:rPr>
              <a:t>DCU25F ASIC</a:t>
            </a:r>
            <a:endParaRPr lang="en-US" sz="2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19164" y="2775617"/>
            <a:ext cx="1898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DDC"/>
                </a:solidFill>
                <a:latin typeface="Calibri Light" panose="020F0302020204030204"/>
              </a:rPr>
              <a:t>Hybrid Front End</a:t>
            </a:r>
          </a:p>
          <a:p>
            <a:pPr algn="ctr"/>
            <a:r>
              <a:rPr lang="en-US" sz="2000" b="1" dirty="0" smtClean="0">
                <a:solidFill>
                  <a:srgbClr val="007DDC"/>
                </a:solidFill>
                <a:latin typeface="Calibri Light" panose="020F0302020204030204"/>
              </a:rPr>
              <a:t>(HFE)</a:t>
            </a:r>
            <a:endParaRPr lang="en-US" sz="2000" b="1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6689" y="3411525"/>
            <a:ext cx="1405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DDC"/>
                </a:solidFill>
                <a:latin typeface="Calibri Light" panose="020F0302020204030204"/>
              </a:rPr>
              <a:t>PACE3  ASIC</a:t>
            </a:r>
            <a:endParaRPr lang="en-US" sz="2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68905" y="4549177"/>
            <a:ext cx="1260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DDC"/>
                </a:solidFill>
                <a:latin typeface="Calibri Light" panose="020F0302020204030204"/>
              </a:rPr>
              <a:t>Connector</a:t>
            </a:r>
            <a:endParaRPr lang="en-US" sz="2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89281" y="4665926"/>
            <a:ext cx="2389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7DDC"/>
                </a:solidFill>
                <a:latin typeface="Calibri Light" panose="020F0302020204030204"/>
              </a:rPr>
              <a:t>Wire bonds between </a:t>
            </a:r>
          </a:p>
          <a:p>
            <a:pPr algn="ctr"/>
            <a:r>
              <a:rPr lang="en-US" sz="2000" dirty="0" smtClean="0">
                <a:solidFill>
                  <a:srgbClr val="007DDC"/>
                </a:solidFill>
                <a:latin typeface="Calibri Light" panose="020F0302020204030204"/>
              </a:rPr>
              <a:t>sensor and HFE</a:t>
            </a:r>
            <a:endParaRPr lang="en-US" sz="2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pic>
        <p:nvPicPr>
          <p:cNvPr id="27" name="Εικόνα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64" y="746349"/>
            <a:ext cx="3038653" cy="2556144"/>
          </a:xfrm>
          <a:prstGeom prst="rect">
            <a:avLst/>
          </a:prstGeom>
        </p:spPr>
      </p:pic>
      <p:pic>
        <p:nvPicPr>
          <p:cNvPr id="28" name="Εικόνα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994" y="294382"/>
            <a:ext cx="1268218" cy="1240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6787978" y="4250427"/>
            <a:ext cx="5404022" cy="224676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O</a:t>
            </a:r>
            <a:r>
              <a:rPr kumimoji="0" lang="en-US" altLang="el-G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perat</a:t>
            </a:r>
            <a:r>
              <a:rPr lang="el-GR" altLang="el-GR" sz="2000" dirty="0" err="1" smtClean="0">
                <a:solidFill>
                  <a:schemeClr val="bg1"/>
                </a:solidFill>
                <a:ea typeface="Times New Roman" panose="02020603050405020304" pitchFamily="18" charset="0"/>
              </a:rPr>
              <a:t>ing</a:t>
            </a: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temperature -10</a:t>
            </a: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C.</a:t>
            </a: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 down to -20</a:t>
            </a: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C. </a:t>
            </a: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kumimoji="0" lang="el-GR" altLang="el-G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sz="2000" dirty="0">
                <a:solidFill>
                  <a:schemeClr val="bg1"/>
                </a:solidFill>
                <a:ea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n a 4 Tesla magnetic field and </a:t>
            </a:r>
            <a:endParaRPr kumimoji="0" lang="el-GR" altLang="el-G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In R</a:t>
            </a:r>
            <a:r>
              <a:rPr kumimoji="0" lang="en-US" altLang="el-G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adiation</a:t>
            </a: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 environment of  10 </a:t>
            </a:r>
            <a:r>
              <a:rPr kumimoji="0" lang="en-US" altLang="el-G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Mrad</a:t>
            </a: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. </a:t>
            </a:r>
            <a:endParaRPr kumimoji="0" lang="el-GR" altLang="el-G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The fraction of </a:t>
            </a:r>
            <a:r>
              <a:rPr kumimoji="0" lang="en-US" altLang="el-GR" sz="20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dead channels must remain</a:t>
            </a:r>
            <a:endParaRPr kumimoji="0" lang="el-GR" altLang="el-GR" sz="2000" b="0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l-GR" sz="20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 very low during the lifetime of experiment</a:t>
            </a:r>
            <a:r>
              <a:rPr kumimoji="0" lang="en-US" altLang="el-G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.</a:t>
            </a:r>
            <a: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/>
            </a:r>
            <a:br>
              <a:rPr kumimoji="0" lang="el-GR" altLang="el-G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</a:br>
            <a:endParaRPr kumimoji="0" lang="en-US" altLang="el-GR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2287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779" y="249220"/>
            <a:ext cx="8342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Hazardous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4000" dirty="0" err="1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Environment</a:t>
            </a:r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  <a:ea typeface="Roboto Lt" pitchFamily="2" charset="0"/>
              </a:rPr>
              <a:t> (HE)</a:t>
            </a:r>
            <a:endParaRPr lang="en-US" sz="4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cxnSp>
        <p:nvCxnSpPr>
          <p:cNvPr id="10" name="Ευθεία γραμμή σύνδεσης 9"/>
          <p:cNvCxnSpPr/>
          <p:nvPr/>
        </p:nvCxnSpPr>
        <p:spPr>
          <a:xfrm flipV="1">
            <a:off x="461319" y="893089"/>
            <a:ext cx="11167195" cy="21314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Ορθογώνιο 10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15" name="Ομάδα 14"/>
          <p:cNvGrpSpPr/>
          <p:nvPr/>
        </p:nvGrpSpPr>
        <p:grpSpPr>
          <a:xfrm>
            <a:off x="4930532" y="6556371"/>
            <a:ext cx="7261468" cy="292388"/>
            <a:chOff x="808417" y="6556371"/>
            <a:chExt cx="7261468" cy="292388"/>
          </a:xfrm>
        </p:grpSpPr>
        <p:pic>
          <p:nvPicPr>
            <p:cNvPr id="16" name="Εικόνα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17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1069358" y="6556371"/>
              <a:ext cx="202574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ICT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73422" y="6556371"/>
              <a:ext cx="15964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www.prismael.com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807735" y="1214584"/>
            <a:ext cx="60740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4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Personnel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l-GR" sz="24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training</a:t>
            </a:r>
            <a:endParaRPr lang="el-GR" sz="24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ISO </a:t>
            </a:r>
            <a:r>
              <a:rPr lang="el-GR" sz="24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certification</a:t>
            </a:r>
            <a:endParaRPr lang="el-GR" sz="24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Technical </a:t>
            </a:r>
            <a:r>
              <a:rPr lang="el-GR" sz="24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procedures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and </a:t>
            </a:r>
            <a:r>
              <a:rPr lang="el-GR" sz="24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Work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l-GR" sz="24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Instructions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</a:t>
            </a:r>
            <a:endParaRPr lang="el-GR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Safety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l-GR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procedures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Quality </a:t>
            </a:r>
            <a:r>
              <a:rPr lang="el-GR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procedures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Tracability</a:t>
            </a:r>
            <a:endParaRPr lang="el-GR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4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Documentation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24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Specific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(</a:t>
            </a:r>
            <a:r>
              <a:rPr lang="el-GR" sz="24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multiple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) </a:t>
            </a:r>
            <a:r>
              <a:rPr lang="el-GR" sz="2400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tests</a:t>
            </a:r>
            <a:endParaRPr lang="el-GR" sz="24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7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Εικόνα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8670"/>
            <a:ext cx="12192001" cy="53975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70" y="247897"/>
            <a:ext cx="2543310" cy="9015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6856" y="2006979"/>
            <a:ext cx="8930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Electronics</a:t>
            </a:r>
            <a:r>
              <a:rPr lang="el-G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 for CERN and ESA</a:t>
            </a:r>
          </a:p>
          <a:p>
            <a:r>
              <a:rPr lang="el-GR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 </a:t>
            </a:r>
            <a:r>
              <a:rPr lang="el-G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                   </a:t>
            </a:r>
            <a:r>
              <a:rPr lang="el-GR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Electronics</a:t>
            </a:r>
            <a:r>
              <a:rPr lang="el-G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 for </a:t>
            </a:r>
            <a:r>
              <a:rPr lang="el-GR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hazardous</a:t>
            </a:r>
            <a:r>
              <a:rPr lang="el-G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 </a:t>
            </a:r>
            <a:r>
              <a:rPr lang="el-GR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Environments</a:t>
            </a:r>
            <a:endParaRPr lang="el-GR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oboto Lt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10254" y="5105407"/>
            <a:ext cx="2881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Petros</a:t>
            </a:r>
            <a:r>
              <a:rPr lang="el-G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 P. Soukoulias</a:t>
            </a:r>
            <a:r>
              <a:rPr lang="el-GR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, </a:t>
            </a:r>
            <a:r>
              <a:rPr lang="el-GR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MSc</a:t>
            </a:r>
            <a:endParaRPr lang="el-G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oboto Lt" pitchFamily="2" charset="0"/>
            </a:endParaRPr>
          </a:p>
          <a:p>
            <a:pPr algn="ctr"/>
            <a:r>
              <a:rPr lang="el-GR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Scientific / </a:t>
            </a:r>
            <a:r>
              <a:rPr lang="el-GR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Advisory</a:t>
            </a:r>
            <a:r>
              <a:rPr lang="el-GR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 Board</a:t>
            </a:r>
            <a:endParaRPr lang="el-G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oboto Lt" pitchFamily="2" charset="0"/>
            </a:endParaRPr>
          </a:p>
          <a:p>
            <a:pPr algn="ctr"/>
            <a:r>
              <a:rPr lang="el-G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petros@prisma.gr</a:t>
            </a:r>
          </a:p>
        </p:txBody>
      </p:sp>
    </p:spTree>
    <p:extLst>
      <p:ext uri="{BB962C8B-B14F-4D97-AF65-F5344CB8AC3E}">
        <p14:creationId xmlns:p14="http://schemas.microsoft.com/office/powerpoint/2010/main" val="177870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signolonews.com/wp-content/uploads/2014/07/nike-louvre-restaur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5" r="15336"/>
          <a:stretch/>
        </p:blipFill>
        <p:spPr bwMode="auto">
          <a:xfrm>
            <a:off x="6786392" y="1"/>
            <a:ext cx="5400000" cy="683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5008" y="1661966"/>
            <a:ext cx="613467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B</a:t>
            </a:r>
            <a:r>
              <a:rPr lang="en-US" sz="2400" dirty="0" err="1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eing</a:t>
            </a:r>
            <a:r>
              <a:rPr lang="en-US" sz="2400" dirty="0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n-US" sz="2400" dirty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a </a:t>
            </a:r>
            <a:r>
              <a:rPr lang="en-US" sz="2400" b="1" dirty="0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technology </a:t>
            </a:r>
            <a:r>
              <a:rPr lang="en-US" sz="2400" b="1" dirty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pole </a:t>
            </a:r>
            <a:endParaRPr lang="el-GR" sz="2400" b="1" dirty="0" smtClean="0">
              <a:solidFill>
                <a:srgbClr val="003C64"/>
              </a:solidFill>
              <a:latin typeface="Calibri Light" panose="020F0302020204030204"/>
              <a:ea typeface="Roboto Lt" pitchFamily="2" charset="0"/>
            </a:endParaRPr>
          </a:p>
          <a:p>
            <a:pPr>
              <a:lnSpc>
                <a:spcPct val="150000"/>
              </a:lnSpc>
            </a:pPr>
            <a:r>
              <a:rPr lang="el-GR" sz="2400" dirty="0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in </a:t>
            </a:r>
            <a:r>
              <a:rPr lang="en-US" sz="2400" dirty="0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the </a:t>
            </a:r>
            <a:r>
              <a:rPr lang="en-US" sz="2400" dirty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wider geographical </a:t>
            </a:r>
            <a:r>
              <a:rPr lang="en-US" sz="2400" dirty="0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area</a:t>
            </a:r>
            <a:r>
              <a:rPr lang="el-GR" sz="2400" dirty="0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l-GR" sz="2400" dirty="0" err="1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Through</a:t>
            </a:r>
            <a:r>
              <a:rPr lang="el-GR" sz="2400" dirty="0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2400" dirty="0" err="1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cooperative</a:t>
            </a:r>
            <a:r>
              <a:rPr lang="el-GR" sz="2400" dirty="0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 Research, </a:t>
            </a:r>
            <a:r>
              <a:rPr lang="en-US" sz="2400" dirty="0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develop </a:t>
            </a:r>
            <a:r>
              <a:rPr lang="en-US" sz="2400" b="1" dirty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innovative corporate </a:t>
            </a:r>
            <a:r>
              <a:rPr lang="en-US" sz="2400" b="1" dirty="0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products</a:t>
            </a:r>
            <a:r>
              <a:rPr lang="el-GR" sz="2400" b="1" dirty="0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/</a:t>
            </a:r>
            <a:r>
              <a:rPr lang="el-GR" sz="2400" b="1" dirty="0" err="1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services</a:t>
            </a:r>
            <a:r>
              <a:rPr lang="en-US" sz="2400" dirty="0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2400" dirty="0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                              </a:t>
            </a:r>
            <a:r>
              <a:rPr lang="en-US" sz="2400" dirty="0" smtClean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to </a:t>
            </a:r>
            <a:r>
              <a:rPr lang="en-US" sz="2400" dirty="0">
                <a:solidFill>
                  <a:srgbClr val="003C64"/>
                </a:solidFill>
                <a:latin typeface="Calibri Light" panose="020F0302020204030204"/>
                <a:ea typeface="Roboto Lt" pitchFamily="2" charset="0"/>
              </a:rPr>
              <a:t>compete globally.</a:t>
            </a:r>
            <a:endParaRPr lang="en-US" sz="2400" dirty="0" smtClean="0">
              <a:solidFill>
                <a:srgbClr val="003C64"/>
              </a:solidFill>
              <a:latin typeface="Calibri Light" panose="020F0302020204030204"/>
              <a:ea typeface="Roboto Lt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188" y="206514"/>
            <a:ext cx="3894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err="1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Our</a:t>
            </a:r>
            <a:r>
              <a:rPr lang="el-GR" sz="4000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Vision</a:t>
            </a:r>
            <a:endParaRPr lang="el-GR" sz="4000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14" name="Ευθεία γραμμή σύνδεσης 13"/>
          <p:cNvCxnSpPr/>
          <p:nvPr/>
        </p:nvCxnSpPr>
        <p:spPr>
          <a:xfrm>
            <a:off x="461319" y="914400"/>
            <a:ext cx="6326659" cy="0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9432753" y="6506711"/>
            <a:ext cx="2743200" cy="365125"/>
          </a:xfrm>
        </p:spPr>
        <p:txBody>
          <a:bodyPr/>
          <a:lstStyle/>
          <a:p>
            <a:fld id="{B53F7616-6EFC-4A24-B212-3415D88387DB}" type="slidenum">
              <a:rPr lang="el-GR" smtClean="0">
                <a:solidFill>
                  <a:prstClr val="white"/>
                </a:solidFill>
              </a:rPr>
              <a:pPr/>
              <a:t>3</a:t>
            </a:fld>
            <a:endParaRPr lang="el-GR" dirty="0">
              <a:solidFill>
                <a:prstClr val="white"/>
              </a:solidFill>
            </a:endParaRPr>
          </a:p>
        </p:txBody>
      </p:sp>
      <p:grpSp>
        <p:nvGrpSpPr>
          <p:cNvPr id="25" name="Ομάδα 24"/>
          <p:cNvGrpSpPr/>
          <p:nvPr/>
        </p:nvGrpSpPr>
        <p:grpSpPr>
          <a:xfrm>
            <a:off x="4356044" y="6556371"/>
            <a:ext cx="3479913" cy="292388"/>
            <a:chOff x="233929" y="6556371"/>
            <a:chExt cx="3479913" cy="292388"/>
          </a:xfrm>
        </p:grpSpPr>
        <p:pic>
          <p:nvPicPr>
            <p:cNvPr id="26" name="Εικόνα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555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1795496" y="6556371"/>
              <a:ext cx="191834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3929" y="6556371"/>
              <a:ext cx="129349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www.prisma.gr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024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Εικόνα 20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763" y="1357771"/>
            <a:ext cx="5673013" cy="39701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88" y="206514"/>
            <a:ext cx="475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err="1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Personnel</a:t>
            </a:r>
            <a:endParaRPr lang="el-GR" sz="4000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cxnSp>
        <p:nvCxnSpPr>
          <p:cNvPr id="15" name="Ευθεία γραμμή σύνδεσης 14"/>
          <p:cNvCxnSpPr/>
          <p:nvPr/>
        </p:nvCxnSpPr>
        <p:spPr>
          <a:xfrm>
            <a:off x="461319" y="914400"/>
            <a:ext cx="6326659" cy="0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Ορθογώνιο 15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aphicFrame>
        <p:nvGraphicFramePr>
          <p:cNvPr id="23" name="Γράφημα 22"/>
          <p:cNvGraphicFramePr/>
          <p:nvPr>
            <p:extLst>
              <p:ext uri="{D42A27DB-BD31-4B8C-83A1-F6EECF244321}">
                <p14:modId xmlns:p14="http://schemas.microsoft.com/office/powerpoint/2010/main" val="562995716"/>
              </p:ext>
            </p:extLst>
          </p:nvPr>
        </p:nvGraphicFramePr>
        <p:xfrm>
          <a:off x="1064525" y="633529"/>
          <a:ext cx="9362365" cy="5490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34268" y="2730868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000066"/>
                </a:solidFill>
              </a:rPr>
              <a:t>6</a:t>
            </a:r>
            <a:r>
              <a:rPr lang="el-GR" sz="6000" b="1" dirty="0" smtClean="0">
                <a:solidFill>
                  <a:srgbClr val="000066"/>
                </a:solidFill>
              </a:rPr>
              <a:t>7</a:t>
            </a:r>
            <a:endParaRPr lang="el-GR" sz="6000" b="1" dirty="0">
              <a:solidFill>
                <a:srgbClr val="00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2007" y="3546476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err="1" smtClean="0">
                <a:solidFill>
                  <a:srgbClr val="000066"/>
                </a:solidFill>
              </a:rPr>
              <a:t>people</a:t>
            </a:r>
            <a:endParaRPr lang="en-US" sz="2000" dirty="0">
              <a:solidFill>
                <a:srgbClr val="000066"/>
              </a:solidFill>
            </a:endParaRPr>
          </a:p>
        </p:txBody>
      </p:sp>
      <p:grpSp>
        <p:nvGrpSpPr>
          <p:cNvPr id="22" name="Ομάδα 21"/>
          <p:cNvGrpSpPr/>
          <p:nvPr/>
        </p:nvGrpSpPr>
        <p:grpSpPr>
          <a:xfrm>
            <a:off x="4060207" y="6556371"/>
            <a:ext cx="3775750" cy="292388"/>
            <a:chOff x="-61908" y="6556371"/>
            <a:chExt cx="3775750" cy="292388"/>
          </a:xfrm>
        </p:grpSpPr>
        <p:pic>
          <p:nvPicPr>
            <p:cNvPr id="24" name="Εικόνα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555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1795496" y="6556371"/>
              <a:ext cx="191834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1908" y="6556371"/>
              <a:ext cx="15964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www.prismael.com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461747" y="5769835"/>
            <a:ext cx="6360625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 dirty="0" smtClean="0">
                <a:solidFill>
                  <a:srgbClr val="007DDC"/>
                </a:solidFill>
                <a:latin typeface="Calibri Light" panose="020F0302020204030204"/>
              </a:rPr>
              <a:t>engineers</a:t>
            </a:r>
            <a:r>
              <a:rPr lang="el-GR" sz="2000" dirty="0">
                <a:solidFill>
                  <a:srgbClr val="007DDC"/>
                </a:solidFill>
                <a:latin typeface="Calibri Light" panose="020F0302020204030204"/>
              </a:rPr>
              <a:t>, </a:t>
            </a:r>
            <a:r>
              <a:rPr lang="en-US" sz="2000" dirty="0">
                <a:solidFill>
                  <a:srgbClr val="007DDC"/>
                </a:solidFill>
                <a:latin typeface="Calibri Light" panose="020F0302020204030204"/>
              </a:rPr>
              <a:t>technicians and administrative personnel</a:t>
            </a:r>
            <a:r>
              <a:rPr lang="el-GR" sz="2000" dirty="0">
                <a:solidFill>
                  <a:srgbClr val="007DDC"/>
                </a:solidFill>
                <a:latin typeface="Calibri Light" panose="020F0302020204030204"/>
              </a:rPr>
              <a:t> </a:t>
            </a:r>
          </a:p>
          <a:p>
            <a:pPr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l-GR" sz="2000" dirty="0">
                <a:solidFill>
                  <a:srgbClr val="007DDC"/>
                </a:solidFill>
                <a:latin typeface="Calibri Light" panose="020F0302020204030204"/>
              </a:rPr>
              <a:t>      </a:t>
            </a:r>
            <a:r>
              <a:rPr lang="en-US" sz="2000" dirty="0">
                <a:solidFill>
                  <a:srgbClr val="007DDC"/>
                </a:solidFill>
                <a:latin typeface="Calibri Light" panose="020F0302020204030204"/>
              </a:rPr>
              <a:t>     </a:t>
            </a:r>
            <a:r>
              <a:rPr lang="el-GR" sz="2000" dirty="0">
                <a:solidFill>
                  <a:srgbClr val="007DDC"/>
                </a:solidFill>
                <a:latin typeface="Calibri Light" panose="020F0302020204030204"/>
              </a:rPr>
              <a:t> </a:t>
            </a:r>
            <a:r>
              <a:rPr lang="en-US" sz="2000" dirty="0">
                <a:solidFill>
                  <a:srgbClr val="007DDC"/>
                </a:solidFill>
                <a:latin typeface="Calibri Light" panose="020F0302020204030204"/>
              </a:rPr>
              <a:t>with continuous  training and education </a:t>
            </a:r>
            <a:endParaRPr lang="el-GR" sz="2000" dirty="0">
              <a:solidFill>
                <a:srgbClr val="007DDC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301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84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Εικόνα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664" y="2187975"/>
            <a:ext cx="6096834" cy="3321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188" y="206514"/>
            <a:ext cx="5243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Prisma …..  in </a:t>
            </a:r>
            <a:r>
              <a:rPr lang="el-GR" sz="4000" dirty="0" err="1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Numbers</a:t>
            </a:r>
            <a:endParaRPr lang="el-GR" sz="4000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9599" y="4048266"/>
            <a:ext cx="15215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&gt; 60</a:t>
            </a:r>
            <a:endParaRPr lang="el-GR" sz="6000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0881" y="4946762"/>
            <a:ext cx="1406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err="1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Personnel</a:t>
            </a:r>
            <a:endParaRPr lang="el-GR" sz="2400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18" y="2304924"/>
            <a:ext cx="1600048" cy="13091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73904" y="4026797"/>
            <a:ext cx="20649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&gt; 65%</a:t>
            </a:r>
            <a:endParaRPr lang="el-GR" sz="6000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6532" y="4939784"/>
            <a:ext cx="2299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err="1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Higher</a:t>
            </a:r>
            <a:r>
              <a:rPr lang="el-GR" sz="2400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2400" dirty="0" err="1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Education</a:t>
            </a:r>
            <a:endParaRPr lang="el-GR" sz="2400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96485" y="4048266"/>
            <a:ext cx="13067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&gt; 5 </a:t>
            </a:r>
            <a:endParaRPr lang="el-GR" sz="6000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05780" y="4969318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err="1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TurnOver</a:t>
            </a:r>
            <a:endParaRPr lang="el-GR" sz="2400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sp>
        <p:nvSpPr>
          <p:cNvPr id="22" name="Ορθογώνιο 21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pic>
        <p:nvPicPr>
          <p:cNvPr id="27" name="Εικόνα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1" y="1943493"/>
            <a:ext cx="2698430" cy="1888461"/>
          </a:xfrm>
          <a:prstGeom prst="rect">
            <a:avLst/>
          </a:prstGeom>
        </p:spPr>
      </p:pic>
      <p:cxnSp>
        <p:nvCxnSpPr>
          <p:cNvPr id="21" name="Ευθεία γραμμή σύνδεσης 20"/>
          <p:cNvCxnSpPr/>
          <p:nvPr/>
        </p:nvCxnSpPr>
        <p:spPr>
          <a:xfrm>
            <a:off x="461319" y="914400"/>
            <a:ext cx="11120108" cy="0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642970" y="2811315"/>
            <a:ext cx="15808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 </a:t>
            </a:r>
            <a:r>
              <a:rPr lang="el-GR" sz="7200" b="1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M€</a:t>
            </a:r>
            <a:endParaRPr lang="el-GR" sz="7200" b="1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sp>
        <p:nvSpPr>
          <p:cNvPr id="29" name="Ορθογώνιο 28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20" name="Ομάδα 19"/>
          <p:cNvGrpSpPr/>
          <p:nvPr/>
        </p:nvGrpSpPr>
        <p:grpSpPr>
          <a:xfrm>
            <a:off x="4930532" y="6556371"/>
            <a:ext cx="7261468" cy="292388"/>
            <a:chOff x="808417" y="6556371"/>
            <a:chExt cx="7261468" cy="292388"/>
          </a:xfrm>
        </p:grpSpPr>
        <p:pic>
          <p:nvPicPr>
            <p:cNvPr id="23" name="Εικόνα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17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1069358" y="6556371"/>
              <a:ext cx="202574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ICT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73422" y="6556371"/>
              <a:ext cx="15964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www.prismael.com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366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0188" y="206514"/>
            <a:ext cx="504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Quality Systems</a:t>
            </a:r>
            <a:endParaRPr lang="el-GR" sz="4000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cxnSp>
        <p:nvCxnSpPr>
          <p:cNvPr id="6" name="Ευθεία γραμμή σύνδεσης 5"/>
          <p:cNvCxnSpPr/>
          <p:nvPr/>
        </p:nvCxnSpPr>
        <p:spPr>
          <a:xfrm>
            <a:off x="461319" y="914400"/>
            <a:ext cx="6326659" cy="0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Ορθογώνιο 6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8" name="Ομάδα 7"/>
          <p:cNvGrpSpPr/>
          <p:nvPr/>
        </p:nvGrpSpPr>
        <p:grpSpPr>
          <a:xfrm>
            <a:off x="4356044" y="6556371"/>
            <a:ext cx="3479913" cy="292388"/>
            <a:chOff x="233929" y="6556371"/>
            <a:chExt cx="3479913" cy="292388"/>
          </a:xfrm>
        </p:grpSpPr>
        <p:pic>
          <p:nvPicPr>
            <p:cNvPr id="9" name="Εικόνα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555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795496" y="6556371"/>
              <a:ext cx="191834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3929" y="6556371"/>
              <a:ext cx="129349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www.prisma.gr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21" y="1622286"/>
            <a:ext cx="1342119" cy="1130204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295" y="1622286"/>
            <a:ext cx="1659988" cy="116552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537" y="1626311"/>
            <a:ext cx="1261390" cy="1165523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18" y="5092446"/>
            <a:ext cx="4608755" cy="464061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70" y="3250851"/>
            <a:ext cx="2181705" cy="1026431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18" y="3344303"/>
            <a:ext cx="1690795" cy="771885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98" y="3344303"/>
            <a:ext cx="2068163" cy="74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4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616" y="363905"/>
            <a:ext cx="1696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rgbClr val="007DDC"/>
                </a:solidFill>
                <a:latin typeface="Calibri Light" panose="020F0302020204030204"/>
              </a:rPr>
              <a:t>Awards</a:t>
            </a:r>
            <a:endParaRPr lang="en-US" sz="4000" dirty="0">
              <a:solidFill>
                <a:srgbClr val="007DDC"/>
              </a:solidFill>
              <a:latin typeface="Calibri Light" panose="020F0302020204030204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13" y="1937067"/>
            <a:ext cx="4746403" cy="3297406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" name="22 - Εικόνα" descr="vraveio_Dimokrit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36" y="3375751"/>
            <a:ext cx="4256580" cy="297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Ευθεία γραμμή σύνδεσης 8"/>
          <p:cNvCxnSpPr/>
          <p:nvPr/>
        </p:nvCxnSpPr>
        <p:spPr>
          <a:xfrm>
            <a:off x="461319" y="914400"/>
            <a:ext cx="6326659" cy="0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Ορθογώνιο 10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12" name="Ομάδα 11"/>
          <p:cNvGrpSpPr/>
          <p:nvPr/>
        </p:nvGrpSpPr>
        <p:grpSpPr>
          <a:xfrm>
            <a:off x="4356044" y="6556371"/>
            <a:ext cx="3479913" cy="292388"/>
            <a:chOff x="233929" y="6556371"/>
            <a:chExt cx="3479913" cy="292388"/>
          </a:xfrm>
        </p:grpSpPr>
        <p:pic>
          <p:nvPicPr>
            <p:cNvPr id="13" name="Εικόνα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555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1795496" y="6556371"/>
              <a:ext cx="191834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3929" y="6556371"/>
              <a:ext cx="129349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www.prisma.gr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3521"/>
            <a:ext cx="3770105" cy="29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6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Διάγραμμα 5"/>
          <p:cNvGraphicFramePr/>
          <p:nvPr>
            <p:extLst/>
          </p:nvPr>
        </p:nvGraphicFramePr>
        <p:xfrm>
          <a:off x="5025081" y="1458097"/>
          <a:ext cx="6934519" cy="4313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40188" y="206514"/>
            <a:ext cx="3894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R</a:t>
            </a:r>
            <a:r>
              <a:rPr lang="el-GR" sz="4000" dirty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&amp;</a:t>
            </a:r>
            <a:r>
              <a:rPr lang="en-US" sz="4000" dirty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D Projects</a:t>
            </a:r>
            <a:endParaRPr lang="el-GR" sz="4000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1524" y="1121047"/>
            <a:ext cx="2747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1997 – 2015</a:t>
            </a:r>
            <a:endParaRPr lang="el-GR" sz="4000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graphicFrame>
        <p:nvGraphicFramePr>
          <p:cNvPr id="24" name="Γράφημα 23"/>
          <p:cNvGraphicFramePr/>
          <p:nvPr>
            <p:extLst/>
          </p:nvPr>
        </p:nvGraphicFramePr>
        <p:xfrm>
          <a:off x="76914" y="1089453"/>
          <a:ext cx="3936158" cy="2866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7" name="Εικόνα 16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9545">
            <a:off x="1655808" y="2153655"/>
            <a:ext cx="778367" cy="68704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10065" y="3955956"/>
            <a:ext cx="1552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 &gt; 20%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1001" y="4680861"/>
            <a:ext cx="1747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of annual return </a:t>
            </a:r>
          </a:p>
          <a:p>
            <a:r>
              <a:rPr lang="en-US" dirty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invested in R&amp;D</a:t>
            </a:r>
            <a:endParaRPr lang="el-GR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pic>
        <p:nvPicPr>
          <p:cNvPr id="2050" name="Picture 2" descr="http://images.all-free-download.com/images/graphicthumb/greece_552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526" y="2240684"/>
            <a:ext cx="769484" cy="51298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europa.eu/about-eu/basic-information/symbols/images/flag_yellow_hig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340" y="3863409"/>
            <a:ext cx="769158" cy="51298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Ορθογώνιο 21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20" name="Ευθεία γραμμή σύνδεσης 19"/>
          <p:cNvCxnSpPr/>
          <p:nvPr/>
        </p:nvCxnSpPr>
        <p:spPr>
          <a:xfrm>
            <a:off x="461319" y="914400"/>
            <a:ext cx="11297294" cy="0"/>
          </a:xfrm>
          <a:prstGeom prst="line">
            <a:avLst/>
          </a:prstGeom>
          <a:ln w="19050">
            <a:solidFill>
              <a:srgbClr val="007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Ορθογώνιο 20"/>
          <p:cNvSpPr/>
          <p:nvPr/>
        </p:nvSpPr>
        <p:spPr>
          <a:xfrm>
            <a:off x="0" y="6518071"/>
            <a:ext cx="12192000" cy="342407"/>
          </a:xfrm>
          <a:prstGeom prst="rect">
            <a:avLst/>
          </a:prstGeom>
          <a:solidFill>
            <a:srgbClr val="00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>
          <a:xfrm>
            <a:off x="9448800" y="6501052"/>
            <a:ext cx="2743200" cy="365125"/>
          </a:xfrm>
        </p:spPr>
        <p:txBody>
          <a:bodyPr/>
          <a:lstStyle/>
          <a:p>
            <a:fld id="{B53F7616-6EFC-4A24-B212-3415D88387DB}" type="slidenum">
              <a:rPr lang="el-GR" smtClean="0">
                <a:solidFill>
                  <a:prstClr val="white"/>
                </a:solidFill>
              </a:rPr>
              <a:pPr/>
              <a:t>8</a:t>
            </a:fld>
            <a:endParaRPr lang="el-GR" dirty="0">
              <a:solidFill>
                <a:prstClr val="white"/>
              </a:solidFill>
            </a:endParaRPr>
          </a:p>
        </p:txBody>
      </p:sp>
      <p:grpSp>
        <p:nvGrpSpPr>
          <p:cNvPr id="37" name="Ομάδα 36"/>
          <p:cNvGrpSpPr/>
          <p:nvPr/>
        </p:nvGrpSpPr>
        <p:grpSpPr>
          <a:xfrm>
            <a:off x="4356044" y="6556371"/>
            <a:ext cx="3479913" cy="292388"/>
            <a:chOff x="233929" y="6556371"/>
            <a:chExt cx="3479913" cy="292388"/>
          </a:xfrm>
        </p:grpSpPr>
        <p:pic>
          <p:nvPicPr>
            <p:cNvPr id="38" name="Εικόνα 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555" y="6568870"/>
              <a:ext cx="252000" cy="252000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1795496" y="6556371"/>
              <a:ext cx="191834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Electronics  *  IT  *  R&amp;D</a:t>
              </a:r>
              <a:endParaRPr lang="el-GR" sz="1300" dirty="0">
                <a:solidFill>
                  <a:prstClr val="black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3929" y="6556371"/>
              <a:ext cx="129349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 Lt" pitchFamily="2" charset="0"/>
                  <a:ea typeface="Roboto Lt" pitchFamily="2" charset="0"/>
                </a:rPr>
                <a:t>www.prisma.gr</a:t>
              </a:r>
              <a:endParaRPr lang="el-GR" sz="1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t" pitchFamily="2" charset="0"/>
                <a:ea typeface="Roboto Lt" pitchFamily="2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860287" y="4279196"/>
            <a:ext cx="1304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Continuous</a:t>
            </a:r>
          </a:p>
          <a:p>
            <a:r>
              <a:rPr lang="en-US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cooperation</a:t>
            </a:r>
            <a:endParaRPr lang="el-GR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99987" y="4931276"/>
            <a:ext cx="1449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 &gt; </a:t>
            </a:r>
            <a:r>
              <a:rPr lang="en-US" sz="4000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100</a:t>
            </a:r>
            <a:endParaRPr lang="el-GR" sz="4000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60287" y="5635405"/>
            <a:ext cx="1304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alibri Light" panose="020F0302020204030204"/>
                <a:ea typeface="Roboto Lt" pitchFamily="2" charset="0"/>
              </a:rPr>
              <a:t>Researchers</a:t>
            </a:r>
            <a:endParaRPr lang="el-GR" dirty="0">
              <a:solidFill>
                <a:srgbClr val="0070C0"/>
              </a:solidFill>
              <a:latin typeface="Calibri Light" panose="020F0302020204030204"/>
              <a:ea typeface="Roboto Lt" pitchFamily="2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411" y="4131011"/>
            <a:ext cx="1395495" cy="189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4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Εικόνα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8670"/>
            <a:ext cx="12192001" cy="53975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70" y="247897"/>
            <a:ext cx="2543310" cy="9015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6856" y="2006979"/>
            <a:ext cx="8930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Electronics</a:t>
            </a:r>
            <a:r>
              <a:rPr lang="el-G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 for CERN and ESA</a:t>
            </a:r>
          </a:p>
          <a:p>
            <a:r>
              <a:rPr lang="el-GR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 </a:t>
            </a:r>
            <a:r>
              <a:rPr lang="el-G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                   </a:t>
            </a:r>
            <a:r>
              <a:rPr lang="el-GR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Electronics</a:t>
            </a:r>
            <a:r>
              <a:rPr lang="el-G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 for </a:t>
            </a:r>
            <a:r>
              <a:rPr lang="el-GR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hazardous</a:t>
            </a:r>
            <a:r>
              <a:rPr lang="el-G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 </a:t>
            </a:r>
            <a:r>
              <a:rPr lang="el-GR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Environments</a:t>
            </a:r>
            <a:endParaRPr lang="el-GR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oboto Lt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10254" y="5105407"/>
            <a:ext cx="2881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Petros</a:t>
            </a:r>
            <a:r>
              <a:rPr lang="el-G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 P. Soukoulias</a:t>
            </a:r>
            <a:r>
              <a:rPr lang="el-GR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, </a:t>
            </a:r>
            <a:r>
              <a:rPr lang="el-GR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MSc</a:t>
            </a:r>
            <a:endParaRPr lang="el-G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oboto Lt" pitchFamily="2" charset="0"/>
            </a:endParaRPr>
          </a:p>
          <a:p>
            <a:pPr algn="ctr"/>
            <a:r>
              <a:rPr lang="el-GR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Scientific / </a:t>
            </a:r>
            <a:r>
              <a:rPr lang="el-GR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Advisory</a:t>
            </a:r>
            <a:r>
              <a:rPr lang="el-GR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 Board</a:t>
            </a:r>
            <a:endParaRPr lang="el-G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Roboto Lt" pitchFamily="2" charset="0"/>
            </a:endParaRPr>
          </a:p>
          <a:p>
            <a:pPr algn="ctr"/>
            <a:r>
              <a:rPr lang="el-G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Roboto Lt" pitchFamily="2" charset="0"/>
              </a:rPr>
              <a:t>petros@prisma.gr</a:t>
            </a:r>
          </a:p>
        </p:txBody>
      </p:sp>
    </p:spTree>
    <p:extLst>
      <p:ext uri="{BB962C8B-B14F-4D97-AF65-F5344CB8AC3E}">
        <p14:creationId xmlns:p14="http://schemas.microsoft.com/office/powerpoint/2010/main" val="422653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3a4__x03cd__x03c0__x03bf__x03c2_ xmlns="d51cfda9-447d-4fe6-aeef-ed24b52c28ec">1Γενικά</_x03a4__x03cd__x03c0__x03bf__x03c2_>
    <Language xmlns="d51cfda9-447d-4fe6-aeef-ed24b52c28ec">GR</Language>
    <_x0388__x03c4__x03bf__x03c2_ xmlns="d51cfda9-447d-4fe6-aeef-ed24b52c28ec" xsi:nil="true"/>
    <Comments xmlns="d51cfda9-447d-4fe6-aeef-ed24b52c28ec" xsi:nil="true"/>
    <_dlc_DocId xmlns="af2e386d-1501-46ca-907d-4ef3ccbc819e">MXTU2R3R2Q7Z-11-146</_dlc_DocId>
    <_dlc_DocIdUrl xmlns="af2e386d-1501-46ca-907d-4ef3ccbc819e">
      <Url>http://10.1.1.32/_layouts/DocIdRedir.aspx?ID=MXTU2R3R2Q7Z-11-146</Url>
      <Description>MXTU2R3R2Q7Z-11-146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26BB6588D19749A329FB077DD8D79D" ma:contentTypeVersion="6" ma:contentTypeDescription="Create a new document." ma:contentTypeScope="" ma:versionID="e78264ca551e00c72f2dbea041434624">
  <xsd:schema xmlns:xsd="http://www.w3.org/2001/XMLSchema" xmlns:xs="http://www.w3.org/2001/XMLSchema" xmlns:p="http://schemas.microsoft.com/office/2006/metadata/properties" xmlns:ns2="d51cfda9-447d-4fe6-aeef-ed24b52c28ec" xmlns:ns3="af2e386d-1501-46ca-907d-4ef3ccbc819e" targetNamespace="http://schemas.microsoft.com/office/2006/metadata/properties" ma:root="true" ma:fieldsID="392aba65c8cc9d5d90fd9ff72d5c425c" ns2:_="" ns3:_="">
    <xsd:import namespace="d51cfda9-447d-4fe6-aeef-ed24b52c28ec"/>
    <xsd:import namespace="af2e386d-1501-46ca-907d-4ef3ccbc819e"/>
    <xsd:element name="properties">
      <xsd:complexType>
        <xsd:sequence>
          <xsd:element name="documentManagement">
            <xsd:complexType>
              <xsd:all>
                <xsd:element ref="ns2:Language" minOccurs="0"/>
                <xsd:element ref="ns3:_dlc_DocId" minOccurs="0"/>
                <xsd:element ref="ns3:_dlc_DocIdUrl" minOccurs="0"/>
                <xsd:element ref="ns3:_dlc_DocIdPersistId" minOccurs="0"/>
                <xsd:element ref="ns2:Comments" minOccurs="0"/>
                <xsd:element ref="ns2:_x0388__x03c4__x03bf__x03c2_" minOccurs="0"/>
                <xsd:element ref="ns2:_x03a4__x03cd__x03c0__x03bf__x03c2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1cfda9-447d-4fe6-aeef-ed24b52c28ec" elementFormDefault="qualified">
    <xsd:import namespace="http://schemas.microsoft.com/office/2006/documentManagement/types"/>
    <xsd:import namespace="http://schemas.microsoft.com/office/infopath/2007/PartnerControls"/>
    <xsd:element name="Language" ma:index="8" nillable="true" ma:displayName="Language" ma:default="GR" ma:format="Dropdown" ma:internalName="Language">
      <xsd:simpleType>
        <xsd:restriction base="dms:Choice">
          <xsd:enumeration value="GR"/>
          <xsd:enumeration value="EN"/>
        </xsd:restriction>
      </xsd:simpleType>
    </xsd:element>
    <xsd:element name="Comments" ma:index="12" nillable="true" ma:displayName="Comments" ma:internalName="Comments">
      <xsd:simpleType>
        <xsd:restriction base="dms:Text">
          <xsd:maxLength value="255"/>
        </xsd:restriction>
      </xsd:simpleType>
    </xsd:element>
    <xsd:element name="_x0388__x03c4__x03bf__x03c2_" ma:index="13" nillable="true" ma:displayName="Date Created" ma:format="DateOnly" ma:internalName="_x0388__x03c4__x03bf__x03c2_">
      <xsd:simpleType>
        <xsd:restriction base="dms:DateTime"/>
      </xsd:simpleType>
    </xsd:element>
    <xsd:element name="_x03a4__x03cd__x03c0__x03bf__x03c2_" ma:index="14" nillable="true" ma:displayName="Κατηγορία" ma:default="1Γενικά" ma:format="Dropdown" ma:internalName="_x03a4__x03cd__x03c0__x03bf__x03c2_">
      <xsd:simpleType>
        <xsd:restriction base="dms:Choice">
          <xsd:enumeration value="1Γενικά"/>
          <xsd:enumeration value="2Laros"/>
          <xsd:enumeration value="3Xenagos"/>
          <xsd:enumeration value="4Ηλεκτρονικά"/>
          <xsd:enumeration value="5Πληροφορική"/>
          <xsd:enumeration value="6Ε&amp;Α"/>
          <xsd:enumeration value="7Αμυντικά"/>
          <xsd:enumeration value="8Cern"/>
          <xsd:enumeration value="9Space"/>
          <xsd:enumeration value="#Διάφορα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2e386d-1501-46ca-907d-4ef3ccbc819e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4D294A-CA57-4AC9-AC07-8BAF62DF19DC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af2e386d-1501-46ca-907d-4ef3ccbc819e"/>
    <ds:schemaRef ds:uri="d51cfda9-447d-4fe6-aeef-ed24b52c28e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719B6A1-8343-42D1-9C42-DA0C4B84AD3C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1E08B85A-C534-4D75-9477-FFC2A4E8C3F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4ADC21F-152F-4585-A202-9D5793FC92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1cfda9-447d-4fe6-aeef-ed24b52c28ec"/>
    <ds:schemaRef ds:uri="af2e386d-1501-46ca-907d-4ef3ccbc81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5527</TotalTime>
  <Words>875</Words>
  <Application>Microsoft Office PowerPoint</Application>
  <PresentationFormat>Widescreen</PresentationFormat>
  <Paragraphs>247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Georgia</vt:lpstr>
      <vt:lpstr>Roboto Lt</vt:lpstr>
      <vt:lpstr>Symbol</vt:lpstr>
      <vt:lpstr>Times New Roman</vt:lpstr>
      <vt:lpstr>Wingdings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Voutsas John</dc:creator>
  <cp:lastModifiedBy>Peter Soukoulias</cp:lastModifiedBy>
  <cp:revision>360</cp:revision>
  <dcterms:created xsi:type="dcterms:W3CDTF">2015-11-30T13:03:40Z</dcterms:created>
  <dcterms:modified xsi:type="dcterms:W3CDTF">2016-05-18T08:14:55Z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0x0101006D26BB6588D19749A329FB077DD8D79D</vt:lpwstr>
  </property>
  <property fmtid="{D5CDD505-2E9C-101B-9397-08002B2CF9AE}" pid="3" name="_dlc_DocIdItemGuid">
    <vt:lpwstr>dd1307b4-d015-4466-b8d6-f72349d425af</vt:lpwstr>
  </property>
</Properties>
</file>