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8" r:id="rId5"/>
    <p:sldId id="269" r:id="rId6"/>
    <p:sldId id="271" r:id="rId7"/>
    <p:sldId id="270" r:id="rId8"/>
    <p:sldId id="262" r:id="rId9"/>
    <p:sldId id="272" r:id="rId10"/>
    <p:sldId id="263" r:id="rId11"/>
    <p:sldId id="273" r:id="rId12"/>
    <p:sldId id="274" r:id="rId13"/>
    <p:sldId id="27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83" autoAdjust="0"/>
  </p:normalViewPr>
  <p:slideViewPr>
    <p:cSldViewPr>
      <p:cViewPr>
        <p:scale>
          <a:sx n="95" d="100"/>
          <a:sy n="95" d="100"/>
        </p:scale>
        <p:origin x="-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leantech.com/wp-content/uploads/2014/11/Ag-Webinar-Image-11_19_1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86000"/>
            <a:ext cx="3313355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Internet of Things (</a:t>
            </a:r>
            <a:r>
              <a:rPr lang="en-US" dirty="0" err="1" smtClean="0"/>
              <a:t>IoT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in the Agriculture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10200"/>
            <a:ext cx="3309803" cy="5334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2</a:t>
            </a:r>
            <a:r>
              <a:rPr lang="en-US" baseline="30000" dirty="0" err="1" smtClean="0"/>
              <a:t>nd</a:t>
            </a:r>
            <a:r>
              <a:rPr lang="en-US" dirty="0" smtClean="0"/>
              <a:t> Technology Forum</a:t>
            </a:r>
          </a:p>
          <a:p>
            <a:r>
              <a:rPr lang="el-GR" dirty="0"/>
              <a:t>Χαρά Κουτάλου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35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Drivers (Beecham Research)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800998"/>
              </p:ext>
            </p:extLst>
          </p:nvPr>
        </p:nvGraphicFramePr>
        <p:xfrm>
          <a:off x="776235" y="2057401"/>
          <a:ext cx="7315200" cy="3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Business and Market Drivers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Technology Drivers</a:t>
                      </a:r>
                    </a:p>
                  </a:txBody>
                  <a:tcPr marL="9525" marR="9525" marT="9525" marB="0" anchor="ctr"/>
                </a:tc>
              </a:tr>
              <a:tr h="10173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Urgent need to reduce waste and increase efficiency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M2M based monitoring and tracking becoming more mainstream across industries</a:t>
                      </a: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Need to address soil erosion from intensive farming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Reducing costs of sensors, connectivity</a:t>
                      </a: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Help from public funding and projects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Improving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data management technologies to manage tidal wave of M2M data</a:t>
                      </a: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Need to respond to climate change and environmental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deterioration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Farmers becoming more familiar with everyday IT use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6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Barriers (Beecham Research)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54586"/>
              </p:ext>
            </p:extLst>
          </p:nvPr>
        </p:nvGraphicFramePr>
        <p:xfrm>
          <a:off x="776235" y="2057401"/>
          <a:ext cx="7315200" cy="3962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Business and Market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Barriers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Technology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Barriers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173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Return of investment not easy to prove and precision agriculture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installations are few and fragmented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Rural wireless and broadband coverage patchy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Shortage of new blood in the industry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Standards for the sensor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networks and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datacomms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still under development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Uncertainty inherent in the industry e.g. weather events, political issues elsewhere in the world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Specialist agricultural software still maturing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62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Questions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to be resolved regarding ownership of the data collected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Uncertainly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</a:rPr>
                        <a:t> as to how to treat and safeguard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</a:t>
            </a:r>
            <a:r>
              <a:rPr lang="en-US" dirty="0" err="1" smtClean="0"/>
              <a:t>vs</a:t>
            </a:r>
            <a:r>
              <a:rPr lang="en-US" dirty="0" smtClean="0"/>
              <a:t> Europe market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US market is leading the way in smart farming, particularly in areas such as arable farming </a:t>
            </a:r>
          </a:p>
          <a:p>
            <a:r>
              <a:rPr lang="en-US" dirty="0" smtClean="0"/>
              <a:t>Europe is increasingly looking into small sized field farming, precision livestock farming and smart fish farming and, this trend will soon expand into other important agricultural economies.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3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920" y="609600"/>
            <a:ext cx="7024744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EU Farms </a:t>
            </a:r>
            <a:br>
              <a:rPr lang="en-US" dirty="0" smtClean="0"/>
            </a:br>
            <a:r>
              <a:rPr lang="en-US" dirty="0" smtClean="0"/>
              <a:t>by size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4953000"/>
            <a:ext cx="2995108" cy="8796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/>
              <a:t>*</a:t>
            </a:r>
            <a:r>
              <a:rPr lang="en-US" sz="1800" dirty="0" smtClean="0"/>
              <a:t>the </a:t>
            </a:r>
            <a:r>
              <a:rPr lang="en-US" sz="1800" dirty="0"/>
              <a:t>darker the color the larger the size of the </a:t>
            </a:r>
            <a:r>
              <a:rPr lang="en-US" sz="1800" dirty="0" smtClean="0"/>
              <a:t>farm</a:t>
            </a:r>
            <a:endParaRPr lang="el-GR" sz="1800" dirty="0"/>
          </a:p>
          <a:p>
            <a:pPr marL="68580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Z:\_ORGANIZE\ΓΕΩΡΓΙΑ ΑΚΡΙΒΕΙΑΣ\2015-1 FRACTALS\FROM INTERNET\PHOTOS\e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762001"/>
            <a:ext cx="4120648" cy="567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10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Investments in Smart Agriculture in 2014 </a:t>
            </a:r>
            <a:br>
              <a:rPr lang="en-US" dirty="0" smtClean="0"/>
            </a:br>
            <a:r>
              <a:rPr lang="en-US" dirty="0" smtClean="0"/>
              <a:t>(USA – private sector)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Nearly $471 million invested in the first half of 2014 alone</a:t>
            </a:r>
          </a:p>
          <a:p>
            <a:r>
              <a:rPr lang="en-US" dirty="0" smtClean="0"/>
              <a:t>Venture capitalists invested a record amount in the agriculture and food startups in the 3</a:t>
            </a:r>
            <a:r>
              <a:rPr lang="en-US" baseline="30000" dirty="0" smtClean="0"/>
              <a:t>rd</a:t>
            </a:r>
            <a:r>
              <a:rPr lang="en-US" dirty="0" smtClean="0"/>
              <a:t> quarter 2014, totaling $269 million across 41 deals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spcBef>
                <a:spcPct val="0"/>
              </a:spcBef>
              <a:buNone/>
            </a:pPr>
            <a:endParaRPr lang="en-US" sz="4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" indent="0" algn="ctr">
              <a:spcBef>
                <a:spcPct val="0"/>
              </a:spcBef>
              <a:buNone/>
            </a:pPr>
            <a:endParaRPr lang="en-US" sz="40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" indent="0" algn="ctr">
              <a:spcBef>
                <a:spcPct val="0"/>
              </a:spcBef>
              <a:buNone/>
            </a:pPr>
            <a:r>
              <a:rPr lang="en-US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</a:t>
            </a: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you! </a:t>
            </a:r>
            <a:endParaRPr lang="el-GR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3281362" cy="305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4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524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Demand for more food / </a:t>
            </a:r>
            <a:br>
              <a:rPr lang="en-US" sz="2800" dirty="0" smtClean="0"/>
            </a:br>
            <a:r>
              <a:rPr lang="en-US" sz="2800" dirty="0" smtClean="0"/>
              <a:t>Environmental </a:t>
            </a:r>
            <a:r>
              <a:rPr lang="en-US" sz="2800" dirty="0"/>
              <a:t>impacts of intensive </a:t>
            </a:r>
            <a:r>
              <a:rPr lang="en-US" sz="2800" dirty="0" smtClean="0"/>
              <a:t>farming </a:t>
            </a:r>
            <a:r>
              <a:rPr lang="en-US" sz="2800" dirty="0"/>
              <a:t>practices</a:t>
            </a:r>
            <a:endParaRPr lang="el-GR" sz="2800" dirty="0"/>
          </a:p>
        </p:txBody>
      </p:sp>
      <p:pic>
        <p:nvPicPr>
          <p:cNvPr id="1026" name="Picture 2" descr="Z:\_ORGANIZE\ΓΕΩΡΓΙΑ ΑΚΡΙΒΕΙΑΣ\2015-1 FRACTALS\FROM INTERNET\PHOTOS\πεοπλ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72" y="1981200"/>
            <a:ext cx="3495328" cy="23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_ORGANIZE\ΓΕΩΡΓΙΑ ΑΚΡΙΒΕΙΑΣ\2015-1 FRACTALS\FROM INTERNET\PHOTOS\climat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3881227"/>
            <a:ext cx="4064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5720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Food and Agricultural </a:t>
            </a:r>
            <a:r>
              <a:rPr lang="en-US" dirty="0" err="1" smtClean="0"/>
              <a:t>Organisation</a:t>
            </a:r>
            <a:r>
              <a:rPr lang="en-US" dirty="0" smtClean="0"/>
              <a:t> (FAO) predicts that the global population will reach 8 billion people by 2025 and 9.6 billion people by 2050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699000" y="19812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UN’s Intergovernmental Panel on Climate Change (IPCC) says that there will be a number of effects of climate change on agriculture.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2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Agriculture (PA)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the possibility to do right things, in the right place, in the right time and in the right way. </a:t>
            </a:r>
          </a:p>
          <a:p>
            <a:endParaRPr lang="en-US" dirty="0"/>
          </a:p>
          <a:p>
            <a:r>
              <a:rPr lang="en-US" dirty="0" smtClean="0"/>
              <a:t>Bases its applicability on the use of technologies to detect and decide what is ‘right’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Areas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Precision (Smart) Farming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Fleet management  </a:t>
            </a:r>
            <a:endParaRPr lang="en-US" dirty="0"/>
          </a:p>
          <a:p>
            <a:r>
              <a:rPr lang="en-US" dirty="0" smtClean="0"/>
              <a:t>Arable farming, large and small field farming</a:t>
            </a:r>
          </a:p>
          <a:p>
            <a:r>
              <a:rPr lang="en-US" dirty="0" smtClean="0"/>
              <a:t>Livestock monitoring</a:t>
            </a:r>
          </a:p>
          <a:p>
            <a:r>
              <a:rPr lang="en-US" dirty="0" smtClean="0"/>
              <a:t>Indoor farming </a:t>
            </a:r>
          </a:p>
          <a:p>
            <a:r>
              <a:rPr lang="en-US" dirty="0" smtClean="0"/>
              <a:t>Fish farming</a:t>
            </a:r>
          </a:p>
          <a:p>
            <a:r>
              <a:rPr lang="en-US" dirty="0" smtClean="0"/>
              <a:t>Forestry</a:t>
            </a:r>
          </a:p>
          <a:p>
            <a:r>
              <a:rPr lang="en-US" dirty="0" smtClean="0"/>
              <a:t>Storage monitoring</a:t>
            </a:r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Precision Farming – How does it work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Smart-farmi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956" y="2601912"/>
            <a:ext cx="4991100" cy="2952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3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781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Smart Farming - Benefits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Saves water </a:t>
            </a:r>
          </a:p>
          <a:p>
            <a:r>
              <a:rPr lang="en-US" dirty="0" smtClean="0"/>
              <a:t>Reduces the need for fertilizers, pesticides and energy</a:t>
            </a:r>
          </a:p>
          <a:p>
            <a:r>
              <a:rPr lang="en-US" dirty="0" smtClean="0"/>
              <a:t>Lowers the environmental impact of farming </a:t>
            </a:r>
          </a:p>
          <a:p>
            <a:r>
              <a:rPr lang="en-US" dirty="0" smtClean="0"/>
              <a:t>Improves product quality</a:t>
            </a:r>
            <a:r>
              <a:rPr lang="en-US" dirty="0"/>
              <a:t>, nutrients </a:t>
            </a:r>
            <a:r>
              <a:rPr lang="en-US" dirty="0" smtClean="0"/>
              <a:t>and taste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3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382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Agriculture Meets the Internet of </a:t>
            </a:r>
            <a:r>
              <a:rPr lang="en-US" dirty="0" smtClean="0"/>
              <a:t>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Ag Webinar Image 11_19_1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379616"/>
            <a:ext cx="6777037" cy="3397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0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480" y="838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AGRENIO app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smtClean="0"/>
              <a:t>An easy-to-use smart app </a:t>
            </a:r>
            <a:r>
              <a:rPr lang="en-US" dirty="0"/>
              <a:t>that </a:t>
            </a:r>
            <a:r>
              <a:rPr lang="en-US" dirty="0" smtClean="0"/>
              <a:t>advises farmers how </a:t>
            </a:r>
            <a:r>
              <a:rPr lang="en-US" dirty="0"/>
              <a:t>much and when to irrigate their crops using data from </a:t>
            </a:r>
            <a:r>
              <a:rPr lang="en-US" dirty="0" smtClean="0"/>
              <a:t>sensors </a:t>
            </a:r>
            <a:r>
              <a:rPr lang="en-US" dirty="0"/>
              <a:t>installed in their </a:t>
            </a:r>
            <a:r>
              <a:rPr lang="en-US" dirty="0" smtClean="0"/>
              <a:t>fields</a:t>
            </a:r>
            <a:r>
              <a:rPr lang="en-US" dirty="0" smtClean="0"/>
              <a:t>. Case study: </a:t>
            </a:r>
            <a:r>
              <a:rPr lang="en-US" dirty="0"/>
              <a:t>pear, peach and </a:t>
            </a:r>
            <a:r>
              <a:rPr lang="en-US" dirty="0" smtClean="0"/>
              <a:t>vine.</a:t>
            </a:r>
            <a:endParaRPr lang="en-US" dirty="0" smtClean="0"/>
          </a:p>
          <a:p>
            <a:pPr marL="68580" indent="0" algn="just">
              <a:buNone/>
            </a:pPr>
            <a:r>
              <a:rPr lang="en-US" dirty="0" smtClean="0"/>
              <a:t>We are focusing to small &amp; medium farms. </a:t>
            </a:r>
          </a:p>
          <a:p>
            <a:pPr marL="68580" indent="0" algn="just">
              <a:buNone/>
            </a:pPr>
            <a:endParaRPr lang="en-US" sz="1500" dirty="0" smtClean="0"/>
          </a:p>
          <a:p>
            <a:pPr marL="68580" indent="0">
              <a:buNone/>
            </a:pPr>
            <a:r>
              <a:rPr lang="en-US" sz="1500" dirty="0" smtClean="0"/>
              <a:t>The project is funded from </a:t>
            </a:r>
            <a:r>
              <a:rPr lang="en-US" sz="1500" dirty="0" err="1" smtClean="0"/>
              <a:t>SmartAgriFood</a:t>
            </a:r>
            <a:r>
              <a:rPr lang="en-US" sz="1500" dirty="0" smtClean="0"/>
              <a:t> (FIWARE Accelerator) </a:t>
            </a:r>
          </a:p>
          <a:p>
            <a:pPr marL="68580" indent="0">
              <a:buNone/>
            </a:pP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51604"/>
            <a:ext cx="1328737" cy="63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15000"/>
            <a:ext cx="1688123" cy="70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1698625" cy="76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85" y="2057398"/>
            <a:ext cx="2981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057399"/>
            <a:ext cx="24669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77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AGRENIO app farmers can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Save water</a:t>
            </a:r>
          </a:p>
          <a:p>
            <a:r>
              <a:rPr lang="en-US" dirty="0"/>
              <a:t>R</a:t>
            </a:r>
            <a:r>
              <a:rPr lang="en-US" dirty="0" smtClean="0"/>
              <a:t>educe production costs </a:t>
            </a:r>
          </a:p>
          <a:p>
            <a:r>
              <a:rPr lang="en-US" dirty="0" smtClean="0"/>
              <a:t>Improve product quality</a:t>
            </a:r>
          </a:p>
          <a:p>
            <a:r>
              <a:rPr lang="en-US" dirty="0" smtClean="0"/>
              <a:t>Protect the environment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167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IoT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the Agriculture </a:t>
            </a:r>
          </a:p>
          <a:p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12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Technology Forum, </a:t>
            </a:r>
            <a:r>
              <a:rPr lang="el-GR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Χαρά Κουτάλου</a:t>
            </a:r>
            <a:endParaRPr lang="el-GR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51604"/>
            <a:ext cx="1328737" cy="63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15000"/>
            <a:ext cx="1688123" cy="708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0"/>
            <a:ext cx="1698625" cy="762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6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292</TotalTime>
  <Words>668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Internet of Things (IoT)  in the Agriculture</vt:lpstr>
      <vt:lpstr>Demand for more food /  Environmental impacts of intensive farming practices</vt:lpstr>
      <vt:lpstr>Precision Agriculture (PA)</vt:lpstr>
      <vt:lpstr>Application Areas of  Precision (Smart) Farming</vt:lpstr>
      <vt:lpstr>Precision Farming – How does it work</vt:lpstr>
      <vt:lpstr>Smart Farming - Benefits</vt:lpstr>
      <vt:lpstr>Agriculture Meets the Internet of Things (IoT)</vt:lpstr>
      <vt:lpstr>Our AGRENIO app </vt:lpstr>
      <vt:lpstr>Using the AGRENIO app farmers can </vt:lpstr>
      <vt:lpstr>Drivers (Beecham Research)</vt:lpstr>
      <vt:lpstr>Barriers (Beecham Research)</vt:lpstr>
      <vt:lpstr>US vs Europe market</vt:lpstr>
      <vt:lpstr>EU Farms  by size</vt:lpstr>
      <vt:lpstr>Investments in Smart Agriculture in 2014  (USA – private sector)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Web &amp; Mobile App for rational plant protection in agriculture</dc:title>
  <dc:creator>Konadam</dc:creator>
  <cp:lastModifiedBy>salvi</cp:lastModifiedBy>
  <cp:revision>43</cp:revision>
  <dcterms:created xsi:type="dcterms:W3CDTF">2006-08-16T00:00:00Z</dcterms:created>
  <dcterms:modified xsi:type="dcterms:W3CDTF">2015-05-08T15:18:35Z</dcterms:modified>
</cp:coreProperties>
</file>