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33" r:id="rId3"/>
    <p:sldId id="339" r:id="rId4"/>
    <p:sldId id="335" r:id="rId5"/>
    <p:sldId id="337" r:id="rId6"/>
    <p:sldId id="338" r:id="rId7"/>
    <p:sldId id="341" r:id="rId8"/>
    <p:sldId id="340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">
          <p15:clr>
            <a:srgbClr val="A4A3A4"/>
          </p15:clr>
        </p15:guide>
        <p15:guide id="2" orient="horz" pos="2368">
          <p15:clr>
            <a:srgbClr val="A4A3A4"/>
          </p15:clr>
        </p15:guide>
        <p15:guide id="3" orient="horz" pos="94">
          <p15:clr>
            <a:srgbClr val="A4A3A4"/>
          </p15:clr>
        </p15:guide>
        <p15:guide id="4" orient="horz" pos="1145">
          <p15:clr>
            <a:srgbClr val="A4A3A4"/>
          </p15:clr>
        </p15:guide>
        <p15:guide id="5" orient="horz" pos="1376">
          <p15:clr>
            <a:srgbClr val="A4A3A4"/>
          </p15:clr>
        </p15:guide>
        <p15:guide id="6" pos="5666">
          <p15:clr>
            <a:srgbClr val="A4A3A4"/>
          </p15:clr>
        </p15:guide>
        <p15:guide id="7" pos="855">
          <p15:clr>
            <a:srgbClr val="A4A3A4"/>
          </p15:clr>
        </p15:guide>
        <p15:guide id="8" pos="208">
          <p15:clr>
            <a:srgbClr val="A4A3A4"/>
          </p15:clr>
        </p15:guide>
        <p15:guide id="9" pos="2875">
          <p15:clr>
            <a:srgbClr val="A4A3A4"/>
          </p15:clr>
        </p15:guide>
        <p15:guide id="10" pos="5387">
          <p15:clr>
            <a:srgbClr val="A4A3A4"/>
          </p15:clr>
        </p15:guide>
        <p15:guide id="11" pos="103">
          <p15:clr>
            <a:srgbClr val="A4A3A4"/>
          </p15:clr>
        </p15:guide>
        <p15:guide id="12" pos="3044">
          <p15:clr>
            <a:srgbClr val="A4A3A4"/>
          </p15:clr>
        </p15:guide>
        <p15:guide id="13" pos="3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C26"/>
    <a:srgbClr val="249848"/>
    <a:srgbClr val="C41230"/>
    <a:srgbClr val="B22B26"/>
    <a:srgbClr val="E1E1D7"/>
    <a:srgbClr val="E3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9684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470" y="60"/>
      </p:cViewPr>
      <p:guideLst>
        <p:guide orient="horz" pos="186"/>
        <p:guide orient="horz" pos="2368"/>
        <p:guide orient="horz" pos="94"/>
        <p:guide orient="horz" pos="1145"/>
        <p:guide orient="horz" pos="1376"/>
        <p:guide pos="5666"/>
        <p:guide pos="855"/>
        <p:guide pos="208"/>
        <p:guide pos="2875"/>
        <p:guide pos="5387"/>
        <p:guide pos="103"/>
        <p:guide pos="3044"/>
        <p:guide pos="3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notesViewPr>
    <p:cSldViewPr snapToGrid="0" snapToObjects="1">
      <p:cViewPr varScale="1">
        <p:scale>
          <a:sx n="56" d="100"/>
          <a:sy n="56" d="100"/>
        </p:scale>
        <p:origin x="-28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5C91-AD0F-490A-BB30-28460ED2F257}" type="datetimeFigureOut">
              <a:rPr lang="en-US" smtClean="0"/>
              <a:pPr/>
              <a:t>18-May-16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36805-9C15-4F4E-B281-163F21365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4D7E-BF47-4291-990B-2F4BE638ACC2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A572-6CBB-4A67-B10D-015C74DDE86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748933A-231C-487A-A4D9-371EC15A1853}" type="slidenum">
              <a:rPr lang="en-GB"/>
              <a:pPr/>
              <a:t>2</a:t>
            </a:fld>
            <a:endParaRPr lang="en-GB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D30DCEA-C7A6-4778-89E8-015FE6265953}" type="slidenum">
              <a:rPr lang="en-GB"/>
              <a:pPr/>
              <a:t>3</a:t>
            </a:fld>
            <a:endParaRPr lang="en-GB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55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FD9E075-5655-41E8-9A87-BFAFC21D8D6E}" type="slidenum">
              <a:rPr lang="en-GB"/>
              <a:pPr/>
              <a:t>5</a:t>
            </a:fld>
            <a:endParaRPr lang="en-GB"/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raxi@help-forward.g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9144001" cy="68735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391" y="948400"/>
            <a:ext cx="2770126" cy="10142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79220" y="4346916"/>
            <a:ext cx="4163700" cy="1885072"/>
          </a:xfrm>
        </p:spPr>
        <p:txBody>
          <a:bodyPr/>
          <a:lstStyle>
            <a:lvl1pPr>
              <a:defRPr sz="2400">
                <a:solidFill>
                  <a:srgbClr val="B21C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86898" y="6474591"/>
            <a:ext cx="3558297" cy="330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89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 Ιουνίου 2015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Ορίζοντας 2020 - ΚΠ5 - Κλιματική Δράση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3DD1-20AD-4A9B-9C58-F6FE2A548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7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7"/>
            <a:ext cx="7380000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Ιουνίου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Ορίζοντας 2020 - ΚΠ5 - Κλιματική Δράση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2184400"/>
            <a:ext cx="7392483" cy="39417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Ιουνίου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Ορίζοντας 2020 - ΚΠ5 - Κλιματική Δράση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1817688"/>
            <a:ext cx="7392483" cy="39417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2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Ιουνίου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Ορίζοντας 2020 - ΚΠ5 - Κλιματική Δράση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Ιουνίου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Ορίζοντας 2020 - ΚΠ5 - Κλιματική Δράση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Ιουνίου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Ορίζοντας 2020 - ΚΠ5 - Κλιματική Δράση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0200" y="5070764"/>
            <a:ext cx="1027113" cy="1456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4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Ιουνίου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Ορίζοντας 2020 - ΚΠ5 - Κλιματική Δράση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1817688"/>
            <a:ext cx="3581913" cy="4308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5003038" y="1817688"/>
            <a:ext cx="3581913" cy="4308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920" y="1380365"/>
            <a:ext cx="356943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380365"/>
            <a:ext cx="3581913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Ιουνίου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Ορίζοντας 2020 - ΚΠ5 - Κλιματική Δράση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2174876"/>
            <a:ext cx="3581913" cy="39512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5014913" y="2174876"/>
            <a:ext cx="3581913" cy="39512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9144001" cy="687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46" y="1065937"/>
            <a:ext cx="3645517" cy="868483"/>
          </a:xfrm>
        </p:spPr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062" y="2430533"/>
            <a:ext cx="3660139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062" y="3173703"/>
            <a:ext cx="3660141" cy="204543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buClr>
                <a:srgbClr val="B21C26"/>
              </a:buClr>
              <a:buFont typeface="Verdana" pitchFamily="34" charset="0"/>
              <a:buChar char="›"/>
              <a:defRPr sz="1100"/>
            </a:lvl2pPr>
            <a:lvl3pPr>
              <a:buClr>
                <a:schemeClr val="tx1"/>
              </a:buClr>
              <a:buSzPct val="120000"/>
              <a:buFont typeface="Verdana" pitchFamily="34" charset="0"/>
              <a:buChar char="•"/>
              <a:defRPr sz="1100"/>
            </a:lvl3pPr>
            <a:lvl4pPr>
              <a:buClr>
                <a:srgbClr val="B21C26"/>
              </a:buClr>
              <a:buSzPct val="100000"/>
              <a:buFont typeface="Wingdings" pitchFamily="2" charset="2"/>
              <a:buChar char="§"/>
              <a:defRPr sz="1100"/>
            </a:lvl4pPr>
            <a:lvl5pPr indent="-180000">
              <a:buSzPct val="80000"/>
              <a:buFont typeface="Verdana" pitchFamily="34" charset="0"/>
              <a:buChar char="-"/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9" y="5711483"/>
            <a:ext cx="621819" cy="18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445392" y="5158966"/>
            <a:ext cx="28529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Website:</a:t>
            </a:r>
            <a:r>
              <a:rPr lang="en-US" sz="1100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www.help-forward.gr</a:t>
            </a:r>
          </a:p>
          <a:p>
            <a:pPr lvl="0"/>
            <a:r>
              <a:rPr lang="en-US" sz="1100" b="1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</a:t>
            </a:r>
            <a:r>
              <a:rPr lang="en-US" sz="1100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praxi@help-forward.gr</a:t>
            </a: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0" lvl="0"/>
            <a:r>
              <a:rPr lang="en-U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praxinetwork</a:t>
            </a: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E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368" y="149225"/>
            <a:ext cx="8831262" cy="657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921" y="549154"/>
            <a:ext cx="7379999" cy="8684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6067" y="6527100"/>
            <a:ext cx="2133600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10 Ιουνίου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8" y="14068"/>
            <a:ext cx="3979863" cy="29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l-GR" smtClean="0"/>
              <a:t>Ορίζοντας 2020 - ΚΠ5 - Κλιματική Δράση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8960" y="6527100"/>
            <a:ext cx="813091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B845E2D-CD10-5C4E-A77C-0B038D107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/>
          <a:srcRect l="79583" t="17847" b="37536"/>
          <a:stretch/>
        </p:blipFill>
        <p:spPr>
          <a:xfrm>
            <a:off x="405719" y="694077"/>
            <a:ext cx="769962" cy="61602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6906" y="5158854"/>
            <a:ext cx="677176" cy="1361633"/>
            <a:chOff x="343107" y="4847167"/>
            <a:chExt cx="393700" cy="79163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3107" y="4847167"/>
              <a:ext cx="393700" cy="3683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3107" y="5321300"/>
              <a:ext cx="3937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28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63" r:id="rId6"/>
    <p:sldLayoutId id="2147483652" r:id="rId7"/>
    <p:sldLayoutId id="2147483660" r:id="rId8"/>
    <p:sldLayoutId id="2147483662" r:id="rId9"/>
    <p:sldLayoutId id="2147483664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u="none" kern="1200" baseline="0">
          <a:solidFill>
            <a:srgbClr val="B21C26"/>
          </a:solidFill>
          <a:latin typeface="Verdana"/>
          <a:ea typeface="+mj-ea"/>
          <a:cs typeface="+mj-cs"/>
        </a:defRPr>
      </a:lvl1pPr>
    </p:titleStyle>
    <p:bodyStyle>
      <a:lvl1pPr marL="180000" marR="0" indent="-180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21C26"/>
        </a:buClr>
        <a:buSzPct val="160000"/>
        <a:buFont typeface="Arial Black" pitchFamily="34" charset="0"/>
        <a:buNone/>
        <a:tabLst/>
        <a:defRPr sz="1100" b="0" kern="1200">
          <a:solidFill>
            <a:schemeClr val="tx1"/>
          </a:solidFill>
          <a:latin typeface="Verdana"/>
          <a:ea typeface="+mn-ea"/>
          <a:cs typeface="+mn-cs"/>
        </a:defRPr>
      </a:lvl1pPr>
      <a:lvl2pPr marL="360000" indent="-180000" algn="l" defTabSz="457200" rtl="0" eaLnBrk="1" latinLnBrk="0" hangingPunct="1">
        <a:spcBef>
          <a:spcPct val="20000"/>
        </a:spcBef>
        <a:buSzPct val="120000"/>
        <a:buFont typeface="Arial"/>
        <a:buChar char="•"/>
        <a:defRPr sz="1100" kern="1200">
          <a:solidFill>
            <a:schemeClr val="tx1"/>
          </a:solidFill>
          <a:latin typeface="Verdana"/>
          <a:ea typeface="+mn-ea"/>
          <a:cs typeface="+mn-cs"/>
        </a:defRPr>
      </a:lvl2pPr>
      <a:lvl3pPr marL="540000" indent="-180000" algn="l" defTabSz="457200" rtl="0" eaLnBrk="1" latinLnBrk="0" hangingPunct="1">
        <a:spcBef>
          <a:spcPct val="20000"/>
        </a:spcBef>
        <a:buClr>
          <a:srgbClr val="B21C26"/>
        </a:buClr>
        <a:buFont typeface="Wingdings" charset="2"/>
        <a:buChar char="§"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720000" indent="-180000" algn="l" defTabSz="457200" rtl="0" eaLnBrk="1" latinLnBrk="0" hangingPunct="1">
        <a:spcBef>
          <a:spcPct val="20000"/>
        </a:spcBef>
        <a:buSzPct val="80000"/>
        <a:buFont typeface="Arial"/>
        <a:buChar char="‒"/>
        <a:defRPr sz="1100" kern="1200">
          <a:solidFill>
            <a:schemeClr val="tx1"/>
          </a:solidFill>
          <a:latin typeface="Verdana"/>
          <a:ea typeface="+mn-ea"/>
          <a:cs typeface="+mn-cs"/>
        </a:defRPr>
      </a:lvl4pPr>
      <a:lvl5pPr marL="9000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B21C26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en.ec.europa.e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terprise-hellas.g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2match.eu/technologyforum201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2match.eu/hellenicforum2016" TargetMode="External"/><Relationship Id="rId4" Type="http://schemas.openxmlformats.org/officeDocument/2006/relationships/hyperlink" Target="https://www.b2match.eu/nanotexnology201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iteli@help-forward.gr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83780" y="3404380"/>
            <a:ext cx="8359140" cy="26415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  <a:t>Υπηρεσίες υποστήριξης</a:t>
            </a:r>
            <a:b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  <a:t>προς </a:t>
            </a:r>
            <a:r>
              <a:rPr lang="el-GR" sz="2800" dirty="0" err="1" smtClean="0">
                <a:latin typeface="+mn-lt"/>
                <a:ea typeface="Verdana" pitchFamily="34" charset="0"/>
                <a:cs typeface="Verdana" pitchFamily="34" charset="0"/>
              </a:rPr>
              <a:t>μΜΕ</a:t>
            </a:r>
            <a: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  <a:t> και ερευνητικούς φορείς</a:t>
            </a:r>
            <a:b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l-G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5040" y="371559"/>
            <a:ext cx="7444800" cy="1144921"/>
          </a:xfrm>
        </p:spPr>
        <p:txBody>
          <a:bodyPr tIns="86171"/>
          <a:lstStyle/>
          <a:p>
            <a:pPr>
              <a:lnSpc>
                <a:spcPct val="83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  <a:t>Δίκτυο ΠΡΑΞΗ</a:t>
            </a: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5040" y="1604329"/>
            <a:ext cx="4368510" cy="4470229"/>
          </a:xfrm>
          <a:prstGeom prst="rect">
            <a:avLst/>
          </a:prstGeom>
        </p:spPr>
        <p:txBody>
          <a:bodyPr lIns="82945" tIns="62670" rIns="82945" bIns="41473"/>
          <a:lstStyle/>
          <a:p>
            <a:pPr marL="342900" indent="-342900"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</a:tabLst>
            </a:pP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είναι μονάδα του Ιδρύματος Τεχνολογίας και Έρευνας</a:t>
            </a:r>
          </a:p>
          <a:p>
            <a:pPr marL="342900" indent="-342900"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</a:tabLst>
            </a:pP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προσφέρει υπηρεσίες μεταφοράς τεχνολογίας προς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μΜΕ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και ερευνητικούς  φορείς (πανεπιστήμια, ερευνητικά κέντρα)</a:t>
            </a:r>
          </a:p>
          <a:p>
            <a:pPr marL="342900" indent="-342900"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</a:tabLst>
            </a:pP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ιδρύθηκε το 1991 ως πρωτοβουλία για τη διασύνδεση έρευνας και βιομηχανίας (ΙΤΕ, ΣΕΒ, ΣΒΒΕ)</a:t>
            </a:r>
          </a:p>
          <a:p>
            <a:pPr marL="342900" indent="-342900"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</a:tabLst>
            </a:pP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απασχολεί 27 εργαζόμενους με εμπειρία στον βιομηχανικό, ερευνητικό και συμβουλευτικό χώρο</a:t>
            </a:r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560" y="668230"/>
            <a:ext cx="3225600" cy="5520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5041" y="371881"/>
            <a:ext cx="7444800" cy="1144800"/>
          </a:xfrm>
        </p:spPr>
        <p:txBody>
          <a:bodyPr vert="horz" lIns="91440" tIns="86170" rIns="91440" bIns="45720" rtlCol="0" anchor="ctr" anchorCtr="0">
            <a:noAutofit/>
          </a:bodyPr>
          <a:lstStyle/>
          <a:p>
            <a:pPr>
              <a:lnSpc>
                <a:spcPct val="83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l-GR" sz="2800" dirty="0" smtClean="0">
                <a:latin typeface="Calibri" pitchFamily="32" charset="0"/>
              </a:rPr>
              <a:t>Δίκτυο ΠΡΑΞΗ: Υπηρεσίες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5041" y="1604520"/>
            <a:ext cx="7444800" cy="4469760"/>
          </a:xfrm>
        </p:spPr>
        <p:txBody>
          <a:bodyPr tIns="62669"/>
          <a:lstStyle/>
          <a:p>
            <a:pPr marL="342900" indent="-342900">
              <a:lnSpc>
                <a:spcPct val="83000"/>
              </a:lnSpc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l-GR" sz="2400" dirty="0">
                <a:latin typeface="Calibri" pitchFamily="32" charset="0"/>
              </a:rPr>
              <a:t>Υποστήριξη για τη βέλτιστη αξιοποίηση εθνικών και ευρωπαϊκών χρηματοδοτικών </a:t>
            </a:r>
            <a:r>
              <a:rPr lang="el-GR" sz="2400" dirty="0" smtClean="0">
                <a:latin typeface="Calibri" pitchFamily="32" charset="0"/>
              </a:rPr>
              <a:t>προγραμμάτων</a:t>
            </a:r>
          </a:p>
          <a:p>
            <a:pPr marL="325445" indent="-325445">
              <a:lnSpc>
                <a:spcPct val="83000"/>
              </a:lnSpc>
              <a:buClr>
                <a:srgbClr val="AF1E2D"/>
              </a:buClr>
              <a:buFont typeface="Minion Pro" charset="0"/>
              <a:buChar char="▶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endParaRPr lang="el-GR" sz="2400" dirty="0">
              <a:latin typeface="Calibri" pitchFamily="32" charset="0"/>
            </a:endParaRPr>
          </a:p>
          <a:p>
            <a:pPr marL="342900" indent="-342900">
              <a:lnSpc>
                <a:spcPct val="83000"/>
              </a:lnSpc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l-GR" sz="2400" dirty="0">
                <a:latin typeface="Calibri" pitchFamily="32" charset="0"/>
              </a:rPr>
              <a:t>Υποστήριξη για την εμπορική αξιοποίηση ερευνητικών αποτελεσμάτων και διαμεσολάβηση με επιχειρηματικούς συνεργάτες και επενδυτικούς </a:t>
            </a:r>
            <a:r>
              <a:rPr lang="el-GR" sz="2400" dirty="0" smtClean="0">
                <a:latin typeface="Calibri" pitchFamily="32" charset="0"/>
              </a:rPr>
              <a:t>φορείς</a:t>
            </a:r>
          </a:p>
          <a:p>
            <a:pPr marL="325445" indent="-325445">
              <a:lnSpc>
                <a:spcPct val="83000"/>
              </a:lnSpc>
              <a:buClr>
                <a:srgbClr val="AF1E2D"/>
              </a:buClr>
              <a:buFont typeface="Minion Pro" charset="0"/>
              <a:buChar char="▶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endParaRPr lang="el-GR" sz="2400" dirty="0">
              <a:latin typeface="Calibri" pitchFamily="32" charset="0"/>
            </a:endParaRPr>
          </a:p>
          <a:p>
            <a:pPr marL="342900" indent="-342900">
              <a:lnSpc>
                <a:spcPct val="83000"/>
              </a:lnSpc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l-GR" sz="2400" dirty="0">
                <a:latin typeface="Calibri" pitchFamily="32" charset="0"/>
              </a:rPr>
              <a:t>Προώθηση ελληνικών τεχνολογιών στο </a:t>
            </a:r>
            <a:r>
              <a:rPr lang="el-GR" sz="2400" dirty="0" smtClean="0">
                <a:latin typeface="Calibri" pitchFamily="32" charset="0"/>
              </a:rPr>
              <a:t>εξωτερικό</a:t>
            </a:r>
          </a:p>
          <a:p>
            <a:pPr marL="325445" indent="-325445">
              <a:lnSpc>
                <a:spcPct val="83000"/>
              </a:lnSpc>
              <a:buClr>
                <a:srgbClr val="AF1E2D"/>
              </a:buClr>
              <a:buFont typeface="Minion Pro" charset="0"/>
              <a:buChar char="▶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endParaRPr lang="el-GR" sz="2400" dirty="0">
              <a:latin typeface="Calibri" pitchFamily="32" charset="0"/>
            </a:endParaRPr>
          </a:p>
          <a:p>
            <a:pPr marL="342900" indent="-342900">
              <a:lnSpc>
                <a:spcPct val="83000"/>
              </a:lnSpc>
              <a:buClr>
                <a:srgbClr val="AF1E2D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l-GR" sz="2400" dirty="0">
                <a:latin typeface="Calibri" pitchFamily="32" charset="0"/>
              </a:rPr>
              <a:t>Εντοπισμός εξειδικευμένων τεχνολογικών λύσεων για ικανοποίηση αναγκών ελληνικών επιχειρήσεων</a:t>
            </a:r>
          </a:p>
        </p:txBody>
      </p:sp>
    </p:spTree>
    <p:extLst>
      <p:ext uri="{BB962C8B-B14F-4D97-AF65-F5344CB8AC3E}">
        <p14:creationId xmlns:p14="http://schemas.microsoft.com/office/powerpoint/2010/main" val="2821926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  <a:t>Το Δίκτυο ΠΡΑΞΗ ως Εθνικό Σημείο Επαφής</a:t>
            </a:r>
            <a:endParaRPr lang="en-US" sz="2800" dirty="0">
              <a:latin typeface="+mn-lt"/>
            </a:endParaRPr>
          </a:p>
        </p:txBody>
      </p:sp>
      <p:sp>
        <p:nvSpPr>
          <p:cNvPr id="8" name="Content Placeholder 18"/>
          <p:cNvSpPr>
            <a:spLocks noGrp="1"/>
          </p:cNvSpPr>
          <p:nvPr>
            <p:ph sz="half" idx="15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l-GR" sz="2400" dirty="0" smtClean="0">
                <a:latin typeface="+mn-lt"/>
                <a:ea typeface="Verdana" pitchFamily="34" charset="0"/>
                <a:cs typeface="Verdana" pitchFamily="34" charset="0"/>
              </a:rPr>
              <a:t>Σύμβουλοι του Δικτύου ΠΡΑΞΗ ορίζονται από την ΓΓΕΤ ως ΕΣΕ για τον </a:t>
            </a:r>
            <a:r>
              <a:rPr lang="el-GR" sz="2400" b="1" dirty="0" smtClean="0">
                <a:latin typeface="+mn-lt"/>
                <a:ea typeface="Verdana" pitchFamily="34" charset="0"/>
                <a:cs typeface="Verdana" pitchFamily="34" charset="0"/>
              </a:rPr>
              <a:t>Ορίζοντα 2020</a:t>
            </a:r>
            <a:r>
              <a:rPr lang="el-GR" sz="24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 lvl="1"/>
            <a:endParaRPr lang="el-GR" sz="2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l-GR" sz="2400" dirty="0" smtClean="0">
                <a:latin typeface="+mn-lt"/>
                <a:ea typeface="Verdana" pitchFamily="34" charset="0"/>
                <a:cs typeface="Verdana" pitchFamily="34" charset="0"/>
              </a:rPr>
              <a:t>Στόχος είναι η πληροφόρηση, η υποστήριξη  και η εκπαίδευση συμμετεχόντων στον </a:t>
            </a:r>
            <a:r>
              <a:rPr lang="el-GR" sz="2400" b="1" dirty="0" smtClean="0">
                <a:latin typeface="+mn-lt"/>
                <a:ea typeface="Verdana" pitchFamily="34" charset="0"/>
                <a:cs typeface="Verdana" pitchFamily="34" charset="0"/>
              </a:rPr>
              <a:t>Ορίζοντα 2020</a:t>
            </a:r>
            <a:r>
              <a:rPr lang="el-GR" sz="24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 lvl="1"/>
            <a:endParaRPr lang="el-GR" sz="2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l-GR" sz="2400" dirty="0" smtClean="0">
                <a:latin typeface="+mn-lt"/>
                <a:ea typeface="Verdana" pitchFamily="34" charset="0"/>
                <a:cs typeface="Verdana" pitchFamily="34" charset="0"/>
              </a:rPr>
              <a:t>ΕΣΕ από το 5ο Πρόγραμμα Πλαίσιο (1999)</a:t>
            </a: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5040" y="371559"/>
            <a:ext cx="7444800" cy="1144921"/>
          </a:xfrm>
        </p:spPr>
        <p:txBody>
          <a:bodyPr tIns="86171"/>
          <a:lstStyle/>
          <a:p>
            <a:pPr>
              <a:lnSpc>
                <a:spcPct val="83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l-GR" sz="2800" dirty="0" smtClean="0">
                <a:latin typeface="+mn-lt"/>
                <a:ea typeface="Verdana" pitchFamily="34" charset="0"/>
                <a:cs typeface="Verdana" pitchFamily="34" charset="0"/>
              </a:rPr>
              <a:t>Εθνικό Σημείο Επαφής ΠΡΑΞΗ</a:t>
            </a: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5041" y="1604329"/>
            <a:ext cx="3633120" cy="4470229"/>
          </a:xfrm>
          <a:prstGeom prst="rect">
            <a:avLst/>
          </a:prstGeom>
        </p:spPr>
        <p:txBody>
          <a:bodyPr lIns="82945" tIns="52878" rIns="82945" bIns="41473"/>
          <a:lstStyle/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Legal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&amp;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Financial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Aspects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SMEs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Access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to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Finance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Nanotechnologies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advanced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materials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advanced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manufacturing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processing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(NMP)</a:t>
            </a: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Space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Climate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action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environment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resource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efficiency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raw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materials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1041" y="1604329"/>
            <a:ext cx="3633120" cy="4470229"/>
          </a:xfrm>
          <a:prstGeom prst="rect">
            <a:avLst/>
          </a:prstGeom>
        </p:spPr>
        <p:txBody>
          <a:bodyPr lIns="82945" tIns="47924" rIns="82945" bIns="41473"/>
          <a:lstStyle/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Smart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green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integrated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transport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Secure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societies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-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protecting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freedom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security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of Europe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its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citizens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Food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security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sustainable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agriculture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forestry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marine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maritime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inland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water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research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the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bioeconomy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25445" indent="-325445">
              <a:buClr>
                <a:srgbClr val="AF1E2D"/>
              </a:buClr>
              <a:buFont typeface="Wingdings" pitchFamily="2" charset="2"/>
              <a:buChar char="ü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</a:tabLst>
            </a:pP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Spreading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excellence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and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widening</a:t>
            </a:r>
            <a:r>
              <a:rPr lang="el-GR" sz="2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+mn-lt"/>
                <a:ea typeface="Verdana" pitchFamily="34" charset="0"/>
                <a:cs typeface="Verdana" pitchFamily="34" charset="0"/>
              </a:rPr>
              <a:t>participation</a:t>
            </a:r>
            <a:endParaRPr lang="el-GR" sz="20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Logo-NET-EL"/>
          <p:cNvPicPr>
            <a:picLocks noChangeAspect="1" noChangeArrowheads="1"/>
          </p:cNvPicPr>
          <p:nvPr/>
        </p:nvPicPr>
        <p:blipFill>
          <a:blip r:embed="rId2" cstate="print"/>
          <a:srcRect t="6965" b="12572"/>
          <a:stretch>
            <a:fillRect/>
          </a:stretch>
        </p:blipFill>
        <p:spPr bwMode="auto">
          <a:xfrm>
            <a:off x="5726920" y="3288946"/>
            <a:ext cx="2916000" cy="283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latin typeface="+mn-lt"/>
              </a:rPr>
              <a:t>Δίκτυο ΠΡΑΞΗ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</a:t>
            </a:r>
            <a:r>
              <a:rPr lang="en-US" sz="2800" dirty="0" smtClean="0">
                <a:latin typeface="+mn-lt"/>
              </a:rPr>
              <a:t>Enterprise Europe Network</a:t>
            </a:r>
            <a:endParaRPr lang="en-US" sz="2800" dirty="0">
              <a:latin typeface="+mn-lt"/>
            </a:endParaRPr>
          </a:p>
        </p:txBody>
      </p:sp>
      <p:sp>
        <p:nvSpPr>
          <p:cNvPr id="8" name="Content Placeholder 18"/>
          <p:cNvSpPr>
            <a:spLocks noGrp="1"/>
          </p:cNvSpPr>
          <p:nvPr>
            <p:ph sz="half" idx="15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l-GR" sz="1800" dirty="0" smtClean="0">
                <a:latin typeface="+mn-lt"/>
              </a:rPr>
              <a:t>600 οργανισμοί σε πάνω από 50 χώρες</a:t>
            </a:r>
          </a:p>
          <a:p>
            <a:pPr lvl="1"/>
            <a:endParaRPr lang="el-GR" sz="1800" dirty="0" smtClean="0">
              <a:latin typeface="+mn-lt"/>
            </a:endParaRPr>
          </a:p>
          <a:p>
            <a:pPr lvl="1"/>
            <a:r>
              <a:rPr lang="el-GR" sz="1800" dirty="0" smtClean="0">
                <a:latin typeface="+mn-lt"/>
              </a:rPr>
              <a:t>Υπηρεσίες πληροφόρησης και υποστήριξης σε μικρομεσαίες επιχειρήσεις και </a:t>
            </a:r>
            <a:r>
              <a:rPr lang="el-GR" sz="1800" smtClean="0">
                <a:latin typeface="+mn-lt"/>
              </a:rPr>
              <a:t>ερευνητικούς φορείς</a:t>
            </a:r>
            <a:endParaRPr lang="el-GR" sz="1800" dirty="0" smtClean="0">
              <a:latin typeface="+mn-lt"/>
            </a:endParaRPr>
          </a:p>
          <a:p>
            <a:pPr lvl="1"/>
            <a:endParaRPr lang="el-GR" sz="1800" dirty="0" smtClean="0">
              <a:latin typeface="+mn-lt"/>
            </a:endParaRPr>
          </a:p>
          <a:p>
            <a:pPr lvl="1"/>
            <a:r>
              <a:rPr lang="el-GR" sz="1800" dirty="0" smtClean="0">
                <a:latin typeface="+mn-lt"/>
              </a:rPr>
              <a:t>12 οργανισμοί μέλη του ελληνικού δικτύου</a:t>
            </a:r>
          </a:p>
          <a:p>
            <a:pPr lvl="1"/>
            <a:endParaRPr lang="el-GR" sz="1600" dirty="0" smtClean="0"/>
          </a:p>
          <a:p>
            <a:pPr lvl="1"/>
            <a:endParaRPr lang="el-GR" sz="1600" dirty="0" smtClean="0"/>
          </a:p>
          <a:p>
            <a:pPr lvl="1">
              <a:buFont typeface="Wingdings" pitchFamily="2" charset="2"/>
              <a:buChar char="Ø"/>
            </a:pPr>
            <a:r>
              <a:rPr lang="el-GR" sz="1600" dirty="0" smtClean="0"/>
              <a:t> </a:t>
            </a:r>
            <a:r>
              <a:rPr lang="en-US" sz="1600" dirty="0" smtClean="0">
                <a:hlinkClick r:id="rId3"/>
              </a:rPr>
              <a:t>http://een.ec.europa.eu</a:t>
            </a:r>
            <a:endParaRPr lang="el-GR" sz="1600" dirty="0" smtClean="0"/>
          </a:p>
          <a:p>
            <a:pPr lvl="1">
              <a:buFont typeface="Wingdings" pitchFamily="2" charset="2"/>
              <a:buChar char="Ø"/>
            </a:pPr>
            <a:endParaRPr lang="el-GR" sz="1600" dirty="0" smtClean="0"/>
          </a:p>
          <a:p>
            <a:pPr lvl="1">
              <a:buFont typeface="Wingdings" pitchFamily="2" charset="2"/>
              <a:buChar char="Ø"/>
            </a:pPr>
            <a:r>
              <a:rPr lang="el-GR" sz="1600" dirty="0" smtClean="0"/>
              <a:t> </a:t>
            </a:r>
            <a:r>
              <a:rPr lang="en-US" sz="1600" dirty="0" smtClean="0">
                <a:hlinkClick r:id="rId4"/>
              </a:rPr>
              <a:t>http://www.enterprise-hellas.gr</a:t>
            </a:r>
            <a:r>
              <a:rPr lang="el-GR" sz="1600" dirty="0" smtClean="0"/>
              <a:t> </a:t>
            </a:r>
            <a:endParaRPr lang="el-GR" dirty="0" smtClean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Technology Forum 2016 Matchmaking Event</a:t>
            </a:r>
            <a:endParaRPr lang="en-US" sz="2800" dirty="0">
              <a:latin typeface="+mn-lt"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6" y="2156548"/>
            <a:ext cx="7391400" cy="1119587"/>
          </a:xfrm>
        </p:spPr>
      </p:pic>
      <p:sp>
        <p:nvSpPr>
          <p:cNvPr id="8" name="TextBox 7"/>
          <p:cNvSpPr txBox="1"/>
          <p:nvPr/>
        </p:nvSpPr>
        <p:spPr>
          <a:xfrm>
            <a:off x="1657350" y="3900487"/>
            <a:ext cx="61525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Πάνω από </a:t>
            </a:r>
            <a:r>
              <a:rPr lang="el-GR" dirty="0" smtClean="0"/>
              <a:t>65 </a:t>
            </a:r>
            <a:r>
              <a:rPr lang="el-GR" dirty="0" smtClean="0"/>
              <a:t>συμμετέχοντες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Περισσότερες από 130 διμερείς συναντήσεις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Συμμετοχές </a:t>
            </a:r>
            <a:r>
              <a:rPr lang="el-GR" dirty="0" smtClean="0"/>
              <a:t>από Βουλγαρία, ΠΓΔΜ, </a:t>
            </a:r>
            <a:r>
              <a:rPr lang="el-GR" dirty="0" smtClean="0"/>
              <a:t>Αλβανία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Ανάπτυξη </a:t>
            </a:r>
            <a:r>
              <a:rPr lang="el-GR" dirty="0" smtClean="0"/>
              <a:t>συνεργασιών</a:t>
            </a: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Ιστοσελίδα: </a:t>
            </a:r>
            <a:r>
              <a:rPr lang="en-US" dirty="0" smtClean="0">
                <a:hlinkClick r:id="rId3"/>
              </a:rPr>
              <a:t>http://www.b2match.eu/technologyforum2016</a:t>
            </a:r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9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latin typeface="+mn-lt"/>
              </a:rPr>
              <a:t>Εκδηλώσεις δικτύωσης</a:t>
            </a:r>
            <a:endParaRPr lang="en-US" sz="2800" dirty="0">
              <a:latin typeface="+mn-lt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5"/>
          </p:nvPr>
        </p:nvSpPr>
        <p:spPr>
          <a:xfrm>
            <a:off x="858039" y="5807076"/>
            <a:ext cx="7392483" cy="268039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ellen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3"/>
          <a:stretch/>
        </p:blipFill>
        <p:spPr bwMode="auto">
          <a:xfrm>
            <a:off x="1520100" y="3508496"/>
            <a:ext cx="6460987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r="9466"/>
          <a:stretch/>
        </p:blipFill>
        <p:spPr>
          <a:xfrm>
            <a:off x="1757363" y="1657448"/>
            <a:ext cx="5986462" cy="1433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700" y="3119289"/>
            <a:ext cx="581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Εγγραφή: </a:t>
            </a:r>
            <a:r>
              <a:rPr lang="en-US" dirty="0" smtClean="0">
                <a:hlinkClick r:id="rId4"/>
              </a:rPr>
              <a:t>http://www.b2match.eu/nanotexnology2016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9700" y="5140096"/>
            <a:ext cx="567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Εγγραφή: </a:t>
            </a:r>
            <a:r>
              <a:rPr lang="en-US" dirty="0" smtClean="0">
                <a:hlinkClick r:id="rId5"/>
              </a:rPr>
              <a:t>http://www.b2match.eu/hellenicforum2016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48" y="1545021"/>
            <a:ext cx="4032966" cy="13546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Ευχαριστώ </a:t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για την προσοχή σας</a:t>
            </a:r>
            <a:r>
              <a:rPr lang="en-US" sz="2400" dirty="0" smtClean="0">
                <a:latin typeface="+mn-lt"/>
              </a:rPr>
              <a:t>!</a:t>
            </a:r>
            <a:endParaRPr lang="el-GR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548" y="3289024"/>
            <a:ext cx="3660139" cy="589293"/>
          </a:xfrm>
        </p:spPr>
        <p:txBody>
          <a:bodyPr>
            <a:normAutofit/>
          </a:bodyPr>
          <a:lstStyle/>
          <a:p>
            <a:r>
              <a:rPr lang="el-GR" sz="2000" b="0" i="1" dirty="0" smtClean="0">
                <a:latin typeface="+mn-lt"/>
              </a:rPr>
              <a:t>Βάγια </a:t>
            </a:r>
            <a:r>
              <a:rPr lang="el-GR" sz="2000" b="0" i="1" dirty="0" err="1" smtClean="0">
                <a:latin typeface="+mn-lt"/>
              </a:rPr>
              <a:t>Πιτέλη</a:t>
            </a:r>
            <a:endParaRPr lang="el-GR" sz="2000" b="0" i="1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548" y="4114800"/>
            <a:ext cx="3660141" cy="2045433"/>
          </a:xfrm>
        </p:spPr>
        <p:txBody>
          <a:bodyPr/>
          <a:lstStyle/>
          <a:p>
            <a:r>
              <a:rPr lang="el-GR" dirty="0" smtClean="0"/>
              <a:t>2310 552791</a:t>
            </a:r>
          </a:p>
          <a:p>
            <a:r>
              <a:rPr lang="en-US" dirty="0" smtClean="0">
                <a:hlinkClick r:id="rId2"/>
              </a:rPr>
              <a:t>piteli@help-forward.gr</a:t>
            </a:r>
            <a:r>
              <a:rPr lang="el-GR" dirty="0" smtClean="0"/>
              <a:t>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Ορίζοντας2020_Πιτέλη">
  <a:themeElements>
    <a:clrScheme name="PRAXI">
      <a:dk1>
        <a:srgbClr val="000000"/>
      </a:dk1>
      <a:lt1>
        <a:srgbClr val="FFFFFF"/>
      </a:lt1>
      <a:dk2>
        <a:srgbClr val="B21C26"/>
      </a:dk2>
      <a:lt2>
        <a:srgbClr val="E1E1D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Ορίζοντας2020_Πιτέλη</Template>
  <TotalTime>1353</TotalTime>
  <Words>307</Words>
  <Application>Microsoft Office PowerPoint</Application>
  <PresentationFormat>Προβολή στην οθόνη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Minion Pro</vt:lpstr>
      <vt:lpstr>Verdana</vt:lpstr>
      <vt:lpstr>Wingdings</vt:lpstr>
      <vt:lpstr>Ορίζοντας2020_Πιτέλη</vt:lpstr>
      <vt:lpstr>Υπηρεσίες υποστήριξης προς μΜΕ και ερευνητικούς φορείς  </vt:lpstr>
      <vt:lpstr>Δίκτυο ΠΡΑΞΗ</vt:lpstr>
      <vt:lpstr>Δίκτυο ΠΡΑΞΗ: Υπηρεσίες</vt:lpstr>
      <vt:lpstr>Το Δίκτυο ΠΡΑΞΗ ως Εθνικό Σημείο Επαφής</vt:lpstr>
      <vt:lpstr>Εθνικό Σημείο Επαφής ΠΡΑΞΗ</vt:lpstr>
      <vt:lpstr>Δίκτυο ΠΡΑΞΗ και Enterprise Europe Network</vt:lpstr>
      <vt:lpstr>Technology Forum 2016 Matchmaking Event</vt:lpstr>
      <vt:lpstr>Εκδηλώσεις δικτύωσης</vt:lpstr>
      <vt:lpstr>Ευχαριστώ  για την προσοχή σας!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Ορίζοντας 2020 Το πρόγραμμα πλαίσιο της ΕΕ  για την Έρευνα και την Καινοτομία</dc:title>
  <dc:creator>vagia</dc:creator>
  <cp:lastModifiedBy>vagia</cp:lastModifiedBy>
  <cp:revision>138</cp:revision>
  <dcterms:created xsi:type="dcterms:W3CDTF">2015-06-07T11:04:14Z</dcterms:created>
  <dcterms:modified xsi:type="dcterms:W3CDTF">2016-05-17T21:34:22Z</dcterms:modified>
</cp:coreProperties>
</file>