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8" r:id="rId4"/>
    <p:sldId id="260" r:id="rId5"/>
    <p:sldId id="261" r:id="rId6"/>
    <p:sldId id="259" r:id="rId7"/>
    <p:sldId id="264" r:id="rId8"/>
    <p:sldId id="263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066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54CD84-6AAB-481B-80F2-A3FEEC3916FE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4CD84-6AAB-481B-80F2-A3FEEC3916FE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4CD84-6AAB-481B-80F2-A3FEEC3916FE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4CD84-6AAB-481B-80F2-A3FEEC3916FE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4CD84-6AAB-481B-80F2-A3FEEC3916FE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4CD84-6AAB-481B-80F2-A3FEEC3916FE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4CD84-6AAB-481B-80F2-A3FEEC3916FE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4CD84-6AAB-481B-80F2-A3FEEC3916FE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4CD84-6AAB-481B-80F2-A3FEEC3916FE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54CD84-6AAB-481B-80F2-A3FEEC3916FE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54CD84-6AAB-481B-80F2-A3FEEC3916FE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54CD84-6AAB-481B-80F2-A3FEEC3916FE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829761"/>
          </a:xfrm>
        </p:spPr>
        <p:txBody>
          <a:bodyPr/>
          <a:lstStyle/>
          <a:p>
            <a:r>
              <a:rPr lang="el-GR" dirty="0" smtClean="0"/>
              <a:t>Συνεργάζομαι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type="subTitle" idx="1"/>
          </p:nvPr>
        </p:nvSpPr>
        <p:spPr>
          <a:xfrm>
            <a:off x="928662" y="3214686"/>
            <a:ext cx="7529538" cy="159662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l-GR" sz="3600" dirty="0" smtClean="0"/>
              <a:t>Θεσμός επιβράβευσης των συνεργασιών μεταξύ εταιριών </a:t>
            </a:r>
            <a:r>
              <a:rPr lang="en-US" sz="3600" dirty="0" smtClean="0"/>
              <a:t>&amp;</a:t>
            </a:r>
            <a:r>
              <a:rPr lang="el-GR" sz="3600" dirty="0" smtClean="0"/>
              <a:t> ερευνητικών φορέων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259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424936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800" b="1" dirty="0" smtClean="0"/>
              <a:t>2</a:t>
            </a:r>
            <a:r>
              <a:rPr lang="el-GR" sz="2800" b="1" baseline="30000" dirty="0" smtClean="0"/>
              <a:t>ο</a:t>
            </a:r>
            <a:r>
              <a:rPr lang="el-GR" sz="2800" b="1" dirty="0" smtClean="0"/>
              <a:t> Βραβείο</a:t>
            </a:r>
          </a:p>
          <a:p>
            <a:pPr marL="0" indent="0" algn="ctr">
              <a:buNone/>
            </a:pPr>
            <a:endParaRPr lang="el-GR" sz="2800" dirty="0" smtClean="0"/>
          </a:p>
          <a:p>
            <a:pPr marL="0" indent="0" algn="ctr">
              <a:buNone/>
            </a:pPr>
            <a:r>
              <a:rPr lang="el-GR" sz="2800" dirty="0"/>
              <a:t>Ανάπτυξη Ολοκληρωμένου Υπολογιστικού Εργαλείου </a:t>
            </a:r>
            <a:r>
              <a:rPr lang="el-GR" sz="2800" dirty="0" smtClean="0"/>
              <a:t> Βέλτιστης </a:t>
            </a:r>
            <a:r>
              <a:rPr lang="el-GR" sz="2800" dirty="0"/>
              <a:t>Διαχείρισης Γνώσης </a:t>
            </a:r>
            <a:r>
              <a:rPr lang="el-GR" sz="2800" dirty="0" smtClean="0"/>
              <a:t>και Χρονοπρογραμματισμού Παραγωγής σε </a:t>
            </a:r>
            <a:r>
              <a:rPr lang="el-GR" sz="2800" dirty="0"/>
              <a:t>Βιομηχανίες Γαλακτοκομικών </a:t>
            </a:r>
            <a:r>
              <a:rPr lang="el-GR" sz="2800" dirty="0" smtClean="0"/>
              <a:t>Προϊόντων</a:t>
            </a:r>
            <a:endParaRPr lang="el-GR" sz="2800" dirty="0"/>
          </a:p>
          <a:p>
            <a:pPr marL="0" indent="0" algn="ctr">
              <a:buNone/>
            </a:pPr>
            <a:endParaRPr lang="el-GR" sz="2800" dirty="0" smtClean="0"/>
          </a:p>
          <a:p>
            <a:pPr marL="457200" indent="-457200" algn="ctr">
              <a:buFont typeface="Courier New" panose="02070309020205020404" pitchFamily="49" charset="0"/>
              <a:buChar char="o"/>
            </a:pPr>
            <a:r>
              <a:rPr lang="el-GR" sz="2800" dirty="0"/>
              <a:t>ΜΕΒΓΑΛ Α.Ε.</a:t>
            </a:r>
          </a:p>
          <a:p>
            <a:pPr marL="457200" indent="-457200" algn="ctr">
              <a:buFont typeface="Courier New" panose="02070309020205020404" pitchFamily="49" charset="0"/>
              <a:buChar char="o"/>
            </a:pPr>
            <a:r>
              <a:rPr lang="el-GR" sz="2800" dirty="0" smtClean="0"/>
              <a:t>ΜΙΚ3 Α.Ε.</a:t>
            </a:r>
            <a:endParaRPr lang="el-GR" sz="2800" dirty="0"/>
          </a:p>
          <a:p>
            <a:pPr marL="457200" indent="-457200" algn="ctr">
              <a:buFont typeface="Courier New" panose="02070309020205020404" pitchFamily="49" charset="0"/>
              <a:buChar char="o"/>
            </a:pPr>
            <a:r>
              <a:rPr lang="el-GR" sz="2800" dirty="0"/>
              <a:t>Αριστοτέλειο Πανεπιστήμιο Θεσσαλονίκης</a:t>
            </a:r>
          </a:p>
          <a:p>
            <a:pPr marL="0" indent="0" algn="ctr">
              <a:buNone/>
            </a:pPr>
            <a:endParaRPr lang="el-GR" sz="2800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 algn="ctr"/>
            <a:r>
              <a:rPr lang="el-GR" sz="2800" dirty="0" smtClean="0">
                <a:solidFill>
                  <a:schemeClr val="bg2">
                    <a:lumMod val="25000"/>
                  </a:schemeClr>
                </a:solidFill>
              </a:rPr>
              <a:t>Μιχάλης Γεωργιάδης, ΑΠΘ</a:t>
            </a:r>
            <a:endParaRPr lang="el-GR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50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sz="2800" b="1" dirty="0"/>
              <a:t>1</a:t>
            </a:r>
            <a:r>
              <a:rPr lang="el-GR" sz="2800" b="1" baseline="30000" dirty="0" smtClean="0"/>
              <a:t>ο</a:t>
            </a:r>
            <a:r>
              <a:rPr lang="el-GR" sz="2800" b="1" dirty="0" smtClean="0"/>
              <a:t> </a:t>
            </a:r>
            <a:r>
              <a:rPr lang="el-GR" sz="2800" b="1" dirty="0"/>
              <a:t>Βραβείο - </a:t>
            </a:r>
            <a:r>
              <a:rPr lang="el-GR" sz="2800" b="1" dirty="0" smtClean="0"/>
              <a:t>απονομή</a:t>
            </a:r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dirty="0" err="1" smtClean="0"/>
              <a:t>Μαλούτας</a:t>
            </a:r>
            <a:r>
              <a:rPr lang="el-GR" dirty="0" smtClean="0"/>
              <a:t> Θωμάς</a:t>
            </a:r>
          </a:p>
          <a:p>
            <a:pPr marL="0" indent="0" algn="ctr">
              <a:buNone/>
            </a:pPr>
            <a:r>
              <a:rPr lang="el-GR" dirty="0" smtClean="0"/>
              <a:t>Γενικός Γραμματέας Έρευνας και Τεχνολογίας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764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47525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sz="2800" b="1" dirty="0"/>
              <a:t>1</a:t>
            </a:r>
            <a:r>
              <a:rPr lang="el-GR" sz="2800" b="1" baseline="30000" dirty="0" smtClean="0"/>
              <a:t>ο</a:t>
            </a:r>
            <a:r>
              <a:rPr lang="el-GR" sz="2800" b="1" dirty="0" smtClean="0"/>
              <a:t> Βραβείο</a:t>
            </a:r>
          </a:p>
          <a:p>
            <a:pPr marL="0" indent="0" algn="ctr">
              <a:buNone/>
            </a:pPr>
            <a:r>
              <a:rPr lang="el-GR" sz="2800" b="1" dirty="0" smtClean="0"/>
              <a:t>«Κώστας Γκούμας»</a:t>
            </a:r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sz="2800" dirty="0" err="1"/>
              <a:t>YummyWallet</a:t>
            </a:r>
            <a:r>
              <a:rPr lang="el-GR" sz="2800" dirty="0"/>
              <a:t>, το ηλεκτρονικό πορτοφόλι </a:t>
            </a:r>
            <a:r>
              <a:rPr lang="el-GR" sz="2800" dirty="0" smtClean="0"/>
              <a:t>αποταμίευσης</a:t>
            </a:r>
          </a:p>
          <a:p>
            <a:pPr marL="0" indent="0" algn="ctr">
              <a:buNone/>
            </a:pPr>
            <a:endParaRPr lang="en-US" sz="2800" dirty="0"/>
          </a:p>
          <a:p>
            <a:pPr marL="457200" indent="-457200" algn="ctr">
              <a:buFont typeface="Courier New" panose="02070309020205020404" pitchFamily="49" charset="0"/>
              <a:buChar char="o"/>
            </a:pPr>
            <a:r>
              <a:rPr lang="el-GR" sz="2800" dirty="0" smtClean="0"/>
              <a:t>ΠΑΜΑΚ</a:t>
            </a:r>
          </a:p>
          <a:p>
            <a:pPr marL="457200" indent="-457200" algn="ctr">
              <a:buFont typeface="Courier New" panose="02070309020205020404" pitchFamily="49" charset="0"/>
              <a:buChar char="o"/>
            </a:pPr>
            <a:r>
              <a:rPr lang="en-US" sz="2800" dirty="0"/>
              <a:t>Yummy Wallet</a:t>
            </a:r>
          </a:p>
          <a:p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l-GR" sz="2800" dirty="0" smtClean="0">
                <a:solidFill>
                  <a:schemeClr val="bg2">
                    <a:lumMod val="25000"/>
                  </a:schemeClr>
                </a:solidFill>
              </a:rPr>
              <a:t>Θεόφιλος Μυλωνάς,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Yummy</a:t>
            </a:r>
            <a:endParaRPr lang="el-GR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28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328614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l-GR" sz="2800" dirty="0" smtClean="0"/>
              <a:t>Ανταλλαγή-αξιοποίηση </a:t>
            </a:r>
            <a:r>
              <a:rPr lang="el-GR" sz="2800" dirty="0"/>
              <a:t>τεχνογνωσίας </a:t>
            </a:r>
            <a:endParaRPr lang="el-GR" sz="2800" dirty="0" smtClean="0"/>
          </a:p>
          <a:p>
            <a:pPr>
              <a:lnSpc>
                <a:spcPct val="200000"/>
              </a:lnSpc>
            </a:pPr>
            <a:r>
              <a:rPr lang="el-GR" sz="2800" dirty="0" smtClean="0"/>
              <a:t>Μείωση συνολικών πόρων</a:t>
            </a:r>
          </a:p>
          <a:p>
            <a:pPr>
              <a:lnSpc>
                <a:spcPct val="200000"/>
              </a:lnSpc>
            </a:pPr>
            <a:r>
              <a:rPr lang="el-GR" sz="2800" dirty="0" smtClean="0"/>
              <a:t>Ανταγωνιστικότητα – εξωστρέφεια λύσης</a:t>
            </a:r>
            <a:endParaRPr lang="el-GR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Συνεργάζομαι - Στόχοι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643042" y="4929198"/>
            <a:ext cx="4643470" cy="7386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ShareIT2Grow</a:t>
            </a:r>
            <a:endParaRPr lang="el-GR" sz="4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6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457968" y="274638"/>
            <a:ext cx="8218488" cy="1143000"/>
          </a:xfrm>
        </p:spPr>
        <p:txBody>
          <a:bodyPr/>
          <a:lstStyle/>
          <a:p>
            <a:pPr algn="ctr"/>
            <a:r>
              <a:rPr lang="el-GR" dirty="0" smtClean="0"/>
              <a:t>Συμμετοχές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2172614" y="2204864"/>
            <a:ext cx="4789196" cy="247781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8</a:t>
            </a:r>
            <a:r>
              <a:rPr lang="el-GR" sz="4000" dirty="0" smtClean="0"/>
              <a:t> Συνεργασίες </a:t>
            </a:r>
          </a:p>
          <a:p>
            <a:pPr marL="109728" indent="0">
              <a:buNone/>
            </a:pPr>
            <a:r>
              <a:rPr lang="el-GR" sz="4000" dirty="0" smtClean="0"/>
              <a:t> </a:t>
            </a:r>
            <a:endParaRPr lang="el-GR" sz="4000" dirty="0"/>
          </a:p>
          <a:p>
            <a:r>
              <a:rPr lang="en-US" sz="4000" dirty="0" smtClean="0"/>
              <a:t>22 </a:t>
            </a:r>
            <a:r>
              <a:rPr lang="el-GR" sz="4000" dirty="0" smtClean="0"/>
              <a:t>φορείς</a:t>
            </a:r>
          </a:p>
        </p:txBody>
      </p:sp>
    </p:spTree>
    <p:extLst>
      <p:ext uri="{BB962C8B-B14F-4D97-AF65-F5344CB8AC3E}">
        <p14:creationId xmlns:p14="http://schemas.microsoft.com/office/powerpoint/2010/main" val="101035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412776"/>
            <a:ext cx="3754760" cy="434907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l-GR" sz="2200" dirty="0" smtClean="0"/>
              <a:t>Περικλής </a:t>
            </a:r>
            <a:r>
              <a:rPr lang="el-GR" sz="2200" dirty="0" err="1" smtClean="0"/>
              <a:t>Χατζημίσιος</a:t>
            </a:r>
            <a:endParaRPr lang="en-US" sz="2200" dirty="0" smtClean="0"/>
          </a:p>
          <a:p>
            <a:pPr marL="514350" indent="-514350">
              <a:buNone/>
            </a:pPr>
            <a:r>
              <a:rPr lang="el-GR" sz="2200" dirty="0" smtClean="0"/>
              <a:t>Κατερίνα Μαργαρίτη</a:t>
            </a:r>
          </a:p>
          <a:p>
            <a:pPr marL="514350" indent="-514350">
              <a:buNone/>
            </a:pPr>
            <a:r>
              <a:rPr lang="el-GR" sz="2200" dirty="0" smtClean="0"/>
              <a:t>Χρήστος</a:t>
            </a:r>
            <a:r>
              <a:rPr lang="en-US" sz="2200" dirty="0" smtClean="0"/>
              <a:t> </a:t>
            </a:r>
            <a:r>
              <a:rPr lang="el-GR" sz="2200" dirty="0"/>
              <a:t>Ηλιούδης </a:t>
            </a:r>
            <a:endParaRPr lang="en-US" sz="2200" dirty="0" smtClean="0"/>
          </a:p>
          <a:p>
            <a:pPr marL="514350" indent="-514350">
              <a:buNone/>
            </a:pPr>
            <a:r>
              <a:rPr lang="el-GR" sz="2200" dirty="0" err="1" smtClean="0"/>
              <a:t>Ελίνα</a:t>
            </a:r>
            <a:r>
              <a:rPr lang="en-US" sz="2200" dirty="0" smtClean="0"/>
              <a:t> </a:t>
            </a:r>
            <a:r>
              <a:rPr lang="el-GR" sz="2200" dirty="0" err="1" smtClean="0"/>
              <a:t>Συριτζίδου</a:t>
            </a:r>
            <a:r>
              <a:rPr lang="el-GR" sz="2200" dirty="0" smtClean="0"/>
              <a:t> </a:t>
            </a:r>
            <a:endParaRPr lang="en-US" sz="2200" dirty="0" smtClean="0"/>
          </a:p>
          <a:p>
            <a:pPr marL="514350" indent="-514350">
              <a:buNone/>
            </a:pPr>
            <a:r>
              <a:rPr lang="el-GR" sz="2200" dirty="0" smtClean="0"/>
              <a:t>Μαρίνος </a:t>
            </a:r>
            <a:r>
              <a:rPr lang="el-GR" sz="2200" dirty="0"/>
              <a:t>Τσαγκαράκης</a:t>
            </a:r>
          </a:p>
          <a:p>
            <a:pPr marL="514350" indent="-514350">
              <a:buNone/>
            </a:pPr>
            <a:r>
              <a:rPr lang="el-GR" sz="2200" dirty="0"/>
              <a:t>Χαρίσιος </a:t>
            </a:r>
            <a:r>
              <a:rPr lang="el-GR" sz="2200" dirty="0" err="1" smtClean="0"/>
              <a:t>Αχίλλας</a:t>
            </a:r>
            <a:endParaRPr lang="el-GR" sz="2200" dirty="0" smtClean="0"/>
          </a:p>
          <a:p>
            <a:pPr marL="514350" indent="-514350">
              <a:buNone/>
            </a:pPr>
            <a:r>
              <a:rPr lang="el-GR" sz="2200" dirty="0" smtClean="0"/>
              <a:t>Νίκος </a:t>
            </a:r>
            <a:r>
              <a:rPr lang="el-GR" sz="2200" dirty="0" err="1" smtClean="0"/>
              <a:t>Κατσιαδάκης</a:t>
            </a:r>
            <a:endParaRPr lang="el-GR" sz="2200" dirty="0" smtClean="0"/>
          </a:p>
          <a:p>
            <a:pPr marL="514350" indent="-514350">
              <a:buNone/>
            </a:pPr>
            <a:r>
              <a:rPr lang="el-GR" sz="2200" dirty="0" err="1" smtClean="0"/>
              <a:t>Θεολόγης</a:t>
            </a:r>
            <a:r>
              <a:rPr lang="el-GR" sz="2200" dirty="0" smtClean="0"/>
              <a:t> Προκοπίου</a:t>
            </a:r>
          </a:p>
          <a:p>
            <a:pPr marL="514350" indent="-514350">
              <a:buNone/>
            </a:pPr>
            <a:r>
              <a:rPr lang="el-GR" sz="2200" dirty="0" smtClean="0"/>
              <a:t>Παντελής </a:t>
            </a:r>
            <a:r>
              <a:rPr lang="el-GR" sz="2200" dirty="0" err="1" smtClean="0"/>
              <a:t>Βελανάς</a:t>
            </a:r>
            <a:endParaRPr lang="el-GR" sz="2200" dirty="0" smtClean="0"/>
          </a:p>
          <a:p>
            <a:pPr marL="514350" indent="-514350">
              <a:buNone/>
            </a:pPr>
            <a:r>
              <a:rPr lang="el-GR" sz="2200" dirty="0" smtClean="0"/>
              <a:t>Γρηγόριος </a:t>
            </a:r>
            <a:r>
              <a:rPr lang="el-GR" sz="2200" dirty="0" err="1" smtClean="0"/>
              <a:t>Τσουμάκας</a:t>
            </a:r>
            <a:endParaRPr lang="el-GR" sz="2200" dirty="0" smtClean="0"/>
          </a:p>
          <a:p>
            <a:pPr marL="514350" indent="-514350">
              <a:buNone/>
            </a:pPr>
            <a:r>
              <a:rPr lang="el-GR" sz="2200" dirty="0" smtClean="0"/>
              <a:t>Μαρία </a:t>
            </a:r>
            <a:r>
              <a:rPr lang="el-GR" sz="2200" dirty="0" err="1" smtClean="0"/>
              <a:t>Μουρατίδου</a:t>
            </a:r>
            <a:endParaRPr lang="el-GR" sz="2200" dirty="0" smtClean="0"/>
          </a:p>
          <a:p>
            <a:pPr marL="514350" indent="-514350">
              <a:buNone/>
            </a:pPr>
            <a:endParaRPr lang="el-GR" sz="2000" dirty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l-GR" sz="2000" dirty="0" smtClean="0"/>
          </a:p>
          <a:p>
            <a:pPr marL="0" indent="0">
              <a:buNone/>
            </a:pPr>
            <a:endParaRPr lang="el-GR" sz="1000" dirty="0" smtClean="0"/>
          </a:p>
          <a:p>
            <a:pPr marL="514350" indent="-514350">
              <a:buFont typeface="+mj-lt"/>
              <a:buAutoNum type="arabicPeriod"/>
            </a:pPr>
            <a:endParaRPr lang="el-GR" sz="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2</a:t>
            </a:r>
            <a:r>
              <a:rPr lang="en-US" dirty="0" smtClean="0"/>
              <a:t>2</a:t>
            </a:r>
            <a:r>
              <a:rPr lang="el-GR" dirty="0" smtClean="0"/>
              <a:t> Αξιολογητές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1435224"/>
            <a:ext cx="3888432" cy="451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l-GR" sz="2200" dirty="0" smtClean="0"/>
              <a:t>Νίκος </a:t>
            </a:r>
            <a:r>
              <a:rPr lang="el-GR" sz="2200" dirty="0" err="1" smtClean="0"/>
              <a:t>Πιτσιάνης</a:t>
            </a:r>
            <a:endParaRPr lang="el-GR" sz="2200" dirty="0"/>
          </a:p>
          <a:p>
            <a:pPr marL="514350" indent="-51435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l-GR" sz="2200" dirty="0" smtClean="0"/>
              <a:t>Άγγελος Παμπουκίδης</a:t>
            </a:r>
          </a:p>
          <a:p>
            <a:r>
              <a:rPr lang="el-GR" sz="2200" dirty="0" smtClean="0"/>
              <a:t>Σωτήρης </a:t>
            </a:r>
            <a:r>
              <a:rPr lang="el-GR" sz="2200" dirty="0" err="1" smtClean="0"/>
              <a:t>Σιάγας</a:t>
            </a:r>
            <a:endParaRPr lang="el-GR" sz="2200" dirty="0" smtClean="0"/>
          </a:p>
          <a:p>
            <a:r>
              <a:rPr lang="el-GR" sz="2200" dirty="0" err="1" smtClean="0"/>
              <a:t>Ευφραξία</a:t>
            </a:r>
            <a:r>
              <a:rPr lang="el-GR" sz="2200" dirty="0" smtClean="0"/>
              <a:t> </a:t>
            </a:r>
            <a:r>
              <a:rPr lang="el-GR" sz="2200" dirty="0" err="1" smtClean="0"/>
              <a:t>Μπεσίρη</a:t>
            </a:r>
            <a:endParaRPr lang="el-GR" sz="2200" dirty="0" smtClean="0"/>
          </a:p>
          <a:p>
            <a:r>
              <a:rPr lang="el-GR" sz="2200" dirty="0" smtClean="0"/>
              <a:t>Μάριος </a:t>
            </a:r>
            <a:r>
              <a:rPr lang="el-GR" sz="2200" dirty="0" err="1" smtClean="0"/>
              <a:t>Γκατζιάνας</a:t>
            </a:r>
            <a:endParaRPr lang="el-GR" sz="2200" dirty="0" smtClean="0"/>
          </a:p>
          <a:p>
            <a:r>
              <a:rPr lang="el-GR" sz="2200" dirty="0" smtClean="0"/>
              <a:t>Κώστας</a:t>
            </a:r>
            <a:r>
              <a:rPr lang="en-US" sz="2200" dirty="0" smtClean="0"/>
              <a:t> T</a:t>
            </a:r>
            <a:r>
              <a:rPr lang="el-GR" sz="2200" dirty="0" err="1" smtClean="0"/>
              <a:t>ραμαντζάς</a:t>
            </a:r>
            <a:r>
              <a:rPr lang="el-GR" sz="2200" dirty="0" smtClean="0"/>
              <a:t> Δημήτρης Δ. Παπαγεωργίου</a:t>
            </a:r>
          </a:p>
          <a:p>
            <a:r>
              <a:rPr lang="el-GR" sz="2200" dirty="0" smtClean="0"/>
              <a:t>Εμμανουήλ </a:t>
            </a:r>
            <a:r>
              <a:rPr lang="el-GR" sz="2200" dirty="0" err="1" smtClean="0"/>
              <a:t>Στειακάκης</a:t>
            </a:r>
            <a:endParaRPr lang="el-GR" sz="2200" dirty="0" smtClean="0"/>
          </a:p>
          <a:p>
            <a:r>
              <a:rPr lang="el-GR" sz="2200" dirty="0" smtClean="0"/>
              <a:t>Κώστας </a:t>
            </a:r>
            <a:r>
              <a:rPr lang="el-GR" sz="2200" dirty="0" err="1" smtClean="0"/>
              <a:t>Βεργίδης</a:t>
            </a:r>
            <a:endParaRPr lang="el-GR" sz="2200" dirty="0" smtClean="0"/>
          </a:p>
          <a:p>
            <a:r>
              <a:rPr lang="el-GR" sz="2200" dirty="0"/>
              <a:t>Ε. </a:t>
            </a:r>
            <a:r>
              <a:rPr lang="el-GR" sz="2200" dirty="0" err="1" smtClean="0"/>
              <a:t>Ψωμόπουλος</a:t>
            </a:r>
            <a:endParaRPr lang="el-GR" sz="2200" dirty="0" smtClean="0"/>
          </a:p>
          <a:p>
            <a:r>
              <a:rPr lang="el-GR" sz="2200" dirty="0" smtClean="0"/>
              <a:t>Μ. </a:t>
            </a:r>
            <a:r>
              <a:rPr lang="el-GR" sz="2200" dirty="0" err="1" smtClean="0"/>
              <a:t>Λιτσαρδάκης</a:t>
            </a:r>
            <a:endParaRPr lang="el-GR" sz="22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0557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2"/>
          </p:nvPr>
        </p:nvSpPr>
        <p:spPr>
          <a:xfrm>
            <a:off x="500066" y="214290"/>
            <a:ext cx="8429652" cy="107154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l-GR" sz="4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Αξιολόγηση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1520" y="1071546"/>
            <a:ext cx="8678198" cy="845286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kumimoji="0" lang="el-G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Κάθε πρόταση </a:t>
            </a:r>
            <a:r>
              <a:rPr lang="el-GR" sz="2700" dirty="0" smtClean="0"/>
              <a:t>αξιολογήθηκε από 3 αξιολογητές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l-GR" sz="2700" dirty="0" smtClean="0"/>
              <a:t>Κύρια κριτήρια: Συμπληρωματικότητα, Αντίκτυπος </a:t>
            </a:r>
            <a:endParaRPr kumimoji="0" lang="el-G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l-G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598192"/>
              </p:ext>
            </p:extLst>
          </p:nvPr>
        </p:nvGraphicFramePr>
        <p:xfrm>
          <a:off x="252868" y="1988840"/>
          <a:ext cx="8676849" cy="4608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45691"/>
                <a:gridCol w="725836"/>
                <a:gridCol w="1905322"/>
              </a:tblGrid>
              <a:tr h="267447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u="none" strike="noStrike" dirty="0">
                          <a:effectLst/>
                        </a:rPr>
                        <a:t>1. Περιγραφή της λύσης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u="none" strike="noStrike">
                          <a:effectLst/>
                        </a:rPr>
                        <a:t>Βαθμός 1:</a:t>
                      </a:r>
                      <a:endParaRPr lang="el-G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u="none" strike="noStrike">
                          <a:effectLst/>
                        </a:rPr>
                        <a:t>Σχόλια 1</a:t>
                      </a:r>
                      <a:endParaRPr lang="el-G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</a:tr>
              <a:tr h="267447"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u="none" strike="noStrike">
                          <a:effectLst/>
                        </a:rPr>
                        <a:t>1Α. Σαφής περιγραφή του προβλήματος</a:t>
                      </a:r>
                      <a:endParaRPr lang="el-G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u="none" strike="noStrike">
                          <a:effectLst/>
                        </a:rPr>
                        <a:t>Βαθμός 1Α:</a:t>
                      </a:r>
                      <a:endParaRPr lang="el-G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</a:tr>
              <a:tr h="267447"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u="none" strike="noStrike">
                          <a:effectLst/>
                        </a:rPr>
                        <a:t>1Β. Σαφής περιγραφή του στόχου και του οράματος που προέκυψε από τη συνεργασία</a:t>
                      </a:r>
                      <a:endParaRPr lang="el-G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700" u="none" strike="noStrike">
                          <a:effectLst/>
                        </a:rPr>
                        <a:t>Βαθμός 1Β:</a:t>
                      </a:r>
                      <a:endParaRPr lang="el-G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382"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u="none" strike="noStrike">
                          <a:effectLst/>
                        </a:rPr>
                        <a:t>1Γ. Σαφής περιγραφή της βασικής λειτουργικότητας και των τεχνολογιών που εμπλέκονται (τεχνολογική περιγραφή της παραχθείσας λύσης)</a:t>
                      </a:r>
                      <a:endParaRPr lang="el-G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700" u="none" strike="noStrike">
                          <a:effectLst/>
                        </a:rPr>
                        <a:t>Βαθμός 1Γ:</a:t>
                      </a:r>
                      <a:endParaRPr lang="el-G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382"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u="none" strike="noStrike">
                          <a:effectLst/>
                        </a:rPr>
                        <a:t>1Δ. Σαφής περιγραφή της ωριμότητας του ανεπτυγμένου συστήματος (πρωτότυπο προς επίδειξη/εγκατεστημένο σύστημα λογισμικού, κλπ)</a:t>
                      </a:r>
                      <a:endParaRPr lang="el-G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700" u="none" strike="noStrike">
                          <a:effectLst/>
                        </a:rPr>
                        <a:t>Βαθμός 1Δ:</a:t>
                      </a:r>
                      <a:endParaRPr lang="el-G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744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</a:tr>
              <a:tr h="267447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u="none" strike="noStrike" dirty="0">
                          <a:effectLst/>
                        </a:rPr>
                        <a:t>2. Συμπληρωματικότητα και εμπειρία της ομάδας ανάπτυξης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u="none" strike="noStrike">
                          <a:effectLst/>
                        </a:rPr>
                        <a:t>Βαθμός 2:</a:t>
                      </a:r>
                      <a:endParaRPr lang="el-G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u="none" strike="noStrike">
                          <a:effectLst/>
                        </a:rPr>
                        <a:t>Σχόλια 2</a:t>
                      </a:r>
                      <a:endParaRPr lang="el-G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</a:tr>
              <a:tr h="267447"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u="none" strike="noStrike" dirty="0">
                          <a:effectLst/>
                        </a:rPr>
                        <a:t>2Α. Περιγραφή των φορέων που συμμετείχαν στη συνεργασία</a:t>
                      </a:r>
                      <a:endParaRPr lang="el-G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u="none" strike="noStrike">
                          <a:effectLst/>
                        </a:rPr>
                        <a:t>Βαθμός 2Α:</a:t>
                      </a:r>
                      <a:endParaRPr lang="el-G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</a:tr>
              <a:tr h="267447"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u="none" strike="noStrike">
                          <a:effectLst/>
                        </a:rPr>
                        <a:t>2Β. Περιγραφή της δραστηριότητας του κάθε φορέα στα πλαίσια του έργου</a:t>
                      </a:r>
                      <a:endParaRPr lang="el-G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700" u="none" strike="noStrike">
                          <a:effectLst/>
                        </a:rPr>
                        <a:t>Βαθμός 2Β:</a:t>
                      </a:r>
                      <a:endParaRPr lang="el-G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7447"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u="none" strike="noStrike">
                          <a:effectLst/>
                        </a:rPr>
                        <a:t>2Γ. Συζήτηση της διαδικασίας ανάπτυξης της συνεργασίας (π.χ. μέσω του Technology Forum, μέσω κάποιου Συνδέσμου) </a:t>
                      </a:r>
                      <a:endParaRPr lang="el-G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700" u="none" strike="noStrike">
                          <a:effectLst/>
                        </a:rPr>
                        <a:t>Βαθμός 2Γ:</a:t>
                      </a:r>
                      <a:endParaRPr lang="el-G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744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</a:tr>
              <a:tr h="267447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u="none" strike="noStrike" dirty="0">
                          <a:effectLst/>
                        </a:rPr>
                        <a:t>3. Αντίκτυπος της λύσης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u="none" strike="noStrike">
                          <a:effectLst/>
                        </a:rPr>
                        <a:t>Βαθμός 3:</a:t>
                      </a:r>
                      <a:endParaRPr lang="el-G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u="none" strike="noStrike">
                          <a:effectLst/>
                        </a:rPr>
                        <a:t>Σχόλια 3</a:t>
                      </a:r>
                      <a:endParaRPr lang="el-G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</a:tr>
              <a:tr h="466382"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u="none" strike="noStrike">
                          <a:effectLst/>
                        </a:rPr>
                        <a:t>3Α. Περιγραφή της εμπορικής δυναμικής και των αποτελεσμάτων της λύσης (π.χ. νέοι πελάτες, νέες αγορές ή τζίρος της συγκεκριμένης λύσης)</a:t>
                      </a:r>
                      <a:endParaRPr lang="el-G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700" u="none" strike="noStrike">
                          <a:effectLst/>
                        </a:rPr>
                        <a:t>Βαθμός 3Α:</a:t>
                      </a:r>
                      <a:endParaRPr lang="el-G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</a:tr>
              <a:tr h="267447"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u="none" strike="noStrike">
                          <a:effectLst/>
                        </a:rPr>
                        <a:t>3Β. Περιγραφή της διαδικασίας βελτίωσης της ανταγωνιστικότητας των φορέων που εμπλέκονται</a:t>
                      </a:r>
                      <a:endParaRPr lang="el-G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700" u="none" strike="noStrike">
                          <a:effectLst/>
                        </a:rPr>
                        <a:t>Βαθμός 3Β:</a:t>
                      </a:r>
                      <a:endParaRPr lang="el-G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7447"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u="none" strike="noStrike">
                          <a:effectLst/>
                        </a:rPr>
                        <a:t>3Γ.  Συζήτηση των μελλοντικών προοπτικών της συνεργασίας και της παραχθείσας λύσης </a:t>
                      </a:r>
                      <a:endParaRPr lang="el-G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700" u="none" strike="noStrike" dirty="0">
                          <a:effectLst/>
                        </a:rPr>
                        <a:t>Βαθμός 3Γ:</a:t>
                      </a:r>
                      <a:endParaRPr lang="el-G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8" marR="6298" marT="6298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0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00683" y="1412776"/>
            <a:ext cx="8208962" cy="4248472"/>
          </a:xfrm>
        </p:spPr>
        <p:txBody>
          <a:bodyPr>
            <a:normAutofit fontScale="40000" lnSpcReduction="20000"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l-GR" sz="7300" u="sng" dirty="0" smtClean="0"/>
              <a:t>Προεδρείο</a:t>
            </a:r>
          </a:p>
          <a:p>
            <a:pPr>
              <a:spcAft>
                <a:spcPts val="1200"/>
              </a:spcAft>
            </a:pPr>
            <a:r>
              <a:rPr lang="el-GR" sz="7300" dirty="0" smtClean="0"/>
              <a:t>Περικλής Μήτκας (Πρόεδρος)</a:t>
            </a:r>
            <a:endParaRPr lang="en-US" sz="7300" dirty="0" smtClean="0"/>
          </a:p>
          <a:p>
            <a:pPr lvl="1">
              <a:spcAft>
                <a:spcPts val="1200"/>
              </a:spcAft>
            </a:pPr>
            <a:r>
              <a:rPr lang="el-GR" sz="6900" dirty="0" smtClean="0"/>
              <a:t>Πρύτανης ΑΠΘ</a:t>
            </a:r>
          </a:p>
          <a:p>
            <a:pPr>
              <a:spcAft>
                <a:spcPts val="1200"/>
              </a:spcAft>
            </a:pPr>
            <a:r>
              <a:rPr lang="el-GR" sz="7300" dirty="0" smtClean="0"/>
              <a:t>Παντελής Αγγελίδης</a:t>
            </a:r>
          </a:p>
          <a:p>
            <a:pPr lvl="1">
              <a:spcAft>
                <a:spcPts val="1200"/>
              </a:spcAft>
            </a:pPr>
            <a:r>
              <a:rPr lang="el-GR" sz="6900" dirty="0" smtClean="0"/>
              <a:t>Πρόεδρος ΑΖΚ</a:t>
            </a:r>
          </a:p>
          <a:p>
            <a:pPr>
              <a:spcAft>
                <a:spcPts val="1200"/>
              </a:spcAft>
            </a:pPr>
            <a:r>
              <a:rPr lang="el-GR" sz="7300" dirty="0" smtClean="0"/>
              <a:t>Κωστής Καγγελίδης</a:t>
            </a:r>
          </a:p>
          <a:p>
            <a:pPr lvl="1">
              <a:spcAft>
                <a:spcPts val="1200"/>
              </a:spcAft>
            </a:pPr>
            <a:r>
              <a:rPr lang="el-GR" sz="6900" dirty="0" smtClean="0"/>
              <a:t>Πρόεδρος ΣΕΠΒΕ</a:t>
            </a:r>
          </a:p>
          <a:p>
            <a:pPr lvl="1">
              <a:spcAft>
                <a:spcPts val="1200"/>
              </a:spcAft>
            </a:pPr>
            <a:endParaRPr lang="el-GR" sz="6900" dirty="0" smtClean="0"/>
          </a:p>
          <a:p>
            <a:endParaRPr lang="el-GR" dirty="0"/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395536" y="404664"/>
            <a:ext cx="8219256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1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Αξιολόγηση</a:t>
            </a:r>
            <a:endParaRPr lang="el-GR" sz="41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768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sz="2800" b="1" dirty="0" smtClean="0"/>
              <a:t>3</a:t>
            </a:r>
            <a:r>
              <a:rPr lang="el-GR" sz="2800" b="1" baseline="30000" dirty="0" smtClean="0"/>
              <a:t>ο</a:t>
            </a:r>
            <a:r>
              <a:rPr lang="el-GR" sz="2800" b="1" dirty="0" smtClean="0"/>
              <a:t> Βραβείο </a:t>
            </a:r>
            <a:r>
              <a:rPr lang="el-GR" sz="2800" b="1" dirty="0"/>
              <a:t>- απονομή</a:t>
            </a:r>
            <a:endParaRPr lang="el-GR" sz="2800" b="1" dirty="0" smtClean="0"/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dirty="0" smtClean="0"/>
              <a:t>Γιώργος </a:t>
            </a:r>
            <a:r>
              <a:rPr lang="el-GR" dirty="0" err="1" smtClean="0"/>
              <a:t>Νόλης</a:t>
            </a:r>
            <a:endParaRPr lang="el-GR" dirty="0" smtClean="0"/>
          </a:p>
          <a:p>
            <a:pPr marL="0" indent="0" algn="ctr">
              <a:buNone/>
            </a:pPr>
            <a:r>
              <a:rPr lang="en-US" dirty="0" smtClean="0"/>
              <a:t>LANCOM, </a:t>
            </a:r>
            <a:r>
              <a:rPr lang="el-GR" dirty="0" smtClean="0"/>
              <a:t>Χρυσός Χορηγός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36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328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500" b="1" dirty="0" smtClean="0"/>
              <a:t>3</a:t>
            </a:r>
            <a:r>
              <a:rPr lang="el-GR" sz="2500" b="1" baseline="30000" dirty="0" smtClean="0"/>
              <a:t>ο</a:t>
            </a:r>
            <a:r>
              <a:rPr lang="el-GR" sz="2500" b="1" dirty="0" smtClean="0"/>
              <a:t> Βραβείο</a:t>
            </a:r>
          </a:p>
          <a:p>
            <a:pPr marL="0" indent="0" algn="ctr">
              <a:buNone/>
            </a:pPr>
            <a:endParaRPr lang="el-GR" sz="2500" dirty="0" smtClean="0"/>
          </a:p>
          <a:p>
            <a:pPr marL="0" indent="0" algn="ctr">
              <a:buNone/>
            </a:pPr>
            <a:r>
              <a:rPr lang="el-GR" sz="2500" dirty="0"/>
              <a:t>ERMES—Ένα Ολοκληρωμένο </a:t>
            </a:r>
            <a:r>
              <a:rPr lang="el-GR" sz="2500" dirty="0" smtClean="0"/>
              <a:t>Σύστημα Υποστήριξης </a:t>
            </a:r>
            <a:r>
              <a:rPr lang="el-GR" sz="2500" dirty="0"/>
              <a:t>Βιώσιμων Πρακτικών </a:t>
            </a:r>
            <a:r>
              <a:rPr lang="el-GR" sz="2500" dirty="0" smtClean="0"/>
              <a:t>Διαχείρισης της </a:t>
            </a:r>
            <a:r>
              <a:rPr lang="el-GR" sz="2500" dirty="0"/>
              <a:t>Καλλιέργειας Ρυζιού μέσω </a:t>
            </a:r>
            <a:r>
              <a:rPr lang="el-GR" sz="2500" dirty="0" smtClean="0"/>
              <a:t>Δορυφορικών Δεδομένων </a:t>
            </a:r>
            <a:r>
              <a:rPr lang="el-GR" sz="2500" dirty="0"/>
              <a:t>και Εξελιγμένων </a:t>
            </a:r>
            <a:r>
              <a:rPr lang="el-GR" sz="2500" dirty="0" smtClean="0"/>
              <a:t>Συστημάτων </a:t>
            </a:r>
            <a:r>
              <a:rPr lang="el-GR" sz="2500" dirty="0" err="1" smtClean="0"/>
              <a:t>Μοντελοποίησης</a:t>
            </a:r>
            <a:r>
              <a:rPr lang="el-GR" sz="2500" dirty="0" smtClean="0"/>
              <a:t> </a:t>
            </a:r>
            <a:r>
              <a:rPr lang="el-GR" sz="2500" dirty="0"/>
              <a:t>της Καλλιέργειας</a:t>
            </a:r>
          </a:p>
          <a:p>
            <a:pPr marL="109728" indent="0">
              <a:buNone/>
            </a:pPr>
            <a:endParaRPr lang="el-GR" sz="2500" dirty="0" smtClean="0"/>
          </a:p>
          <a:p>
            <a:pPr marL="457200" indent="-457200" algn="ctr">
              <a:buFont typeface="Courier New" panose="02070309020205020404" pitchFamily="49" charset="0"/>
              <a:buChar char="o"/>
            </a:pPr>
            <a:r>
              <a:rPr lang="el-GR" sz="2800" dirty="0" smtClean="0"/>
              <a:t>Εργαστήριο </a:t>
            </a:r>
            <a:r>
              <a:rPr lang="el-GR" sz="2800" dirty="0"/>
              <a:t>Δασικής Διαχειριστικής και </a:t>
            </a:r>
            <a:r>
              <a:rPr lang="el-GR" sz="2800" dirty="0" err="1"/>
              <a:t>Τηλεπισκόπησης</a:t>
            </a:r>
            <a:r>
              <a:rPr lang="el-GR" sz="2800" dirty="0"/>
              <a:t>, Αριστοτέλειο Πανεπιστήμιο </a:t>
            </a:r>
            <a:r>
              <a:rPr lang="el-GR" sz="2800" dirty="0" smtClean="0"/>
              <a:t>Θεσσαλονίκης</a:t>
            </a:r>
            <a:endParaRPr lang="el-GR" sz="2800" dirty="0"/>
          </a:p>
          <a:p>
            <a:pPr marL="457200" indent="-457200" algn="ctr">
              <a:buFont typeface="Courier New" panose="02070309020205020404" pitchFamily="49" charset="0"/>
              <a:buChar char="o"/>
            </a:pPr>
            <a:r>
              <a:rPr lang="el-GR" sz="2800" dirty="0"/>
              <a:t>Ινστιτούτο Σιτηρών </a:t>
            </a:r>
            <a:r>
              <a:rPr lang="el-GR" sz="2800" dirty="0" smtClean="0"/>
              <a:t>ΕΛΓΟ-ΔΗΜΗΤΡΑ</a:t>
            </a:r>
            <a:endParaRPr lang="el-GR" sz="2800" dirty="0"/>
          </a:p>
          <a:p>
            <a:endParaRPr lang="en-US" sz="2500" dirty="0"/>
          </a:p>
          <a:p>
            <a:pPr algn="ctr"/>
            <a:r>
              <a:rPr lang="el-GR" sz="2500" dirty="0" smtClean="0">
                <a:solidFill>
                  <a:schemeClr val="bg2">
                    <a:lumMod val="25000"/>
                  </a:schemeClr>
                </a:solidFill>
              </a:rPr>
              <a:t>Γιάννης </a:t>
            </a:r>
            <a:r>
              <a:rPr lang="el-GR" sz="2500" dirty="0" err="1" smtClean="0">
                <a:solidFill>
                  <a:schemeClr val="bg2">
                    <a:lumMod val="25000"/>
                  </a:schemeClr>
                </a:solidFill>
              </a:rPr>
              <a:t>Γήτας</a:t>
            </a:r>
            <a:r>
              <a:rPr lang="el-GR" sz="2500" dirty="0" smtClean="0">
                <a:solidFill>
                  <a:schemeClr val="bg2">
                    <a:lumMod val="25000"/>
                  </a:schemeClr>
                </a:solidFill>
              </a:rPr>
              <a:t>, ΑΠΘ</a:t>
            </a:r>
          </a:p>
          <a:p>
            <a:pPr marL="0" indent="0" algn="ctr">
              <a:buNone/>
            </a:pPr>
            <a:endParaRPr lang="el-GR" sz="2500" dirty="0" smtClean="0"/>
          </a:p>
        </p:txBody>
      </p:sp>
    </p:spTree>
    <p:extLst>
      <p:ext uri="{BB962C8B-B14F-4D97-AF65-F5344CB8AC3E}">
        <p14:creationId xmlns:p14="http://schemas.microsoft.com/office/powerpoint/2010/main" val="300541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sz="2800" b="1" dirty="0" smtClean="0"/>
              <a:t>2</a:t>
            </a:r>
            <a:r>
              <a:rPr lang="el-GR" sz="2800" b="1" baseline="30000" dirty="0" smtClean="0"/>
              <a:t>ο</a:t>
            </a:r>
            <a:r>
              <a:rPr lang="el-GR" sz="2800" b="1" dirty="0" smtClean="0"/>
              <a:t> Βραβείο - απονομή</a:t>
            </a:r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dirty="0" err="1"/>
              <a:t>Μήτκας</a:t>
            </a:r>
            <a:r>
              <a:rPr lang="el-GR" dirty="0"/>
              <a:t> Περικλής</a:t>
            </a:r>
          </a:p>
          <a:p>
            <a:pPr marL="0" indent="0" algn="ctr">
              <a:buNone/>
            </a:pPr>
            <a:r>
              <a:rPr lang="el-GR" dirty="0"/>
              <a:t>Πρύτανης ΑΠΘ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1705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690</TotalTime>
  <Words>435</Words>
  <Application>Microsoft Office PowerPoint</Application>
  <PresentationFormat>On-screen Show (4:3)</PresentationFormat>
  <Paragraphs>130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Συνεργάζομαι</vt:lpstr>
      <vt:lpstr>Συνεργάζομαι - Στόχοι</vt:lpstr>
      <vt:lpstr>Συμμετοχές</vt:lpstr>
      <vt:lpstr>22 Αξιολογητές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ATLANTIS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Συνεργάζομαι</dc:title>
  <dc:creator>Νίκος Σταμάτης</dc:creator>
  <cp:lastModifiedBy>RC</cp:lastModifiedBy>
  <cp:revision>52</cp:revision>
  <dcterms:created xsi:type="dcterms:W3CDTF">2015-05-05T06:39:01Z</dcterms:created>
  <dcterms:modified xsi:type="dcterms:W3CDTF">2016-05-18T10:42:20Z</dcterms:modified>
</cp:coreProperties>
</file>